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56" r:id="rId5"/>
    <p:sldId id="265" r:id="rId6"/>
    <p:sldId id="264" r:id="rId7"/>
    <p:sldId id="267" r:id="rId8"/>
    <p:sldId id="268" r:id="rId9"/>
    <p:sldId id="269" r:id="rId10"/>
    <p:sldId id="270" r:id="rId11"/>
    <p:sldId id="260" r:id="rId12"/>
    <p:sldId id="257" r:id="rId13"/>
    <p:sldId id="258" r:id="rId14"/>
    <p:sldId id="261" r:id="rId15"/>
    <p:sldId id="262" r:id="rId16"/>
    <p:sldId id="263" r:id="rId17"/>
    <p:sldId id="259" r:id="rId18"/>
    <p:sldId id="266" r:id="rId19"/>
    <p:sldId id="271" r:id="rId20"/>
    <p:sldId id="272" r:id="rId21"/>
  </p:sldIdLst>
  <p:sldSz cx="9144000" cy="6858000" type="screen4x3"/>
  <p:notesSz cx="6858000" cy="9144000"/>
  <p:defaultTextStyle>
    <a:defPPr>
      <a:defRPr lang="sv-S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8046" autoAdjust="0"/>
  </p:normalViewPr>
  <p:slideViewPr>
    <p:cSldViewPr>
      <p:cViewPr varScale="1">
        <p:scale>
          <a:sx n="36" d="100"/>
          <a:sy n="36" d="100"/>
        </p:scale>
        <p:origin x="2184" y="44"/>
      </p:cViewPr>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A5FEA17-10D3-4E69-9CE5-1336160AF4F2}" type="datetimeFigureOut">
              <a:rPr lang="sv-SE"/>
              <a:pPr>
                <a:defRPr/>
              </a:pPr>
              <a:t>2014-03-19</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A8F19FF-4DCA-4EF1-88B4-C00BA25BEA30}" type="slidenum">
              <a:rPr lang="sv-SE"/>
              <a:pPr>
                <a:defRPr/>
              </a:pPr>
              <a:t>‹#›</a:t>
            </a:fld>
            <a:endParaRPr lang="sv-SE"/>
          </a:p>
        </p:txBody>
      </p:sp>
    </p:spTree>
    <p:extLst>
      <p:ext uri="{BB962C8B-B14F-4D97-AF65-F5344CB8AC3E}">
        <p14:creationId xmlns:p14="http://schemas.microsoft.com/office/powerpoint/2010/main" val="4175936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2F7ABF9-5901-42F9-A927-690794F97896}" type="datetimeFigureOut">
              <a:rPr lang="sv-SE"/>
              <a:pPr>
                <a:defRPr/>
              </a:pPr>
              <a:t>2014-03-19</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v-SE" noProof="0" smtClean="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8D07AE1-ADD0-43D7-86AF-CC4EBABA0B8D}" type="slidenum">
              <a:rPr lang="sv-SE"/>
              <a:pPr>
                <a:defRPr/>
              </a:pPr>
              <a:t>‹#›</a:t>
            </a:fld>
            <a:endParaRPr lang="sv-SE"/>
          </a:p>
        </p:txBody>
      </p:sp>
    </p:spTree>
    <p:extLst>
      <p:ext uri="{BB962C8B-B14F-4D97-AF65-F5344CB8AC3E}">
        <p14:creationId xmlns:p14="http://schemas.microsoft.com/office/powerpoint/2010/main" val="10434980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name is Kent</a:t>
            </a:r>
            <a:r>
              <a:rPr lang="en-US" baseline="0" dirty="0" smtClean="0"/>
              <a:t> Nordström and you will find my blog at konab.com and I know many of you are already following me on Twitter.</a:t>
            </a:r>
            <a:endParaRPr lang="en-US" dirty="0"/>
          </a:p>
        </p:txBody>
      </p:sp>
      <p:sp>
        <p:nvSpPr>
          <p:cNvPr id="4" name="Slide Number Placeholder 3"/>
          <p:cNvSpPr>
            <a:spLocks noGrp="1"/>
          </p:cNvSpPr>
          <p:nvPr>
            <p:ph type="sldNum" sz="quarter" idx="10"/>
          </p:nvPr>
        </p:nvSpPr>
        <p:spPr/>
        <p:txBody>
          <a:bodyPr/>
          <a:lstStyle/>
          <a:p>
            <a:pPr>
              <a:defRPr/>
            </a:pPr>
            <a:fld id="{28D07AE1-ADD0-43D7-86AF-CC4EBABA0B8D}" type="slidenum">
              <a:rPr lang="sv-SE" smtClean="0"/>
              <a:pPr>
                <a:defRPr/>
              </a:pPr>
              <a:t>1</a:t>
            </a:fld>
            <a:endParaRPr lang="sv-SE"/>
          </a:p>
        </p:txBody>
      </p:sp>
    </p:spTree>
    <p:extLst>
      <p:ext uri="{BB962C8B-B14F-4D97-AF65-F5344CB8AC3E}">
        <p14:creationId xmlns:p14="http://schemas.microsoft.com/office/powerpoint/2010/main" val="902631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an example of a pretty nasty IIF statement picking the third </a:t>
            </a:r>
            <a:r>
              <a:rPr lang="en-US" baseline="0" dirty="0" err="1" smtClean="0"/>
              <a:t>OrgLevel</a:t>
            </a:r>
            <a:r>
              <a:rPr lang="en-US" baseline="0" dirty="0" smtClean="0"/>
              <a:t> as the Company attribute. But it shows that you can actually do quite complex updates using the simple lookup activity. </a:t>
            </a:r>
            <a:endParaRPr lang="en-US" baseline="0" dirty="0" smtClean="0"/>
          </a:p>
          <a:p>
            <a:r>
              <a:rPr lang="en-US" baseline="0" dirty="0" smtClean="0"/>
              <a:t>I </a:t>
            </a:r>
            <a:r>
              <a:rPr lang="en-US" baseline="0" dirty="0" smtClean="0"/>
              <a:t>will show you later how I actually got the </a:t>
            </a:r>
            <a:r>
              <a:rPr lang="en-US" baseline="0" dirty="0" err="1" smtClean="0"/>
              <a:t>OrgLevel</a:t>
            </a:r>
            <a:r>
              <a:rPr lang="en-US" baseline="0" dirty="0" smtClean="0"/>
              <a:t> attribute calculated on the </a:t>
            </a:r>
            <a:r>
              <a:rPr lang="en-US" baseline="0" dirty="0" err="1" smtClean="0"/>
              <a:t>OrgUnits</a:t>
            </a:r>
            <a:r>
              <a:rPr lang="en-US" baseline="0" dirty="0" smtClean="0"/>
              <a:t> in this case.</a:t>
            </a:r>
            <a:endParaRPr lang="en-US" dirty="0"/>
          </a:p>
        </p:txBody>
      </p:sp>
      <p:sp>
        <p:nvSpPr>
          <p:cNvPr id="4" name="Slide Number Placeholder 3"/>
          <p:cNvSpPr>
            <a:spLocks noGrp="1"/>
          </p:cNvSpPr>
          <p:nvPr>
            <p:ph type="sldNum" sz="quarter" idx="10"/>
          </p:nvPr>
        </p:nvSpPr>
        <p:spPr/>
        <p:txBody>
          <a:bodyPr/>
          <a:lstStyle/>
          <a:p>
            <a:pPr>
              <a:defRPr/>
            </a:pPr>
            <a:fld id="{28D07AE1-ADD0-43D7-86AF-CC4EBABA0B8D}" type="slidenum">
              <a:rPr lang="sv-SE" smtClean="0"/>
              <a:pPr>
                <a:defRPr/>
              </a:pPr>
              <a:t>10</a:t>
            </a:fld>
            <a:endParaRPr lang="sv-SE"/>
          </a:p>
        </p:txBody>
      </p:sp>
    </p:spTree>
    <p:extLst>
      <p:ext uri="{BB962C8B-B14F-4D97-AF65-F5344CB8AC3E}">
        <p14:creationId xmlns:p14="http://schemas.microsoft.com/office/powerpoint/2010/main" val="3819991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using </a:t>
            </a:r>
            <a:r>
              <a:rPr lang="en-US" dirty="0" err="1" smtClean="0"/>
              <a:t>WorkFlows</a:t>
            </a:r>
            <a:r>
              <a:rPr lang="en-US" dirty="0" smtClean="0"/>
              <a:t> to do the job</a:t>
            </a:r>
            <a:r>
              <a:rPr lang="en-US" baseline="0" dirty="0" smtClean="0"/>
              <a:t> for </a:t>
            </a:r>
            <a:r>
              <a:rPr lang="en-US" baseline="0" dirty="0" smtClean="0"/>
              <a:t>you, you </a:t>
            </a:r>
            <a:r>
              <a:rPr lang="en-US" baseline="0" dirty="0" smtClean="0"/>
              <a:t>need to watch out for SQL </a:t>
            </a:r>
            <a:r>
              <a:rPr lang="en-US" baseline="0" dirty="0" smtClean="0"/>
              <a:t>locks </a:t>
            </a:r>
            <a:r>
              <a:rPr lang="en-US" baseline="0" dirty="0" smtClean="0"/>
              <a:t>created by the request to update the object in the FIM Service.</a:t>
            </a:r>
          </a:p>
          <a:p>
            <a:r>
              <a:rPr lang="en-US" dirty="0" smtClean="0"/>
              <a:t>If one</a:t>
            </a:r>
            <a:r>
              <a:rPr lang="en-US" baseline="0" dirty="0" smtClean="0"/>
              <a:t> MPR triggers a new MPR that tries to update the same object we need to make sure that we do not create a lock on the object.</a:t>
            </a:r>
            <a:endParaRPr lang="en-US" dirty="0"/>
          </a:p>
        </p:txBody>
      </p:sp>
      <p:sp>
        <p:nvSpPr>
          <p:cNvPr id="4" name="Slide Number Placeholder 3"/>
          <p:cNvSpPr>
            <a:spLocks noGrp="1"/>
          </p:cNvSpPr>
          <p:nvPr>
            <p:ph type="sldNum" sz="quarter" idx="10"/>
          </p:nvPr>
        </p:nvSpPr>
        <p:spPr/>
        <p:txBody>
          <a:bodyPr/>
          <a:lstStyle/>
          <a:p>
            <a:pPr>
              <a:defRPr/>
            </a:pPr>
            <a:fld id="{28D07AE1-ADD0-43D7-86AF-CC4EBABA0B8D}" type="slidenum">
              <a:rPr lang="sv-SE" smtClean="0"/>
              <a:pPr>
                <a:defRPr/>
              </a:pPr>
              <a:t>11</a:t>
            </a:fld>
            <a:endParaRPr lang="sv-SE"/>
          </a:p>
        </p:txBody>
      </p:sp>
    </p:spTree>
    <p:extLst>
      <p:ext uri="{BB962C8B-B14F-4D97-AF65-F5344CB8AC3E}">
        <p14:creationId xmlns:p14="http://schemas.microsoft.com/office/powerpoint/2010/main" val="1543947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solution might</a:t>
            </a:r>
            <a:r>
              <a:rPr lang="en-US" baseline="0" dirty="0" smtClean="0"/>
              <a:t> be to move the activities into the other </a:t>
            </a:r>
            <a:r>
              <a:rPr lang="en-US" baseline="0" dirty="0" err="1" smtClean="0"/>
              <a:t>WorkFlow</a:t>
            </a:r>
            <a:r>
              <a:rPr lang="en-US" baseline="0" dirty="0" smtClean="0"/>
              <a:t> eliminating the risk for creating a lock. This approach however likely means we would duplicate activities in different </a:t>
            </a:r>
            <a:r>
              <a:rPr lang="en-US" baseline="0" dirty="0" err="1" smtClean="0"/>
              <a:t>WorkFlows</a:t>
            </a:r>
            <a:r>
              <a:rPr lang="en-US" baseline="0" dirty="0" smtClean="0"/>
              <a:t> since the activity might be required to run based on different scenarios as well.</a:t>
            </a:r>
            <a:endParaRPr lang="en-US" dirty="0"/>
          </a:p>
        </p:txBody>
      </p:sp>
      <p:sp>
        <p:nvSpPr>
          <p:cNvPr id="4" name="Slide Number Placeholder 3"/>
          <p:cNvSpPr>
            <a:spLocks noGrp="1"/>
          </p:cNvSpPr>
          <p:nvPr>
            <p:ph type="sldNum" sz="quarter" idx="10"/>
          </p:nvPr>
        </p:nvSpPr>
        <p:spPr/>
        <p:txBody>
          <a:bodyPr/>
          <a:lstStyle/>
          <a:p>
            <a:pPr>
              <a:defRPr/>
            </a:pPr>
            <a:fld id="{28D07AE1-ADD0-43D7-86AF-CC4EBABA0B8D}" type="slidenum">
              <a:rPr lang="sv-SE" smtClean="0"/>
              <a:pPr>
                <a:defRPr/>
              </a:pPr>
              <a:t>12</a:t>
            </a:fld>
            <a:endParaRPr lang="sv-SE"/>
          </a:p>
        </p:txBody>
      </p:sp>
    </p:spTree>
    <p:extLst>
      <p:ext uri="{BB962C8B-B14F-4D97-AF65-F5344CB8AC3E}">
        <p14:creationId xmlns:p14="http://schemas.microsoft.com/office/powerpoint/2010/main" val="4228034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typical example is when a new users is created and we have several actions needed. </a:t>
            </a:r>
            <a:endParaRPr lang="en-US" baseline="0" dirty="0" smtClean="0"/>
          </a:p>
          <a:p>
            <a:r>
              <a:rPr lang="en-US" baseline="0" dirty="0" smtClean="0"/>
              <a:t>Putting </a:t>
            </a:r>
            <a:r>
              <a:rPr lang="en-US" baseline="0" dirty="0" smtClean="0"/>
              <a:t>them in the same </a:t>
            </a:r>
            <a:r>
              <a:rPr lang="en-US" baseline="0" dirty="0" err="1" smtClean="0"/>
              <a:t>WorkFlow</a:t>
            </a:r>
            <a:r>
              <a:rPr lang="en-US" baseline="0" dirty="0" smtClean="0"/>
              <a:t> makes it easy to control the order of execution.</a:t>
            </a:r>
            <a:endParaRPr lang="en-US" dirty="0"/>
          </a:p>
        </p:txBody>
      </p:sp>
      <p:sp>
        <p:nvSpPr>
          <p:cNvPr id="4" name="Slide Number Placeholder 3"/>
          <p:cNvSpPr>
            <a:spLocks noGrp="1"/>
          </p:cNvSpPr>
          <p:nvPr>
            <p:ph type="sldNum" sz="quarter" idx="10"/>
          </p:nvPr>
        </p:nvSpPr>
        <p:spPr/>
        <p:txBody>
          <a:bodyPr/>
          <a:lstStyle/>
          <a:p>
            <a:pPr>
              <a:defRPr/>
            </a:pPr>
            <a:fld id="{28D07AE1-ADD0-43D7-86AF-CC4EBABA0B8D}" type="slidenum">
              <a:rPr lang="sv-SE" smtClean="0"/>
              <a:pPr>
                <a:defRPr/>
              </a:pPr>
              <a:t>13</a:t>
            </a:fld>
            <a:endParaRPr lang="sv-SE"/>
          </a:p>
        </p:txBody>
      </p:sp>
    </p:spTree>
    <p:extLst>
      <p:ext uri="{BB962C8B-B14F-4D97-AF65-F5344CB8AC3E}">
        <p14:creationId xmlns:p14="http://schemas.microsoft.com/office/powerpoint/2010/main" val="3618005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previous</a:t>
            </a:r>
            <a:r>
              <a:rPr lang="en-US" baseline="0" dirty="0" smtClean="0"/>
              <a:t> example on using </a:t>
            </a:r>
            <a:r>
              <a:rPr lang="en-US" baseline="0" dirty="0" smtClean="0"/>
              <a:t>an </a:t>
            </a:r>
            <a:r>
              <a:rPr lang="en-US" baseline="0" dirty="0" err="1" smtClean="0"/>
              <a:t>OrgLevel</a:t>
            </a:r>
            <a:r>
              <a:rPr lang="en-US" baseline="0" dirty="0" smtClean="0"/>
              <a:t> attribute on </a:t>
            </a:r>
            <a:r>
              <a:rPr lang="en-US" baseline="0" dirty="0" err="1" smtClean="0"/>
              <a:t>OrgUnits</a:t>
            </a:r>
            <a:r>
              <a:rPr lang="en-US" baseline="0" dirty="0" smtClean="0"/>
              <a:t> </a:t>
            </a:r>
            <a:r>
              <a:rPr lang="en-US" baseline="0" dirty="0" smtClean="0"/>
              <a:t>I’m </a:t>
            </a:r>
            <a:r>
              <a:rPr lang="en-US" baseline="0" dirty="0" smtClean="0"/>
              <a:t>actually </a:t>
            </a:r>
            <a:r>
              <a:rPr lang="en-US" baseline="0" dirty="0" smtClean="0"/>
              <a:t>using </a:t>
            </a:r>
            <a:r>
              <a:rPr lang="en-US" baseline="0" dirty="0" smtClean="0"/>
              <a:t>a nice little SQL view to give me this as part of the data I import. Doing this climbing of the organizational tree takes only seconds in </a:t>
            </a:r>
            <a:r>
              <a:rPr lang="en-US" baseline="0" dirty="0" smtClean="0"/>
              <a:t>SQL even though this particular customer has about 15,000 organizational units.</a:t>
            </a:r>
            <a:endParaRPr lang="en-US" baseline="0" dirty="0" smtClean="0"/>
          </a:p>
          <a:p>
            <a:r>
              <a:rPr lang="en-US" baseline="0" dirty="0" smtClean="0"/>
              <a:t>There are numerous occasions where SQL or SQL Integration Services can be very </a:t>
            </a:r>
            <a:r>
              <a:rPr lang="en-US" baseline="0" dirty="0" smtClean="0"/>
              <a:t>useful when you need to transform data. </a:t>
            </a:r>
          </a:p>
          <a:p>
            <a:r>
              <a:rPr lang="en-US" baseline="0" dirty="0" smtClean="0"/>
              <a:t>I </a:t>
            </a:r>
            <a:r>
              <a:rPr lang="en-US" baseline="0" dirty="0" smtClean="0"/>
              <a:t>used quite a lot of Integration Services a few years back but have started to move into using PowerShell combined with SQL instead. Even though PowerShell </a:t>
            </a:r>
            <a:r>
              <a:rPr lang="en-US" baseline="0" dirty="0" smtClean="0"/>
              <a:t>plus SQL usually </a:t>
            </a:r>
            <a:r>
              <a:rPr lang="en-US" baseline="0" dirty="0" smtClean="0"/>
              <a:t>is a few more lines of “code” </a:t>
            </a:r>
            <a:r>
              <a:rPr lang="en-US" baseline="0" dirty="0" smtClean="0"/>
              <a:t>compared to Integration Services, </a:t>
            </a:r>
            <a:r>
              <a:rPr lang="en-US" baseline="0" dirty="0" smtClean="0"/>
              <a:t>the requirement to use Visual Studio to edit the SSIS package made it harder for the typical IT-pro guy to understand and make changes.</a:t>
            </a:r>
            <a:endParaRPr lang="en-US" dirty="0"/>
          </a:p>
        </p:txBody>
      </p:sp>
      <p:sp>
        <p:nvSpPr>
          <p:cNvPr id="4" name="Slide Number Placeholder 3"/>
          <p:cNvSpPr>
            <a:spLocks noGrp="1"/>
          </p:cNvSpPr>
          <p:nvPr>
            <p:ph type="sldNum" sz="quarter" idx="10"/>
          </p:nvPr>
        </p:nvSpPr>
        <p:spPr/>
        <p:txBody>
          <a:bodyPr/>
          <a:lstStyle/>
          <a:p>
            <a:pPr>
              <a:defRPr/>
            </a:pPr>
            <a:fld id="{28D07AE1-ADD0-43D7-86AF-CC4EBABA0B8D}" type="slidenum">
              <a:rPr lang="sv-SE" smtClean="0"/>
              <a:pPr>
                <a:defRPr/>
              </a:pPr>
              <a:t>14</a:t>
            </a:fld>
            <a:endParaRPr lang="sv-SE"/>
          </a:p>
        </p:txBody>
      </p:sp>
    </p:spTree>
    <p:extLst>
      <p:ext uri="{BB962C8B-B14F-4D97-AF65-F5344CB8AC3E}">
        <p14:creationId xmlns:p14="http://schemas.microsoft.com/office/powerpoint/2010/main" val="1281672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a:t>
            </a:r>
            <a:r>
              <a:rPr lang="en-US" baseline="0" dirty="0" smtClean="0"/>
              <a:t> SQL view in the previous slide is used at a customer solution where </a:t>
            </a:r>
            <a:r>
              <a:rPr lang="en-US" baseline="0" dirty="0" smtClean="0"/>
              <a:t>the HR </a:t>
            </a:r>
            <a:r>
              <a:rPr lang="en-US" baseline="0" dirty="0" smtClean="0"/>
              <a:t>system exports files. A PowerShell MA picks up the files and inserts them into SQL. Within SQL I transform the file data into FIM-Optimized SQL tables. </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When </a:t>
            </a:r>
            <a:r>
              <a:rPr lang="en-US" baseline="0" dirty="0" smtClean="0"/>
              <a:t>I tried to apply the logic by just using PowerShell I could not get the performance required to build the objects. The image you see is quite </a:t>
            </a:r>
            <a:r>
              <a:rPr lang="en-US" baseline="0" dirty="0" smtClean="0"/>
              <a:t>simplified, </a:t>
            </a:r>
            <a:r>
              <a:rPr lang="en-US" baseline="0" dirty="0" smtClean="0"/>
              <a:t>in reality the HR systems produces 5 different files with different kinds of data</a:t>
            </a:r>
            <a:r>
              <a:rPr lang="en-US" baseline="0" dirty="0" smtClean="0"/>
              <a:t>. One file was over 120,000 lines and contained the relations between different objects</a:t>
            </a:r>
            <a:endParaRPr lang="en-US" baseline="0" dirty="0" smtClean="0"/>
          </a:p>
          <a:p>
            <a:r>
              <a:rPr lang="en-US" baseline="0" dirty="0" smtClean="0"/>
              <a:t>Just as a comparison it took several hours to produce the objects with PowerShell but taking the turn through SQL we reduced the import to </a:t>
            </a:r>
            <a:r>
              <a:rPr lang="en-US" baseline="0" dirty="0" smtClean="0"/>
              <a:t>just a </a:t>
            </a:r>
            <a:r>
              <a:rPr lang="en-US" baseline="0" dirty="0" smtClean="0"/>
              <a:t>few minutes. Using a PS MA, </a:t>
            </a:r>
            <a:r>
              <a:rPr lang="en-US" baseline="0" dirty="0" err="1" smtClean="0"/>
              <a:t>Sörens</a:t>
            </a:r>
            <a:r>
              <a:rPr lang="en-US" baseline="0" dirty="0" smtClean="0"/>
              <a:t> or </a:t>
            </a:r>
            <a:r>
              <a:rPr lang="en-US" baseline="0" dirty="0" err="1" smtClean="0"/>
              <a:t>Microsofts</a:t>
            </a:r>
            <a:r>
              <a:rPr lang="en-US" baseline="0" dirty="0" smtClean="0"/>
              <a:t>, is my primary choice today when there is a need for what used to be a extensible MA. I simply never build a custom XMA within a project anymore. When migrating old </a:t>
            </a:r>
            <a:r>
              <a:rPr lang="en-US" baseline="0" dirty="0" smtClean="0"/>
              <a:t>solutions, that was using custom MAs, into </a:t>
            </a:r>
            <a:r>
              <a:rPr lang="en-US" baseline="0" dirty="0" smtClean="0"/>
              <a:t>generic PS or SSIS I have been able to reduce the amount of code by more than 90</a:t>
            </a:r>
            <a:r>
              <a:rPr lang="en-US" baseline="0" dirty="0" smtClean="0"/>
              <a:t>% in all cases.</a:t>
            </a:r>
            <a:endParaRPr lang="en-US" baseline="0" dirty="0" smtClean="0"/>
          </a:p>
          <a:p>
            <a:r>
              <a:rPr lang="en-US" baseline="0" dirty="0" smtClean="0"/>
              <a:t>I </a:t>
            </a:r>
            <a:r>
              <a:rPr lang="en-US" baseline="0" dirty="0" smtClean="0"/>
              <a:t>guess many of you have seen on my </a:t>
            </a:r>
            <a:r>
              <a:rPr lang="en-US" baseline="0" dirty="0" smtClean="0"/>
              <a:t>blog, </a:t>
            </a:r>
            <a:r>
              <a:rPr lang="en-US" baseline="0" dirty="0" smtClean="0"/>
              <a:t>how I have used </a:t>
            </a:r>
            <a:r>
              <a:rPr lang="en-US" baseline="0" dirty="0" err="1" smtClean="0"/>
              <a:t>Sörens</a:t>
            </a:r>
            <a:r>
              <a:rPr lang="en-US" baseline="0" dirty="0" smtClean="0"/>
              <a:t> PowerShell MA in different scenarios.</a:t>
            </a:r>
            <a:endParaRPr lang="en-US" dirty="0"/>
          </a:p>
        </p:txBody>
      </p:sp>
      <p:sp>
        <p:nvSpPr>
          <p:cNvPr id="4" name="Slide Number Placeholder 3"/>
          <p:cNvSpPr>
            <a:spLocks noGrp="1"/>
          </p:cNvSpPr>
          <p:nvPr>
            <p:ph type="sldNum" sz="quarter" idx="10"/>
          </p:nvPr>
        </p:nvSpPr>
        <p:spPr/>
        <p:txBody>
          <a:bodyPr/>
          <a:lstStyle/>
          <a:p>
            <a:pPr>
              <a:defRPr/>
            </a:pPr>
            <a:fld id="{28D07AE1-ADD0-43D7-86AF-CC4EBABA0B8D}" type="slidenum">
              <a:rPr lang="sv-SE" smtClean="0"/>
              <a:pPr>
                <a:defRPr/>
              </a:pPr>
              <a:t>15</a:t>
            </a:fld>
            <a:endParaRPr lang="sv-SE"/>
          </a:p>
        </p:txBody>
      </p:sp>
    </p:spTree>
    <p:extLst>
      <p:ext uri="{BB962C8B-B14F-4D97-AF65-F5344CB8AC3E}">
        <p14:creationId xmlns:p14="http://schemas.microsoft.com/office/powerpoint/2010/main" val="1440838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So what about </a:t>
            </a:r>
            <a:r>
              <a:rPr lang="en-US" dirty="0" err="1" smtClean="0"/>
              <a:t>deprovisioning</a:t>
            </a:r>
            <a:r>
              <a:rPr lang="en-US" dirty="0" smtClean="0"/>
              <a:t>?</a:t>
            </a:r>
          </a:p>
          <a:p>
            <a:pPr marL="171450" indent="-171450">
              <a:buFontTx/>
              <a:buChar char="-"/>
            </a:pPr>
            <a:r>
              <a:rPr lang="en-US" dirty="0" smtClean="0"/>
              <a:t>Before </a:t>
            </a:r>
            <a:r>
              <a:rPr lang="en-US" dirty="0" smtClean="0"/>
              <a:t>you start</a:t>
            </a:r>
            <a:r>
              <a:rPr lang="en-US" baseline="0" dirty="0" smtClean="0"/>
              <a:t> discussing </a:t>
            </a:r>
            <a:r>
              <a:rPr lang="en-US" baseline="0" dirty="0" err="1" smtClean="0"/>
              <a:t>deprovisioning</a:t>
            </a:r>
            <a:r>
              <a:rPr lang="en-US" baseline="0" dirty="0" smtClean="0"/>
              <a:t> within your FIM project, make sure you read Carols article on the subject</a:t>
            </a:r>
            <a:r>
              <a:rPr lang="en-US" baseline="0" dirty="0" smtClean="0"/>
              <a:t>. It was written some time ago but is still very valid.</a:t>
            </a:r>
            <a:endParaRPr lang="en-US" baseline="0" dirty="0" smtClean="0"/>
          </a:p>
          <a:p>
            <a:pPr marL="171450" indent="-171450">
              <a:buFontTx/>
              <a:buChar char="-"/>
            </a:pPr>
            <a:r>
              <a:rPr lang="en-US" dirty="0" smtClean="0"/>
              <a:t>A</a:t>
            </a:r>
            <a:r>
              <a:rPr lang="en-US" baseline="0" dirty="0" smtClean="0"/>
              <a:t>t most of my </a:t>
            </a:r>
            <a:r>
              <a:rPr lang="en-US" baseline="0" dirty="0" smtClean="0"/>
              <a:t>customers, </a:t>
            </a:r>
            <a:r>
              <a:rPr lang="en-US" baseline="0" dirty="0" smtClean="0"/>
              <a:t>deletes are forbidden! Not just in AD but in FIM itself since FIM is the source for tracing the life-cycle of the object.</a:t>
            </a:r>
          </a:p>
          <a:p>
            <a:pPr marL="171450" indent="-171450">
              <a:buFontTx/>
              <a:buChar char="-"/>
            </a:pPr>
            <a:r>
              <a:rPr lang="en-US" baseline="0" dirty="0" smtClean="0"/>
              <a:t>Since I do not do deletes I make sure I keep the join attributes by </a:t>
            </a:r>
            <a:r>
              <a:rPr lang="en-US" baseline="0" dirty="0" smtClean="0"/>
              <a:t>repopulating them </a:t>
            </a:r>
            <a:r>
              <a:rPr lang="en-US" baseline="0" dirty="0" smtClean="0"/>
              <a:t>using the FIM Service or some SQL/AD LDS side-meta.</a:t>
            </a:r>
          </a:p>
          <a:p>
            <a:pPr marL="171450" indent="-171450">
              <a:buFontTx/>
              <a:buChar char="-"/>
            </a:pPr>
            <a:r>
              <a:rPr lang="en-US" baseline="0" dirty="0" smtClean="0"/>
              <a:t>If you are asked to actually configure FIM to make deletes in External systems I </a:t>
            </a:r>
            <a:r>
              <a:rPr lang="en-US" baseline="0" dirty="0" smtClean="0"/>
              <a:t>strongly recommend </a:t>
            </a:r>
            <a:r>
              <a:rPr lang="en-US" baseline="0" dirty="0" smtClean="0"/>
              <a:t>using rules extension to give you the level of control you typically need when starting to automate deletes</a:t>
            </a:r>
            <a:r>
              <a:rPr lang="en-US" baseline="0" dirty="0" smtClean="0"/>
              <a:t>. Once again the </a:t>
            </a:r>
            <a:r>
              <a:rPr lang="en-US" baseline="0" dirty="0" err="1" smtClean="0"/>
              <a:t>boolean</a:t>
            </a:r>
            <a:r>
              <a:rPr lang="en-US" baseline="0" dirty="0" smtClean="0"/>
              <a:t> helper-flags come in handy to make the code as simple as possible.</a:t>
            </a:r>
            <a:endParaRPr lang="en-US" dirty="0"/>
          </a:p>
        </p:txBody>
      </p:sp>
      <p:sp>
        <p:nvSpPr>
          <p:cNvPr id="4" name="Slide Number Placeholder 3"/>
          <p:cNvSpPr>
            <a:spLocks noGrp="1"/>
          </p:cNvSpPr>
          <p:nvPr>
            <p:ph type="sldNum" sz="quarter" idx="10"/>
          </p:nvPr>
        </p:nvSpPr>
        <p:spPr/>
        <p:txBody>
          <a:bodyPr/>
          <a:lstStyle/>
          <a:p>
            <a:pPr>
              <a:defRPr/>
            </a:pPr>
            <a:fld id="{28D07AE1-ADD0-43D7-86AF-CC4EBABA0B8D}" type="slidenum">
              <a:rPr lang="sv-SE" smtClean="0"/>
              <a:pPr>
                <a:defRPr/>
              </a:pPr>
              <a:t>16</a:t>
            </a:fld>
            <a:endParaRPr lang="sv-SE"/>
          </a:p>
        </p:txBody>
      </p:sp>
    </p:spTree>
    <p:extLst>
      <p:ext uri="{BB962C8B-B14F-4D97-AF65-F5344CB8AC3E}">
        <p14:creationId xmlns:p14="http://schemas.microsoft.com/office/powerpoint/2010/main" val="2729826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summarize</a:t>
            </a:r>
            <a:r>
              <a:rPr lang="en-US" baseline="0" dirty="0" smtClean="0"/>
              <a:t> my rules of </a:t>
            </a:r>
            <a:r>
              <a:rPr lang="en-US" baseline="0" dirty="0" smtClean="0"/>
              <a:t>thumbs… </a:t>
            </a:r>
            <a:r>
              <a:rPr lang="en-US" baseline="0" dirty="0" smtClean="0"/>
              <a:t>I use </a:t>
            </a:r>
            <a:r>
              <a:rPr lang="en-US" baseline="0" dirty="0" smtClean="0"/>
              <a:t>…</a:t>
            </a:r>
            <a:endParaRPr lang="en-US" baseline="0" dirty="0" smtClean="0"/>
          </a:p>
          <a:p>
            <a:pPr marL="171450" indent="-171450">
              <a:buFontTx/>
              <a:buChar char="-"/>
            </a:pPr>
            <a:r>
              <a:rPr lang="en-US" baseline="0" dirty="0" smtClean="0"/>
              <a:t>Synchronization rules for simple logic. This usually includes most provisioning scenarios.</a:t>
            </a:r>
          </a:p>
          <a:p>
            <a:pPr marL="171450" indent="-171450">
              <a:buFontTx/>
              <a:buChar char="-"/>
            </a:pPr>
            <a:r>
              <a:rPr lang="en-US" baseline="0" dirty="0" smtClean="0"/>
              <a:t>For more complex scenarios I use the </a:t>
            </a:r>
            <a:r>
              <a:rPr lang="en-US" baseline="0" dirty="0" err="1" smtClean="0"/>
              <a:t>WorkFlow</a:t>
            </a:r>
            <a:r>
              <a:rPr lang="en-US" baseline="0" dirty="0" smtClean="0"/>
              <a:t> engine. This usually includes the need for some </a:t>
            </a:r>
            <a:r>
              <a:rPr lang="en-US" baseline="0" dirty="0" err="1" smtClean="0"/>
              <a:t>boolean</a:t>
            </a:r>
            <a:r>
              <a:rPr lang="en-US" baseline="0" dirty="0" smtClean="0"/>
              <a:t> helper flags.</a:t>
            </a:r>
          </a:p>
          <a:p>
            <a:pPr marL="171450" indent="-171450">
              <a:buFontTx/>
              <a:buChar char="-"/>
            </a:pPr>
            <a:r>
              <a:rPr lang="en-US" baseline="0" dirty="0" smtClean="0"/>
              <a:t>Sometimes however the </a:t>
            </a:r>
            <a:r>
              <a:rPr lang="en-US" baseline="0" dirty="0" smtClean="0"/>
              <a:t>performance, </a:t>
            </a:r>
            <a:r>
              <a:rPr lang="en-US" baseline="0" dirty="0" smtClean="0"/>
              <a:t>or the crappy state of the data coming </a:t>
            </a:r>
            <a:r>
              <a:rPr lang="en-US" baseline="0" dirty="0" smtClean="0"/>
              <a:t>in, </a:t>
            </a:r>
            <a:r>
              <a:rPr lang="en-US" baseline="0" dirty="0" smtClean="0"/>
              <a:t>requires that I move some of the logic to SQL.</a:t>
            </a:r>
          </a:p>
          <a:p>
            <a:pPr marL="171450" indent="-171450">
              <a:buFontTx/>
              <a:buChar char="-"/>
            </a:pPr>
            <a:endParaRPr lang="en-US" baseline="0" dirty="0" smtClean="0"/>
          </a:p>
          <a:p>
            <a:pPr marL="0" indent="0">
              <a:buFontTx/>
              <a:buNone/>
            </a:pPr>
            <a:r>
              <a:rPr lang="en-US" baseline="0" dirty="0" smtClean="0"/>
              <a:t>This was all I planned for today. </a:t>
            </a:r>
            <a:endParaRPr lang="en-US" baseline="0" dirty="0" smtClean="0"/>
          </a:p>
          <a:p>
            <a:pPr marL="0" indent="0">
              <a:buFontTx/>
              <a:buNone/>
            </a:pPr>
            <a:r>
              <a:rPr lang="en-US" baseline="0" dirty="0" smtClean="0"/>
              <a:t>Hopefully </a:t>
            </a:r>
            <a:r>
              <a:rPr lang="en-US" baseline="0" dirty="0" smtClean="0"/>
              <a:t>I have showed you that even though it is in theory possible to build a FIM solution codeless, codeless should never be the goal. Instead the goal should always </a:t>
            </a:r>
            <a:r>
              <a:rPr lang="en-US" baseline="0" dirty="0" smtClean="0"/>
              <a:t>be </a:t>
            </a:r>
            <a:r>
              <a:rPr lang="en-US" baseline="0" dirty="0" smtClean="0"/>
              <a:t>less </a:t>
            </a:r>
            <a:r>
              <a:rPr lang="en-US" baseline="0" smtClean="0"/>
              <a:t>code</a:t>
            </a:r>
            <a:r>
              <a:rPr lang="en-US" baseline="0" smtClean="0"/>
              <a:t>.</a:t>
            </a:r>
            <a:endParaRPr lang="en-US" baseline="0" dirty="0" smtClean="0"/>
          </a:p>
        </p:txBody>
      </p:sp>
      <p:sp>
        <p:nvSpPr>
          <p:cNvPr id="4" name="Slide Number Placeholder 3"/>
          <p:cNvSpPr>
            <a:spLocks noGrp="1"/>
          </p:cNvSpPr>
          <p:nvPr>
            <p:ph type="sldNum" sz="quarter" idx="10"/>
          </p:nvPr>
        </p:nvSpPr>
        <p:spPr/>
        <p:txBody>
          <a:bodyPr/>
          <a:lstStyle/>
          <a:p>
            <a:pPr>
              <a:defRPr/>
            </a:pPr>
            <a:fld id="{28D07AE1-ADD0-43D7-86AF-CC4EBABA0B8D}" type="slidenum">
              <a:rPr lang="sv-SE" smtClean="0"/>
              <a:pPr>
                <a:defRPr/>
              </a:pPr>
              <a:t>17</a:t>
            </a:fld>
            <a:endParaRPr lang="sv-SE"/>
          </a:p>
        </p:txBody>
      </p:sp>
    </p:spTree>
    <p:extLst>
      <p:ext uri="{BB962C8B-B14F-4D97-AF65-F5344CB8AC3E}">
        <p14:creationId xmlns:p14="http://schemas.microsoft.com/office/powerpoint/2010/main" val="3999957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Todays topic is about doing</a:t>
            </a:r>
            <a:r>
              <a:rPr lang="en-US" baseline="0" dirty="0" smtClean="0"/>
              <a:t> codeless or at least less-code deployments of FIM. </a:t>
            </a:r>
            <a:endParaRPr lang="en-US" baseline="0" dirty="0" smtClean="0"/>
          </a:p>
          <a:p>
            <a:r>
              <a:rPr lang="en-US" baseline="0" dirty="0" smtClean="0"/>
              <a:t>Since </a:t>
            </a:r>
            <a:r>
              <a:rPr lang="en-US" baseline="0" dirty="0" smtClean="0"/>
              <a:t>managing code is quite expensive over time I am often today asked to minimize the amount of managed code and go for the Customize Before Code principle in my deployments. </a:t>
            </a:r>
            <a:endParaRPr lang="en-US" baseline="0" dirty="0" smtClean="0"/>
          </a:p>
          <a:p>
            <a:r>
              <a:rPr lang="en-US" baseline="0" dirty="0" smtClean="0"/>
              <a:t>If </a:t>
            </a:r>
            <a:r>
              <a:rPr lang="en-US" baseline="0" dirty="0" smtClean="0"/>
              <a:t>code is needed I also try to make it available to a larger part of the FIM management team by, for example, rather using PowerShell then C#</a:t>
            </a:r>
            <a:endParaRPr lang="en-US" dirty="0"/>
          </a:p>
        </p:txBody>
      </p:sp>
      <p:sp>
        <p:nvSpPr>
          <p:cNvPr id="4" name="Slide Number Placeholder 3"/>
          <p:cNvSpPr>
            <a:spLocks noGrp="1"/>
          </p:cNvSpPr>
          <p:nvPr>
            <p:ph type="sldNum" sz="quarter" idx="10"/>
          </p:nvPr>
        </p:nvSpPr>
        <p:spPr/>
        <p:txBody>
          <a:bodyPr/>
          <a:lstStyle/>
          <a:p>
            <a:pPr>
              <a:defRPr/>
            </a:pPr>
            <a:fld id="{28D07AE1-ADD0-43D7-86AF-CC4EBABA0B8D}" type="slidenum">
              <a:rPr lang="sv-SE" smtClean="0"/>
              <a:pPr>
                <a:defRPr/>
              </a:pPr>
              <a:t>2</a:t>
            </a:fld>
            <a:endParaRPr lang="sv-SE"/>
          </a:p>
        </p:txBody>
      </p:sp>
    </p:spTree>
    <p:extLst>
      <p:ext uri="{BB962C8B-B14F-4D97-AF65-F5344CB8AC3E}">
        <p14:creationId xmlns:p14="http://schemas.microsoft.com/office/powerpoint/2010/main" val="1035672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2012 I released the FIM 2010</a:t>
            </a:r>
            <a:r>
              <a:rPr lang="en-US" baseline="0" dirty="0" smtClean="0"/>
              <a:t> R2 handbook. If you have read it you already know that this book is very much about how to build FIM 2010 R2 solutions as codeless as possible. </a:t>
            </a:r>
            <a:endParaRPr lang="en-US" dirty="0"/>
          </a:p>
        </p:txBody>
      </p:sp>
      <p:sp>
        <p:nvSpPr>
          <p:cNvPr id="4" name="Slide Number Placeholder 3"/>
          <p:cNvSpPr>
            <a:spLocks noGrp="1"/>
          </p:cNvSpPr>
          <p:nvPr>
            <p:ph type="sldNum" sz="quarter" idx="10"/>
          </p:nvPr>
        </p:nvSpPr>
        <p:spPr/>
        <p:txBody>
          <a:bodyPr/>
          <a:lstStyle/>
          <a:p>
            <a:pPr>
              <a:defRPr/>
            </a:pPr>
            <a:fld id="{28D07AE1-ADD0-43D7-86AF-CC4EBABA0B8D}" type="slidenum">
              <a:rPr lang="sv-SE" smtClean="0"/>
              <a:pPr>
                <a:defRPr/>
              </a:pPr>
              <a:t>3</a:t>
            </a:fld>
            <a:endParaRPr lang="sv-SE"/>
          </a:p>
        </p:txBody>
      </p:sp>
    </p:spTree>
    <p:extLst>
      <p:ext uri="{BB962C8B-B14F-4D97-AF65-F5344CB8AC3E}">
        <p14:creationId xmlns:p14="http://schemas.microsoft.com/office/powerpoint/2010/main" val="1768526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dig into details</a:t>
            </a:r>
            <a:r>
              <a:rPr lang="en-US" baseline="0" dirty="0" smtClean="0"/>
              <a:t> I think we should spend a few seconds on the history. </a:t>
            </a:r>
          </a:p>
          <a:p>
            <a:r>
              <a:rPr lang="en-US" dirty="0" smtClean="0"/>
              <a:t>In MIIS and ILM we did almost all logic using rules extensions</a:t>
            </a:r>
            <a:r>
              <a:rPr lang="en-US" baseline="0" dirty="0" smtClean="0"/>
              <a:t> and </a:t>
            </a:r>
            <a:r>
              <a:rPr lang="en-US" baseline="0" dirty="0" err="1" smtClean="0"/>
              <a:t>MetaVerse</a:t>
            </a:r>
            <a:r>
              <a:rPr lang="en-US" baseline="0" dirty="0" smtClean="0"/>
              <a:t> extensions. </a:t>
            </a:r>
          </a:p>
          <a:p>
            <a:r>
              <a:rPr lang="en-US" baseline="0" dirty="0" smtClean="0"/>
              <a:t>The fact was that if you wanted provisioning, you were required to at least write an MV-extension.</a:t>
            </a:r>
          </a:p>
          <a:p>
            <a:r>
              <a:rPr lang="en-US" baseline="0" dirty="0" smtClean="0"/>
              <a:t>When FIM 2010 came along allowing us to do some declarative rules many of us “oldies” </a:t>
            </a:r>
            <a:r>
              <a:rPr lang="en-US" baseline="0" dirty="0" err="1" smtClean="0"/>
              <a:t>stick’ed</a:t>
            </a:r>
            <a:r>
              <a:rPr lang="en-US" baseline="0" dirty="0" smtClean="0"/>
              <a:t> to our code since it was so familiar.</a:t>
            </a:r>
          </a:p>
          <a:p>
            <a:r>
              <a:rPr lang="en-US" baseline="0" dirty="0" smtClean="0"/>
              <a:t>The fact that Microsoft also made it illegal to use the declarative way without buying the FIM CAL, did not make it easier.</a:t>
            </a:r>
          </a:p>
          <a:p>
            <a:r>
              <a:rPr lang="en-US" baseline="0" dirty="0" smtClean="0"/>
              <a:t>But that fact is that the </a:t>
            </a:r>
            <a:r>
              <a:rPr lang="en-US" baseline="0" dirty="0" smtClean="0"/>
              <a:t>functions, </a:t>
            </a:r>
            <a:r>
              <a:rPr lang="en-US" baseline="0" dirty="0" smtClean="0"/>
              <a:t>available in synchronization </a:t>
            </a:r>
            <a:r>
              <a:rPr lang="en-US" baseline="0" dirty="0" smtClean="0"/>
              <a:t>rules, </a:t>
            </a:r>
            <a:r>
              <a:rPr lang="en-US" baseline="0" dirty="0" smtClean="0"/>
              <a:t>covers a large percentage of the logic we did using code earlier.</a:t>
            </a:r>
            <a:endParaRPr lang="en-US" dirty="0"/>
          </a:p>
        </p:txBody>
      </p:sp>
      <p:sp>
        <p:nvSpPr>
          <p:cNvPr id="4" name="Slide Number Placeholder 3"/>
          <p:cNvSpPr>
            <a:spLocks noGrp="1"/>
          </p:cNvSpPr>
          <p:nvPr>
            <p:ph type="sldNum" sz="quarter" idx="10"/>
          </p:nvPr>
        </p:nvSpPr>
        <p:spPr/>
        <p:txBody>
          <a:bodyPr/>
          <a:lstStyle/>
          <a:p>
            <a:pPr>
              <a:defRPr/>
            </a:pPr>
            <a:fld id="{28D07AE1-ADD0-43D7-86AF-CC4EBABA0B8D}" type="slidenum">
              <a:rPr lang="sv-SE" smtClean="0"/>
              <a:pPr>
                <a:defRPr/>
              </a:pPr>
              <a:t>4</a:t>
            </a:fld>
            <a:endParaRPr lang="sv-SE"/>
          </a:p>
        </p:txBody>
      </p:sp>
    </p:spTree>
    <p:extLst>
      <p:ext uri="{BB962C8B-B14F-4D97-AF65-F5344CB8AC3E}">
        <p14:creationId xmlns:p14="http://schemas.microsoft.com/office/powerpoint/2010/main" val="2212353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about using Synchronization Rules? Here are some</a:t>
            </a:r>
            <a:r>
              <a:rPr lang="en-US" baseline="0" dirty="0" smtClean="0"/>
              <a:t> of my personal best-practices.</a:t>
            </a:r>
          </a:p>
          <a:p>
            <a:pPr marL="171450" indent="-171450">
              <a:buFontTx/>
              <a:buChar char="-"/>
            </a:pPr>
            <a:r>
              <a:rPr lang="en-US" baseline="0" dirty="0" smtClean="0"/>
              <a:t>No EREs and DREs, avoid them at all cost I would say. In early FIM 2010 R1 solutions this was the only option for outbound rules but I am happy to say I have migrated away from them at almost all my customers. We will discuss de-provisioning later as well as DRE replacements.</a:t>
            </a:r>
          </a:p>
          <a:p>
            <a:pPr marL="171450" indent="-171450">
              <a:buFontTx/>
              <a:buChar char="-"/>
            </a:pPr>
            <a:r>
              <a:rPr lang="en-US" baseline="0" dirty="0" smtClean="0"/>
              <a:t>I do not hesitate to create multiple Outbound Rules to avoid complex IF-logic even if the Outbound Rule only contains one single flow. I typically have one for common attributes with no </a:t>
            </a:r>
            <a:r>
              <a:rPr lang="en-US" baseline="0" dirty="0" smtClean="0"/>
              <a:t>Provisioning, </a:t>
            </a:r>
            <a:r>
              <a:rPr lang="en-US" baseline="0" dirty="0" smtClean="0"/>
              <a:t>and then separate rules using outbound scope filtering that defines the provisioning details. The image shows a customer case where I have 17 rules just to manage different kinds of groups in AD. One inbound and 16 outbound rules.</a:t>
            </a:r>
            <a:endParaRPr lang="en-US" dirty="0"/>
          </a:p>
        </p:txBody>
      </p:sp>
      <p:sp>
        <p:nvSpPr>
          <p:cNvPr id="4" name="Slide Number Placeholder 3"/>
          <p:cNvSpPr>
            <a:spLocks noGrp="1"/>
          </p:cNvSpPr>
          <p:nvPr>
            <p:ph type="sldNum" sz="quarter" idx="10"/>
          </p:nvPr>
        </p:nvSpPr>
        <p:spPr/>
        <p:txBody>
          <a:bodyPr/>
          <a:lstStyle/>
          <a:p>
            <a:pPr>
              <a:defRPr/>
            </a:pPr>
            <a:fld id="{28D07AE1-ADD0-43D7-86AF-CC4EBABA0B8D}" type="slidenum">
              <a:rPr lang="sv-SE" smtClean="0"/>
              <a:pPr>
                <a:defRPr/>
              </a:pPr>
              <a:t>5</a:t>
            </a:fld>
            <a:endParaRPr lang="sv-SE"/>
          </a:p>
        </p:txBody>
      </p:sp>
    </p:spTree>
    <p:extLst>
      <p:ext uri="{BB962C8B-B14F-4D97-AF65-F5344CB8AC3E}">
        <p14:creationId xmlns:p14="http://schemas.microsoft.com/office/powerpoint/2010/main" val="3545489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In</a:t>
            </a:r>
            <a:r>
              <a:rPr lang="en-US" baseline="0" dirty="0" smtClean="0"/>
              <a:t> almost all my synchronization rules where I use some functions or concatenations I use the custom expression instead of building using the UI function builder. The reason is that modifications are much easier and I find it easier to “read” and understand when opening the rule. The UI can be used to get you started on how to use a specific function but then I </a:t>
            </a:r>
            <a:r>
              <a:rPr lang="en-US" baseline="0" dirty="0" smtClean="0"/>
              <a:t>move it into </a:t>
            </a:r>
            <a:r>
              <a:rPr lang="en-US" baseline="0" dirty="0" smtClean="0"/>
              <a:t>a custom expression when done. </a:t>
            </a:r>
            <a:endParaRPr lang="en-US" baseline="0" dirty="0" smtClean="0"/>
          </a:p>
          <a:p>
            <a:pPr marL="171450" indent="-171450">
              <a:buFontTx/>
              <a:buChar char="-"/>
            </a:pPr>
            <a:r>
              <a:rPr lang="en-US" baseline="0" dirty="0" smtClean="0"/>
              <a:t>Nested </a:t>
            </a:r>
            <a:r>
              <a:rPr lang="en-US" baseline="0" dirty="0" smtClean="0"/>
              <a:t>IF functions, like the one we saw earlier, are anyhow almost impossible to get </a:t>
            </a:r>
            <a:r>
              <a:rPr lang="en-US" baseline="0" dirty="0" smtClean="0"/>
              <a:t>correctly configured when </a:t>
            </a:r>
            <a:r>
              <a:rPr lang="en-US" baseline="0" dirty="0" smtClean="0"/>
              <a:t>using the UI function builder.</a:t>
            </a:r>
          </a:p>
          <a:p>
            <a:pPr marL="171450" indent="-171450">
              <a:buFontTx/>
              <a:buChar char="-"/>
            </a:pPr>
            <a:r>
              <a:rPr lang="en-US" baseline="0" dirty="0" smtClean="0"/>
              <a:t>We need to remember that </a:t>
            </a:r>
            <a:r>
              <a:rPr lang="en-US" baseline="0" dirty="0" err="1" smtClean="0"/>
              <a:t>RulesExtensions</a:t>
            </a:r>
            <a:r>
              <a:rPr lang="en-US" baseline="0" dirty="0" smtClean="0"/>
              <a:t> are still the best solution for some scenarios. For example when working with Type conversions and </a:t>
            </a:r>
            <a:r>
              <a:rPr lang="en-US" baseline="0" dirty="0" err="1" smtClean="0"/>
              <a:t>MultiValue</a:t>
            </a:r>
            <a:r>
              <a:rPr lang="en-US" baseline="0" dirty="0" smtClean="0"/>
              <a:t> attributes like </a:t>
            </a:r>
            <a:r>
              <a:rPr lang="en-US" baseline="0" dirty="0" err="1" smtClean="0"/>
              <a:t>proxyAddresses</a:t>
            </a:r>
            <a:r>
              <a:rPr lang="en-US" baseline="0" dirty="0" smtClean="0"/>
              <a:t>. </a:t>
            </a:r>
          </a:p>
          <a:p>
            <a:pPr marL="171450" indent="-171450">
              <a:buFontTx/>
              <a:buChar char="-"/>
            </a:pPr>
            <a:r>
              <a:rPr lang="en-US" baseline="0" dirty="0" smtClean="0"/>
              <a:t>I have however started to use a single rules extension </a:t>
            </a:r>
            <a:r>
              <a:rPr lang="en-US" baseline="0" dirty="0" err="1" smtClean="0"/>
              <a:t>dll</a:t>
            </a:r>
            <a:r>
              <a:rPr lang="en-US" baseline="0" dirty="0" smtClean="0"/>
              <a:t> shared among all MA’s to keep it as simple as possible. With the proper Flow Rule Names it is still easy to keep them apart.</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28D07AE1-ADD0-43D7-86AF-CC4EBABA0B8D}" type="slidenum">
              <a:rPr lang="sv-SE" smtClean="0"/>
              <a:pPr>
                <a:defRPr/>
              </a:pPr>
              <a:t>6</a:t>
            </a:fld>
            <a:endParaRPr lang="sv-SE"/>
          </a:p>
        </p:txBody>
      </p:sp>
    </p:spTree>
    <p:extLst>
      <p:ext uri="{BB962C8B-B14F-4D97-AF65-F5344CB8AC3E}">
        <p14:creationId xmlns:p14="http://schemas.microsoft.com/office/powerpoint/2010/main" val="2902323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important thing in order to make declarative synchronization easy is to add </a:t>
            </a:r>
            <a:r>
              <a:rPr lang="en-US" dirty="0" err="1" smtClean="0"/>
              <a:t>boolean</a:t>
            </a:r>
            <a:r>
              <a:rPr lang="en-US" baseline="0" dirty="0" smtClean="0"/>
              <a:t> flags to the schema and use them as scoping filters for outbound rules and when adding logic to synchronization rules.</a:t>
            </a:r>
          </a:p>
          <a:p>
            <a:r>
              <a:rPr lang="en-US" baseline="0" dirty="0" smtClean="0"/>
              <a:t>I always try to have TWO inbound flows for these flags in order for them to always be true or false rather then “not configured”. Typically for users are that all users exist in AD and this can be used to “reset” the values in case the intended master MA is disconnected.</a:t>
            </a:r>
          </a:p>
          <a:p>
            <a:r>
              <a:rPr lang="en-US" baseline="0" dirty="0" smtClean="0"/>
              <a:t>These </a:t>
            </a:r>
            <a:r>
              <a:rPr lang="en-US" baseline="0" dirty="0" err="1" smtClean="0"/>
              <a:t>boolean</a:t>
            </a:r>
            <a:r>
              <a:rPr lang="en-US" baseline="0" dirty="0" smtClean="0"/>
              <a:t> flags I also add to the FIM Service schema in many cases, since they are also very useful when defining dynamic groups and Sets or to trigger an MPR.</a:t>
            </a:r>
            <a:endParaRPr lang="en-US" dirty="0"/>
          </a:p>
        </p:txBody>
      </p:sp>
      <p:sp>
        <p:nvSpPr>
          <p:cNvPr id="4" name="Slide Number Placeholder 3"/>
          <p:cNvSpPr>
            <a:spLocks noGrp="1"/>
          </p:cNvSpPr>
          <p:nvPr>
            <p:ph type="sldNum" sz="quarter" idx="10"/>
          </p:nvPr>
        </p:nvSpPr>
        <p:spPr/>
        <p:txBody>
          <a:bodyPr/>
          <a:lstStyle/>
          <a:p>
            <a:pPr>
              <a:defRPr/>
            </a:pPr>
            <a:fld id="{28D07AE1-ADD0-43D7-86AF-CC4EBABA0B8D}" type="slidenum">
              <a:rPr lang="sv-SE" smtClean="0"/>
              <a:pPr>
                <a:defRPr/>
              </a:pPr>
              <a:t>7</a:t>
            </a:fld>
            <a:endParaRPr lang="sv-SE"/>
          </a:p>
        </p:txBody>
      </p:sp>
    </p:spTree>
    <p:extLst>
      <p:ext uri="{BB962C8B-B14F-4D97-AF65-F5344CB8AC3E}">
        <p14:creationId xmlns:p14="http://schemas.microsoft.com/office/powerpoint/2010/main" val="327120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 is always useful when doing codeless. References</a:t>
            </a:r>
            <a:r>
              <a:rPr lang="en-US" baseline="0" dirty="0" smtClean="0"/>
              <a:t> makes it quite easy to use the workflow engine in FIM to solve some of the logic that required rules extensions before. When connecting to systems I try to get reference values </a:t>
            </a:r>
            <a:r>
              <a:rPr lang="en-US" baseline="0" dirty="0" smtClean="0"/>
              <a:t>whenever </a:t>
            </a:r>
            <a:r>
              <a:rPr lang="en-US" baseline="0" dirty="0" smtClean="0"/>
              <a:t>possible. </a:t>
            </a:r>
            <a:endParaRPr lang="en-US" baseline="0" dirty="0" smtClean="0"/>
          </a:p>
          <a:p>
            <a:r>
              <a:rPr lang="en-US" baseline="0" dirty="0" smtClean="0"/>
              <a:t>I </a:t>
            </a:r>
            <a:r>
              <a:rPr lang="en-US" baseline="0" dirty="0" smtClean="0"/>
              <a:t>almost always extend the FIM schema to handle for example the Organizational </a:t>
            </a:r>
            <a:r>
              <a:rPr lang="en-US" baseline="0" dirty="0" smtClean="0"/>
              <a:t>tree </a:t>
            </a:r>
            <a:r>
              <a:rPr lang="en-US" baseline="0" dirty="0" smtClean="0"/>
              <a:t>in order to have the ability to add references to the tree. I will show you one example later where I used SQL to get references when the connected system just exported a bunch of files.</a:t>
            </a:r>
            <a:endParaRPr lang="en-US" dirty="0"/>
          </a:p>
        </p:txBody>
      </p:sp>
      <p:sp>
        <p:nvSpPr>
          <p:cNvPr id="4" name="Slide Number Placeholder 3"/>
          <p:cNvSpPr>
            <a:spLocks noGrp="1"/>
          </p:cNvSpPr>
          <p:nvPr>
            <p:ph type="sldNum" sz="quarter" idx="10"/>
          </p:nvPr>
        </p:nvSpPr>
        <p:spPr/>
        <p:txBody>
          <a:bodyPr/>
          <a:lstStyle/>
          <a:p>
            <a:pPr>
              <a:defRPr/>
            </a:pPr>
            <a:fld id="{28D07AE1-ADD0-43D7-86AF-CC4EBABA0B8D}" type="slidenum">
              <a:rPr lang="sv-SE" smtClean="0"/>
              <a:pPr>
                <a:defRPr/>
              </a:pPr>
              <a:t>8</a:t>
            </a:fld>
            <a:endParaRPr lang="sv-SE"/>
          </a:p>
        </p:txBody>
      </p:sp>
    </p:spTree>
    <p:extLst>
      <p:ext uri="{BB962C8B-B14F-4D97-AF65-F5344CB8AC3E}">
        <p14:creationId xmlns:p14="http://schemas.microsoft.com/office/powerpoint/2010/main" val="3584221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references it</a:t>
            </a:r>
            <a:r>
              <a:rPr lang="en-US" baseline="0" dirty="0" smtClean="0"/>
              <a:t> is possible to use lookups to update related attributes without using a rules extension. Here we see a lookup using </a:t>
            </a:r>
            <a:r>
              <a:rPr lang="en-US" baseline="0" dirty="0" err="1" smtClean="0"/>
              <a:t>Sörens</a:t>
            </a:r>
            <a:r>
              <a:rPr lang="en-US" baseline="0" dirty="0" smtClean="0"/>
              <a:t> </a:t>
            </a:r>
            <a:r>
              <a:rPr lang="en-US" baseline="0" dirty="0" err="1" smtClean="0"/>
              <a:t>WorkFlow</a:t>
            </a:r>
            <a:r>
              <a:rPr lang="en-US" baseline="0" dirty="0" smtClean="0"/>
              <a:t> library, that you can find on </a:t>
            </a:r>
            <a:r>
              <a:rPr lang="en-US" baseline="0" dirty="0" err="1" smtClean="0"/>
              <a:t>codeplex</a:t>
            </a:r>
            <a:r>
              <a:rPr lang="en-US" baseline="0" dirty="0" smtClean="0"/>
              <a:t>. But this particular example could have been solved using the built-in </a:t>
            </a:r>
            <a:r>
              <a:rPr lang="en-US" baseline="0" dirty="0" smtClean="0"/>
              <a:t>activity. </a:t>
            </a:r>
            <a:r>
              <a:rPr lang="en-US" baseline="0" dirty="0" smtClean="0"/>
              <a:t>What I do is I take the referenced </a:t>
            </a:r>
            <a:r>
              <a:rPr lang="en-US" baseline="0" dirty="0" err="1" smtClean="0"/>
              <a:t>OrgUnit</a:t>
            </a:r>
            <a:r>
              <a:rPr lang="en-US" baseline="0" dirty="0" smtClean="0"/>
              <a:t> and takes the </a:t>
            </a:r>
            <a:r>
              <a:rPr lang="en-US" baseline="0" dirty="0" err="1" smtClean="0"/>
              <a:t>DisplayName</a:t>
            </a:r>
            <a:r>
              <a:rPr lang="en-US" baseline="0" dirty="0" smtClean="0"/>
              <a:t> and put it as the Department attribute on the user. Triggering this workflow as soon as the reference changes will also update the </a:t>
            </a:r>
            <a:r>
              <a:rPr lang="en-US" baseline="0" dirty="0" smtClean="0"/>
              <a:t>Department </a:t>
            </a:r>
            <a:r>
              <a:rPr lang="en-US" baseline="0" dirty="0" smtClean="0"/>
              <a:t>attribute. </a:t>
            </a:r>
            <a:endParaRPr lang="en-US" baseline="0" dirty="0" smtClean="0"/>
          </a:p>
          <a:p>
            <a:r>
              <a:rPr lang="en-US" baseline="0" dirty="0" smtClean="0"/>
              <a:t>If </a:t>
            </a:r>
            <a:r>
              <a:rPr lang="en-US" baseline="0" dirty="0" smtClean="0"/>
              <a:t>they would change the name of the organizational unit you would need to find all users that has the </a:t>
            </a:r>
            <a:r>
              <a:rPr lang="en-US" baseline="0" dirty="0" smtClean="0"/>
              <a:t>reference. In </a:t>
            </a:r>
            <a:r>
              <a:rPr lang="en-US" baseline="0" dirty="0" smtClean="0"/>
              <a:t>cases like that I use a PowerShell activity that finds and updates all users.</a:t>
            </a:r>
            <a:endParaRPr lang="en-US" dirty="0"/>
          </a:p>
        </p:txBody>
      </p:sp>
      <p:sp>
        <p:nvSpPr>
          <p:cNvPr id="4" name="Slide Number Placeholder 3"/>
          <p:cNvSpPr>
            <a:spLocks noGrp="1"/>
          </p:cNvSpPr>
          <p:nvPr>
            <p:ph type="sldNum" sz="quarter" idx="10"/>
          </p:nvPr>
        </p:nvSpPr>
        <p:spPr/>
        <p:txBody>
          <a:bodyPr/>
          <a:lstStyle/>
          <a:p>
            <a:pPr>
              <a:defRPr/>
            </a:pPr>
            <a:fld id="{28D07AE1-ADD0-43D7-86AF-CC4EBABA0B8D}" type="slidenum">
              <a:rPr lang="sv-SE" smtClean="0"/>
              <a:pPr>
                <a:defRPr/>
              </a:pPr>
              <a:t>9</a:t>
            </a:fld>
            <a:endParaRPr lang="sv-SE"/>
          </a:p>
        </p:txBody>
      </p:sp>
    </p:spTree>
    <p:extLst>
      <p:ext uri="{BB962C8B-B14F-4D97-AF65-F5344CB8AC3E}">
        <p14:creationId xmlns:p14="http://schemas.microsoft.com/office/powerpoint/2010/main" val="407912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v-SE"/>
          </a:p>
        </p:txBody>
      </p:sp>
      <p:sp>
        <p:nvSpPr>
          <p:cNvPr id="4" name="Date Placeholder 3"/>
          <p:cNvSpPr>
            <a:spLocks noGrp="1"/>
          </p:cNvSpPr>
          <p:nvPr userDrawn="1">
            <p:ph type="dt" sz="quarter" idx="10"/>
          </p:nvPr>
        </p:nvSpPr>
        <p:spPr/>
        <p:txBody>
          <a:bodyPr/>
          <a:lstStyle>
            <a:lvl1pPr>
              <a:defRPr/>
            </a:lvl1pPr>
          </a:lstStyle>
          <a:p>
            <a:pPr>
              <a:defRPr/>
            </a:pPr>
            <a:r>
              <a:rPr lang="sv-SE" dirty="0" smtClean="0"/>
              <a:t>© 2014 XP Services AB. All </a:t>
            </a:r>
            <a:r>
              <a:rPr lang="sv-SE" dirty="0" err="1" smtClean="0"/>
              <a:t>rights</a:t>
            </a:r>
            <a:r>
              <a:rPr lang="sv-SE" dirty="0" smtClean="0"/>
              <a:t> </a:t>
            </a:r>
            <a:r>
              <a:rPr lang="sv-SE" dirty="0" err="1" smtClean="0"/>
              <a:t>reserved</a:t>
            </a:r>
            <a:r>
              <a:rPr lang="sv-SE" dirty="0" smtClean="0"/>
              <a:t>. 		Kent Nordström			http://xpservices.se</a:t>
            </a:r>
            <a:endParaRPr lang="sv-SE"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Date Placeholder 3"/>
          <p:cNvSpPr>
            <a:spLocks noGrp="1"/>
          </p:cNvSpPr>
          <p:nvPr userDrawn="1">
            <p:ph type="dt" sz="quarter" idx="10"/>
          </p:nvPr>
        </p:nvSpPr>
        <p:spPr/>
        <p:txBody>
          <a:bodyPr/>
          <a:lstStyle>
            <a:lvl1pPr>
              <a:defRPr/>
            </a:lvl1pPr>
          </a:lstStyle>
          <a:p>
            <a:pPr>
              <a:defRPr/>
            </a:pPr>
            <a:r>
              <a:rPr lang="sv-SE" dirty="0" smtClean="0"/>
              <a:t>© 2014 XP Services AB. All </a:t>
            </a:r>
            <a:r>
              <a:rPr lang="sv-SE" dirty="0" err="1" smtClean="0"/>
              <a:t>rights</a:t>
            </a:r>
            <a:r>
              <a:rPr lang="sv-SE" dirty="0" smtClean="0"/>
              <a:t> </a:t>
            </a:r>
            <a:r>
              <a:rPr lang="sv-SE" dirty="0" err="1" smtClean="0"/>
              <a:t>reserved</a:t>
            </a:r>
            <a:r>
              <a:rPr lang="sv-SE" dirty="0" smtClean="0"/>
              <a:t>. 		Kent Nordström			http://xpservices.se</a:t>
            </a:r>
            <a:endParaRPr lang="sv-SE"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userDrawn="1">
            <p:ph type="dt" sz="quarter" idx="10"/>
          </p:nvPr>
        </p:nvSpPr>
        <p:spPr/>
        <p:txBody>
          <a:bodyPr/>
          <a:lstStyle>
            <a:lvl1pPr>
              <a:defRPr/>
            </a:lvl1pPr>
          </a:lstStyle>
          <a:p>
            <a:pPr>
              <a:defRPr/>
            </a:pPr>
            <a:r>
              <a:rPr lang="sv-SE" dirty="0" smtClean="0"/>
              <a:t>© 2014 XP Services AB. All </a:t>
            </a:r>
            <a:r>
              <a:rPr lang="sv-SE" dirty="0" err="1" smtClean="0"/>
              <a:t>rights</a:t>
            </a:r>
            <a:r>
              <a:rPr lang="sv-SE" dirty="0" smtClean="0"/>
              <a:t> </a:t>
            </a:r>
            <a:r>
              <a:rPr lang="sv-SE" dirty="0" err="1" smtClean="0"/>
              <a:t>reserved</a:t>
            </a:r>
            <a:r>
              <a:rPr lang="sv-SE" dirty="0" smtClean="0"/>
              <a:t>. 		Kent Nordström			http://xpservices.se</a:t>
            </a:r>
            <a:endParaRPr lang="sv-SE"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HeaderImage750x80"/>
          <p:cNvPicPr>
            <a:picLocks noChangeAspect="1" noChangeArrowheads="1"/>
          </p:cNvPicPr>
          <p:nvPr/>
        </p:nvPicPr>
        <p:blipFill>
          <a:blip r:embed="rId5" cstate="print"/>
          <a:srcRect/>
          <a:stretch>
            <a:fillRect/>
          </a:stretch>
        </p:blipFill>
        <p:spPr bwMode="auto">
          <a:xfrm>
            <a:off x="0" y="260350"/>
            <a:ext cx="9144000" cy="6477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2124075" y="274638"/>
            <a:ext cx="6418263" cy="6334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att ändra format</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pic>
        <p:nvPicPr>
          <p:cNvPr id="1029" name="Picture 8" descr="XP-Logo_150x101"/>
          <p:cNvPicPr>
            <a:picLocks noChangeAspect="1" noChangeArrowheads="1"/>
          </p:cNvPicPr>
          <p:nvPr/>
        </p:nvPicPr>
        <p:blipFill>
          <a:blip r:embed="rId6" cstate="print"/>
          <a:srcRect/>
          <a:stretch>
            <a:fillRect/>
          </a:stretch>
        </p:blipFill>
        <p:spPr bwMode="auto">
          <a:xfrm>
            <a:off x="395288" y="260350"/>
            <a:ext cx="1428750" cy="962025"/>
          </a:xfrm>
          <a:prstGeom prst="rect">
            <a:avLst/>
          </a:prstGeom>
          <a:noFill/>
          <a:ln w="9525">
            <a:noFill/>
            <a:miter lim="800000"/>
            <a:headEnd/>
            <a:tailEnd/>
          </a:ln>
        </p:spPr>
      </p:pic>
      <p:sp>
        <p:nvSpPr>
          <p:cNvPr id="8" name="Date Placeholder 3"/>
          <p:cNvSpPr>
            <a:spLocks noGrp="1"/>
          </p:cNvSpPr>
          <p:nvPr userDrawn="1">
            <p:ph type="dt" sz="quarter" idx="2"/>
          </p:nvPr>
        </p:nvSpPr>
        <p:spPr>
          <a:xfrm>
            <a:off x="457200" y="6500813"/>
            <a:ext cx="8401050" cy="220662"/>
          </a:xfrm>
          <a:prstGeom prst="rect">
            <a:avLst/>
          </a:prstGeom>
        </p:spPr>
        <p:txBody>
          <a:bodyPr/>
          <a:lstStyle>
            <a:lvl1pPr>
              <a:defRPr sz="1000"/>
            </a:lvl1pPr>
          </a:lstStyle>
          <a:p>
            <a:pPr>
              <a:defRPr/>
            </a:pPr>
            <a:r>
              <a:rPr lang="sv-SE" dirty="0" smtClean="0"/>
              <a:t>© 2014 XP Services AB. All </a:t>
            </a:r>
            <a:r>
              <a:rPr lang="sv-SE" dirty="0" err="1" smtClean="0"/>
              <a:t>rights</a:t>
            </a:r>
            <a:r>
              <a:rPr lang="sv-SE" dirty="0" smtClean="0"/>
              <a:t> </a:t>
            </a:r>
            <a:r>
              <a:rPr lang="sv-SE" dirty="0" err="1" smtClean="0"/>
              <a:t>reserved</a:t>
            </a:r>
            <a:r>
              <a:rPr lang="sv-SE" dirty="0" smtClean="0"/>
              <a:t>. 		Kent Nordström			http://xpservices.se</a:t>
            </a:r>
            <a:endParaRPr lang="sv-S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hf sldNum="0" hdr="0" ftr="0"/>
  <p:txStyles>
    <p:titleStyle>
      <a:lvl1pPr algn="ctr" rtl="0" eaLnBrk="1" fontAlgn="base" hangingPunct="1">
        <a:spcBef>
          <a:spcPct val="0"/>
        </a:spcBef>
        <a:spcAft>
          <a:spcPct val="0"/>
        </a:spcAft>
        <a:defRPr sz="3200">
          <a:solidFill>
            <a:schemeClr val="tx2"/>
          </a:solidFill>
          <a:latin typeface="+mj-lt"/>
          <a:ea typeface="+mj-ea"/>
          <a:cs typeface="+mj-cs"/>
        </a:defRPr>
      </a:lvl1pPr>
      <a:lvl2pPr algn="ctr" rtl="0" eaLnBrk="1" fontAlgn="base" hangingPunct="1">
        <a:spcBef>
          <a:spcPct val="0"/>
        </a:spcBef>
        <a:spcAft>
          <a:spcPct val="0"/>
        </a:spcAft>
        <a:defRPr sz="3200">
          <a:solidFill>
            <a:schemeClr val="tx2"/>
          </a:solidFill>
          <a:latin typeface="Verdana" pitchFamily="34" charset="0"/>
        </a:defRPr>
      </a:lvl2pPr>
      <a:lvl3pPr algn="ctr" rtl="0" eaLnBrk="1" fontAlgn="base" hangingPunct="1">
        <a:spcBef>
          <a:spcPct val="0"/>
        </a:spcBef>
        <a:spcAft>
          <a:spcPct val="0"/>
        </a:spcAft>
        <a:defRPr sz="3200">
          <a:solidFill>
            <a:schemeClr val="tx2"/>
          </a:solidFill>
          <a:latin typeface="Verdana" pitchFamily="34" charset="0"/>
        </a:defRPr>
      </a:lvl3pPr>
      <a:lvl4pPr algn="ctr" rtl="0" eaLnBrk="1" fontAlgn="base" hangingPunct="1">
        <a:spcBef>
          <a:spcPct val="0"/>
        </a:spcBef>
        <a:spcAft>
          <a:spcPct val="0"/>
        </a:spcAft>
        <a:defRPr sz="3200">
          <a:solidFill>
            <a:schemeClr val="tx2"/>
          </a:solidFill>
          <a:latin typeface="Verdana" pitchFamily="34" charset="0"/>
        </a:defRPr>
      </a:lvl4pPr>
      <a:lvl5pPr algn="ctr" rtl="0" eaLnBrk="1" fontAlgn="base" hangingPunct="1">
        <a:spcBef>
          <a:spcPct val="0"/>
        </a:spcBef>
        <a:spcAft>
          <a:spcPct val="0"/>
        </a:spcAft>
        <a:defRPr sz="3200">
          <a:solidFill>
            <a:schemeClr val="tx2"/>
          </a:solidFill>
          <a:latin typeface="Verdana" pitchFamily="34" charset="0"/>
        </a:defRPr>
      </a:lvl5pPr>
      <a:lvl6pPr marL="457200" algn="ctr" rtl="0" eaLnBrk="1" fontAlgn="base" hangingPunct="1">
        <a:spcBef>
          <a:spcPct val="0"/>
        </a:spcBef>
        <a:spcAft>
          <a:spcPct val="0"/>
        </a:spcAft>
        <a:defRPr sz="3200">
          <a:solidFill>
            <a:schemeClr val="tx2"/>
          </a:solidFill>
          <a:latin typeface="Verdana" pitchFamily="34" charset="0"/>
        </a:defRPr>
      </a:lvl6pPr>
      <a:lvl7pPr marL="914400" algn="ctr" rtl="0" eaLnBrk="1" fontAlgn="base" hangingPunct="1">
        <a:spcBef>
          <a:spcPct val="0"/>
        </a:spcBef>
        <a:spcAft>
          <a:spcPct val="0"/>
        </a:spcAft>
        <a:defRPr sz="3200">
          <a:solidFill>
            <a:schemeClr val="tx2"/>
          </a:solidFill>
          <a:latin typeface="Verdana" pitchFamily="34" charset="0"/>
        </a:defRPr>
      </a:lvl7pPr>
      <a:lvl8pPr marL="1371600" algn="ctr" rtl="0" eaLnBrk="1" fontAlgn="base" hangingPunct="1">
        <a:spcBef>
          <a:spcPct val="0"/>
        </a:spcBef>
        <a:spcAft>
          <a:spcPct val="0"/>
        </a:spcAft>
        <a:defRPr sz="3200">
          <a:solidFill>
            <a:schemeClr val="tx2"/>
          </a:solidFill>
          <a:latin typeface="Verdana" pitchFamily="34" charset="0"/>
        </a:defRPr>
      </a:lvl8pPr>
      <a:lvl9pPr marL="1828800" algn="ctr" rtl="0" eaLnBrk="1" fontAlgn="base" hangingPunct="1">
        <a:spcBef>
          <a:spcPct val="0"/>
        </a:spcBef>
        <a:spcAft>
          <a:spcPct val="0"/>
        </a:spcAft>
        <a:defRPr sz="3200">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42" y="1524389"/>
            <a:ext cx="5858002" cy="1470025"/>
          </a:xfrm>
        </p:spPr>
        <p:txBody>
          <a:bodyPr/>
          <a:lstStyle/>
          <a:p>
            <a:r>
              <a:rPr lang="en-US" sz="4400" dirty="0" smtClean="0"/>
              <a:t>Kent Nordström</a:t>
            </a:r>
            <a:endParaRPr lang="en-US" sz="4400" dirty="0"/>
          </a:p>
        </p:txBody>
      </p:sp>
      <p:sp>
        <p:nvSpPr>
          <p:cNvPr id="3" name="Subtitle 2"/>
          <p:cNvSpPr>
            <a:spLocks noGrp="1"/>
          </p:cNvSpPr>
          <p:nvPr>
            <p:ph type="subTitle" idx="1"/>
          </p:nvPr>
        </p:nvSpPr>
        <p:spPr>
          <a:xfrm>
            <a:off x="251520" y="3886200"/>
            <a:ext cx="8606730" cy="1752600"/>
          </a:xfrm>
        </p:spPr>
        <p:txBody>
          <a:bodyPr/>
          <a:lstStyle/>
          <a:p>
            <a:pPr algn="l"/>
            <a:r>
              <a:rPr lang="en-US" sz="2800" dirty="0" smtClean="0"/>
              <a:t>Blog: 	http://konab.com</a:t>
            </a:r>
          </a:p>
          <a:p>
            <a:pPr algn="l"/>
            <a:r>
              <a:rPr lang="en-US" sz="2800" dirty="0" smtClean="0"/>
              <a:t>Twitter: 	http://twitter.com/kentnordstrom</a:t>
            </a:r>
            <a:endParaRPr lang="en-US" sz="2800" dirty="0"/>
          </a:p>
        </p:txBody>
      </p:sp>
      <p:sp>
        <p:nvSpPr>
          <p:cNvPr id="4" name="Date Placeholder 3"/>
          <p:cNvSpPr>
            <a:spLocks noGrp="1"/>
          </p:cNvSpPr>
          <p:nvPr>
            <p:ph type="dt" sz="quarter" idx="10"/>
          </p:nvPr>
        </p:nvSpPr>
        <p:spPr/>
        <p:txBody>
          <a:bodyPr/>
          <a:lstStyle/>
          <a:p>
            <a:pPr>
              <a:defRPr/>
            </a:pPr>
            <a:r>
              <a:rPr lang="sv-SE" dirty="0" smtClean="0"/>
              <a:t>© 2014 XP Services AB. All </a:t>
            </a:r>
            <a:r>
              <a:rPr lang="sv-SE" dirty="0" err="1" smtClean="0"/>
              <a:t>rights</a:t>
            </a:r>
            <a:r>
              <a:rPr lang="sv-SE" dirty="0" smtClean="0"/>
              <a:t> </a:t>
            </a:r>
            <a:r>
              <a:rPr lang="sv-SE" dirty="0" err="1" smtClean="0"/>
              <a:t>reserved</a:t>
            </a:r>
            <a:r>
              <a:rPr lang="sv-SE" dirty="0" smtClean="0"/>
              <a:t>. 		Kent Nordström			http://xpservices.se</a:t>
            </a:r>
            <a:endParaRPr lang="sv-SE"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6525" y="908720"/>
            <a:ext cx="2657475" cy="3314700"/>
          </a:xfrm>
          <a:prstGeom prst="rect">
            <a:avLst/>
          </a:prstGeom>
        </p:spPr>
      </p:pic>
    </p:spTree>
    <p:extLst>
      <p:ext uri="{BB962C8B-B14F-4D97-AF65-F5344CB8AC3E}">
        <p14:creationId xmlns:p14="http://schemas.microsoft.com/office/powerpoint/2010/main" val="597673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using Reference</a:t>
            </a:r>
            <a:endParaRPr lang="en-US" dirty="0"/>
          </a:p>
        </p:txBody>
      </p:sp>
      <p:sp>
        <p:nvSpPr>
          <p:cNvPr id="3" name="Date Placeholder 2"/>
          <p:cNvSpPr>
            <a:spLocks noGrp="1"/>
          </p:cNvSpPr>
          <p:nvPr>
            <p:ph type="dt" sz="quarter" idx="10"/>
          </p:nvPr>
        </p:nvSpPr>
        <p:spPr/>
        <p:txBody>
          <a:bodyPr/>
          <a:lstStyle/>
          <a:p>
            <a:pPr>
              <a:defRPr/>
            </a:pPr>
            <a:r>
              <a:rPr lang="sv-SE" dirty="0" smtClean="0"/>
              <a:t>© 2014 XP Services AB. All </a:t>
            </a:r>
            <a:r>
              <a:rPr lang="sv-SE" dirty="0" err="1" smtClean="0"/>
              <a:t>rights</a:t>
            </a:r>
            <a:r>
              <a:rPr lang="sv-SE" dirty="0" smtClean="0"/>
              <a:t> </a:t>
            </a:r>
            <a:r>
              <a:rPr lang="sv-SE" dirty="0" err="1" smtClean="0"/>
              <a:t>reserved</a:t>
            </a:r>
            <a:r>
              <a:rPr lang="sv-SE" dirty="0" smtClean="0"/>
              <a:t>. 		Kent Nordström			http://xpservices.se</a:t>
            </a:r>
            <a:endParaRPr lang="sv-SE" dirty="0"/>
          </a:p>
        </p:txBody>
      </p:sp>
      <p:sp>
        <p:nvSpPr>
          <p:cNvPr id="6" name="Rectangle 5"/>
          <p:cNvSpPr/>
          <p:nvPr/>
        </p:nvSpPr>
        <p:spPr>
          <a:xfrm>
            <a:off x="539552" y="1305342"/>
            <a:ext cx="8496944" cy="2585323"/>
          </a:xfrm>
          <a:prstGeom prst="rect">
            <a:avLst/>
          </a:prstGeom>
        </p:spPr>
        <p:txBody>
          <a:bodyPr wrap="square">
            <a:spAutoFit/>
          </a:bodyPr>
          <a:lstStyle/>
          <a:p>
            <a:r>
              <a:rPr lang="en-US" dirty="0"/>
              <a:t>Lookup</a:t>
            </a:r>
          </a:p>
          <a:p>
            <a:r>
              <a:rPr lang="en-US" dirty="0"/>
              <a:t>IIF([//Target/Org/</a:t>
            </a:r>
            <a:r>
              <a:rPr lang="en-US" dirty="0" err="1"/>
              <a:t>OrgLevel</a:t>
            </a:r>
            <a:r>
              <a:rPr lang="en-US" dirty="0"/>
              <a:t>] -</a:t>
            </a:r>
            <a:r>
              <a:rPr lang="en-US" dirty="0" err="1"/>
              <a:t>eq</a:t>
            </a:r>
            <a:r>
              <a:rPr lang="en-US" dirty="0"/>
              <a:t> 3),[//Target/Org/</a:t>
            </a:r>
            <a:r>
              <a:rPr lang="en-US" dirty="0" err="1"/>
              <a:t>DisplayName</a:t>
            </a:r>
            <a:r>
              <a:rPr lang="en-US" dirty="0"/>
              <a:t>],</a:t>
            </a:r>
          </a:p>
          <a:p>
            <a:r>
              <a:rPr lang="en-US" dirty="0"/>
              <a:t>IIF([//Target/Org/</a:t>
            </a:r>
            <a:r>
              <a:rPr lang="en-US" dirty="0" err="1"/>
              <a:t>OrgLevel</a:t>
            </a:r>
            <a:r>
              <a:rPr lang="en-US" dirty="0"/>
              <a:t>] -</a:t>
            </a:r>
            <a:r>
              <a:rPr lang="en-US" dirty="0" err="1"/>
              <a:t>eq</a:t>
            </a:r>
            <a:r>
              <a:rPr lang="en-US" dirty="0"/>
              <a:t> 4),[//Target/Org/Org/</a:t>
            </a:r>
            <a:r>
              <a:rPr lang="en-US" dirty="0" err="1"/>
              <a:t>DisplayName</a:t>
            </a:r>
            <a:r>
              <a:rPr lang="en-US" dirty="0"/>
              <a:t>],</a:t>
            </a:r>
          </a:p>
          <a:p>
            <a:r>
              <a:rPr lang="en-US" dirty="0"/>
              <a:t>IIF([//Target/Org/</a:t>
            </a:r>
            <a:r>
              <a:rPr lang="en-US" dirty="0" err="1"/>
              <a:t>OrgLevel</a:t>
            </a:r>
            <a:r>
              <a:rPr lang="en-US" dirty="0"/>
              <a:t>] -</a:t>
            </a:r>
            <a:r>
              <a:rPr lang="en-US" dirty="0" err="1"/>
              <a:t>eq</a:t>
            </a:r>
            <a:r>
              <a:rPr lang="en-US" dirty="0"/>
              <a:t> 5),[//Target/Org/Org/Org/</a:t>
            </a:r>
            <a:r>
              <a:rPr lang="en-US" dirty="0" err="1"/>
              <a:t>DisplayName</a:t>
            </a:r>
            <a:r>
              <a:rPr lang="en-US" dirty="0"/>
              <a:t>],</a:t>
            </a:r>
          </a:p>
          <a:p>
            <a:r>
              <a:rPr lang="en-US" dirty="0"/>
              <a:t>IIF([//Target/Org/</a:t>
            </a:r>
            <a:r>
              <a:rPr lang="en-US" dirty="0" err="1"/>
              <a:t>OrgLevel</a:t>
            </a:r>
            <a:r>
              <a:rPr lang="en-US" dirty="0"/>
              <a:t>] -</a:t>
            </a:r>
            <a:r>
              <a:rPr lang="en-US" dirty="0" err="1"/>
              <a:t>eq</a:t>
            </a:r>
            <a:r>
              <a:rPr lang="en-US" dirty="0"/>
              <a:t> 6),[//Target/Org/Org/Org/Org/</a:t>
            </a:r>
            <a:r>
              <a:rPr lang="en-US" dirty="0" err="1"/>
              <a:t>DisplayName</a:t>
            </a:r>
            <a:r>
              <a:rPr lang="en-US" dirty="0"/>
              <a:t>],</a:t>
            </a:r>
          </a:p>
          <a:p>
            <a:r>
              <a:rPr lang="en-US" dirty="0"/>
              <a:t>	[//Target/Org/Org/Org/Org/Org/</a:t>
            </a:r>
            <a:r>
              <a:rPr lang="en-US" dirty="0" err="1"/>
              <a:t>DisplayName</a:t>
            </a:r>
            <a:r>
              <a:rPr lang="en-US" dirty="0"/>
              <a:t>]))))</a:t>
            </a:r>
          </a:p>
          <a:p>
            <a:endParaRPr lang="en-US" dirty="0"/>
          </a:p>
          <a:p>
            <a:r>
              <a:rPr lang="en-US" dirty="0"/>
              <a:t>Target</a:t>
            </a:r>
          </a:p>
          <a:p>
            <a:r>
              <a:rPr lang="en-US" dirty="0"/>
              <a:t>[//Target/Company]</a:t>
            </a:r>
          </a:p>
        </p:txBody>
      </p:sp>
    </p:spTree>
    <p:extLst>
      <p:ext uri="{BB962C8B-B14F-4D97-AF65-F5344CB8AC3E}">
        <p14:creationId xmlns:p14="http://schemas.microsoft.com/office/powerpoint/2010/main" val="2575303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Watch out for locks!</a:t>
            </a:r>
            <a:endParaRPr lang="en-US" dirty="0"/>
          </a:p>
        </p:txBody>
      </p:sp>
      <p:sp>
        <p:nvSpPr>
          <p:cNvPr id="3" name="Date Placeholder 2"/>
          <p:cNvSpPr>
            <a:spLocks noGrp="1"/>
          </p:cNvSpPr>
          <p:nvPr>
            <p:ph type="dt" sz="quarter" idx="10"/>
          </p:nvPr>
        </p:nvSpPr>
        <p:spPr/>
        <p:txBody>
          <a:bodyPr/>
          <a:lstStyle/>
          <a:p>
            <a:pPr>
              <a:defRPr/>
            </a:pPr>
            <a:r>
              <a:rPr lang="sv-SE" dirty="0" smtClean="0"/>
              <a:t>© 2014 XP Services AB. All </a:t>
            </a:r>
            <a:r>
              <a:rPr lang="sv-SE" dirty="0" err="1" smtClean="0"/>
              <a:t>rights</a:t>
            </a:r>
            <a:r>
              <a:rPr lang="sv-SE" dirty="0" smtClean="0"/>
              <a:t> </a:t>
            </a:r>
            <a:r>
              <a:rPr lang="sv-SE" dirty="0" err="1" smtClean="0"/>
              <a:t>reserved</a:t>
            </a:r>
            <a:r>
              <a:rPr lang="sv-SE" dirty="0" smtClean="0"/>
              <a:t>. 		Kent Nordström			http://xpservices.se</a:t>
            </a:r>
            <a:endParaRPr lang="sv-SE" dirty="0"/>
          </a:p>
        </p:txBody>
      </p:sp>
      <p:sp>
        <p:nvSpPr>
          <p:cNvPr id="4" name="TextBox 3"/>
          <p:cNvSpPr txBox="1"/>
          <p:nvPr/>
        </p:nvSpPr>
        <p:spPr>
          <a:xfrm>
            <a:off x="469259" y="2457266"/>
            <a:ext cx="7778091" cy="3416320"/>
          </a:xfrm>
          <a:prstGeom prst="rect">
            <a:avLst/>
          </a:prstGeom>
          <a:noFill/>
        </p:spPr>
        <p:txBody>
          <a:bodyPr wrap="none" rtlCol="0">
            <a:spAutoFit/>
          </a:bodyPr>
          <a:lstStyle/>
          <a:p>
            <a:r>
              <a:rPr lang="en-US" sz="2400" dirty="0" smtClean="0"/>
              <a:t>MPR1: </a:t>
            </a:r>
            <a:r>
              <a:rPr lang="en-US" sz="2400" dirty="0" err="1" smtClean="0"/>
              <a:t>OrgUnit</a:t>
            </a:r>
            <a:r>
              <a:rPr lang="en-US" sz="2400" dirty="0" smtClean="0"/>
              <a:t> changed </a:t>
            </a:r>
          </a:p>
          <a:p>
            <a:r>
              <a:rPr lang="en-US" sz="2400" dirty="0"/>
              <a:t>	</a:t>
            </a:r>
            <a:r>
              <a:rPr lang="en-US" sz="2400" dirty="0" smtClean="0"/>
              <a:t>-&gt; WF1: </a:t>
            </a:r>
          </a:p>
          <a:p>
            <a:r>
              <a:rPr lang="en-US" sz="2400" dirty="0"/>
              <a:t>	</a:t>
            </a:r>
            <a:r>
              <a:rPr lang="en-US" sz="2400" dirty="0" smtClean="0"/>
              <a:t>	Activity 1: Update Department</a:t>
            </a:r>
          </a:p>
          <a:p>
            <a:r>
              <a:rPr lang="en-US" sz="2400" dirty="0"/>
              <a:t>	</a:t>
            </a:r>
            <a:r>
              <a:rPr lang="en-US" sz="2400" dirty="0" smtClean="0"/>
              <a:t>	Activity 2: Update Company - </a:t>
            </a:r>
            <a:r>
              <a:rPr lang="en-US" sz="2400" dirty="0" smtClean="0">
                <a:solidFill>
                  <a:srgbClr val="FF0000"/>
                </a:solidFill>
              </a:rPr>
              <a:t>LOCK</a:t>
            </a:r>
          </a:p>
          <a:p>
            <a:endParaRPr lang="en-US" sz="2400" dirty="0"/>
          </a:p>
          <a:p>
            <a:r>
              <a:rPr lang="en-US" sz="2400" dirty="0" smtClean="0"/>
              <a:t>MPR2: Department changed</a:t>
            </a:r>
          </a:p>
          <a:p>
            <a:r>
              <a:rPr lang="en-US" sz="2400" dirty="0"/>
              <a:t>	</a:t>
            </a:r>
            <a:r>
              <a:rPr lang="en-US" sz="2400" dirty="0" smtClean="0"/>
              <a:t>-&gt; WF2:</a:t>
            </a:r>
          </a:p>
          <a:p>
            <a:r>
              <a:rPr lang="en-US" sz="2400" dirty="0"/>
              <a:t>	</a:t>
            </a:r>
            <a:r>
              <a:rPr lang="en-US" sz="2400" dirty="0" smtClean="0"/>
              <a:t>	Activity 1: Update “some attribute” – </a:t>
            </a:r>
            <a:r>
              <a:rPr lang="en-US" sz="2400" dirty="0" smtClean="0">
                <a:solidFill>
                  <a:srgbClr val="FF0000"/>
                </a:solidFill>
              </a:rPr>
              <a:t>LOCK</a:t>
            </a:r>
          </a:p>
          <a:p>
            <a:r>
              <a:rPr lang="en-US" sz="2400" dirty="0">
                <a:solidFill>
                  <a:srgbClr val="FF0000"/>
                </a:solidFill>
              </a:rPr>
              <a:t>	</a:t>
            </a:r>
            <a:r>
              <a:rPr lang="en-US" sz="2400" dirty="0" smtClean="0">
                <a:solidFill>
                  <a:srgbClr val="FF0000"/>
                </a:solidFill>
              </a:rPr>
              <a:t>	</a:t>
            </a:r>
            <a:r>
              <a:rPr lang="en-US" sz="2400" dirty="0" smtClean="0"/>
              <a:t>Activity 2: Notify new manager – OK</a:t>
            </a:r>
            <a:endParaRPr lang="en-US" sz="2400" dirty="0">
              <a:solidFill>
                <a:srgbClr val="FF0000"/>
              </a:solidFill>
            </a:endParaRPr>
          </a:p>
        </p:txBody>
      </p:sp>
      <p:sp>
        <p:nvSpPr>
          <p:cNvPr id="5" name="TextBox 4"/>
          <p:cNvSpPr txBox="1"/>
          <p:nvPr/>
        </p:nvSpPr>
        <p:spPr>
          <a:xfrm>
            <a:off x="1433816" y="1423195"/>
            <a:ext cx="6247031" cy="584775"/>
          </a:xfrm>
          <a:prstGeom prst="rect">
            <a:avLst/>
          </a:prstGeom>
          <a:noFill/>
        </p:spPr>
        <p:txBody>
          <a:bodyPr wrap="none" rtlCol="0">
            <a:spAutoFit/>
          </a:bodyPr>
          <a:lstStyle/>
          <a:p>
            <a:r>
              <a:rPr lang="en-US" sz="3200" dirty="0" smtClean="0"/>
              <a:t>Serialize Activities – Not Parallel!</a:t>
            </a:r>
            <a:endParaRPr lang="en-US" sz="3200" dirty="0"/>
          </a:p>
        </p:txBody>
      </p:sp>
    </p:spTree>
    <p:extLst>
      <p:ext uri="{BB962C8B-B14F-4D97-AF65-F5344CB8AC3E}">
        <p14:creationId xmlns:p14="http://schemas.microsoft.com/office/powerpoint/2010/main" val="1924251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Watch out for locks!</a:t>
            </a:r>
            <a:endParaRPr lang="en-US" dirty="0"/>
          </a:p>
        </p:txBody>
      </p:sp>
      <p:sp>
        <p:nvSpPr>
          <p:cNvPr id="3" name="Date Placeholder 2"/>
          <p:cNvSpPr>
            <a:spLocks noGrp="1"/>
          </p:cNvSpPr>
          <p:nvPr>
            <p:ph type="dt" sz="quarter" idx="10"/>
          </p:nvPr>
        </p:nvSpPr>
        <p:spPr/>
        <p:txBody>
          <a:bodyPr/>
          <a:lstStyle/>
          <a:p>
            <a:pPr>
              <a:defRPr/>
            </a:pPr>
            <a:r>
              <a:rPr lang="sv-SE" dirty="0" smtClean="0"/>
              <a:t>© 2014 XP Services AB. All </a:t>
            </a:r>
            <a:r>
              <a:rPr lang="sv-SE" dirty="0" err="1" smtClean="0"/>
              <a:t>rights</a:t>
            </a:r>
            <a:r>
              <a:rPr lang="sv-SE" dirty="0" smtClean="0"/>
              <a:t> </a:t>
            </a:r>
            <a:r>
              <a:rPr lang="sv-SE" dirty="0" err="1" smtClean="0"/>
              <a:t>reserved</a:t>
            </a:r>
            <a:r>
              <a:rPr lang="sv-SE" dirty="0" smtClean="0"/>
              <a:t>. 		Kent Nordström			http://xpservices.se</a:t>
            </a:r>
            <a:endParaRPr lang="sv-SE" dirty="0"/>
          </a:p>
        </p:txBody>
      </p:sp>
      <p:sp>
        <p:nvSpPr>
          <p:cNvPr id="4" name="TextBox 3"/>
          <p:cNvSpPr txBox="1"/>
          <p:nvPr/>
        </p:nvSpPr>
        <p:spPr>
          <a:xfrm>
            <a:off x="611560" y="2325692"/>
            <a:ext cx="6667210" cy="3785652"/>
          </a:xfrm>
          <a:prstGeom prst="rect">
            <a:avLst/>
          </a:prstGeom>
          <a:noFill/>
        </p:spPr>
        <p:txBody>
          <a:bodyPr wrap="none" rtlCol="0">
            <a:spAutoFit/>
          </a:bodyPr>
          <a:lstStyle/>
          <a:p>
            <a:r>
              <a:rPr lang="en-US" sz="2400" dirty="0" smtClean="0"/>
              <a:t>MPR1: </a:t>
            </a:r>
            <a:r>
              <a:rPr lang="en-US" sz="2400" dirty="0" err="1" smtClean="0"/>
              <a:t>OrgUnit</a:t>
            </a:r>
            <a:r>
              <a:rPr lang="en-US" sz="2400" dirty="0" smtClean="0"/>
              <a:t> changed </a:t>
            </a:r>
          </a:p>
          <a:p>
            <a:r>
              <a:rPr lang="en-US" sz="2400" dirty="0"/>
              <a:t>	</a:t>
            </a:r>
            <a:r>
              <a:rPr lang="en-US" sz="2400" dirty="0" smtClean="0"/>
              <a:t>-&gt; WF1: </a:t>
            </a:r>
          </a:p>
          <a:p>
            <a:r>
              <a:rPr lang="en-US" sz="2400" dirty="0"/>
              <a:t>	</a:t>
            </a:r>
            <a:r>
              <a:rPr lang="en-US" sz="2400" dirty="0" smtClean="0"/>
              <a:t>	Activity 1: Update Department</a:t>
            </a:r>
          </a:p>
          <a:p>
            <a:r>
              <a:rPr lang="en-US" sz="2400" dirty="0"/>
              <a:t>	</a:t>
            </a:r>
            <a:r>
              <a:rPr lang="en-US" sz="2400" dirty="0" smtClean="0"/>
              <a:t>	Activity 2: Update Company</a:t>
            </a:r>
          </a:p>
          <a:p>
            <a:r>
              <a:rPr lang="en-US" sz="2400" dirty="0">
                <a:solidFill>
                  <a:srgbClr val="FF0000"/>
                </a:solidFill>
              </a:rPr>
              <a:t>	</a:t>
            </a:r>
            <a:r>
              <a:rPr lang="en-US" sz="2400" dirty="0" smtClean="0">
                <a:solidFill>
                  <a:srgbClr val="FF0000"/>
                </a:solidFill>
              </a:rPr>
              <a:t>Add-&gt;	</a:t>
            </a:r>
            <a:r>
              <a:rPr lang="en-US" sz="2400" dirty="0" smtClean="0"/>
              <a:t>Activity 3: Update “some attribute”</a:t>
            </a:r>
            <a:endParaRPr lang="en-US" sz="2400" dirty="0" smtClean="0">
              <a:solidFill>
                <a:srgbClr val="FF0000"/>
              </a:solidFill>
            </a:endParaRPr>
          </a:p>
          <a:p>
            <a:endParaRPr lang="en-US" sz="2400" dirty="0"/>
          </a:p>
          <a:p>
            <a:r>
              <a:rPr lang="en-US" sz="2400" dirty="0" smtClean="0"/>
              <a:t>MPR2: Department changed</a:t>
            </a:r>
          </a:p>
          <a:p>
            <a:r>
              <a:rPr lang="en-US" sz="2400" dirty="0"/>
              <a:t>	</a:t>
            </a:r>
            <a:r>
              <a:rPr lang="en-US" sz="2400" dirty="0" smtClean="0"/>
              <a:t>-&gt; WF2:</a:t>
            </a:r>
          </a:p>
          <a:p>
            <a:r>
              <a:rPr lang="en-US" sz="2400" dirty="0"/>
              <a:t>	</a:t>
            </a:r>
            <a:r>
              <a:rPr lang="en-US" sz="2400" dirty="0" smtClean="0">
                <a:solidFill>
                  <a:srgbClr val="FF0000"/>
                </a:solidFill>
              </a:rPr>
              <a:t>Del-&gt;</a:t>
            </a:r>
            <a:r>
              <a:rPr lang="en-US" sz="2400" dirty="0" smtClean="0"/>
              <a:t>	</a:t>
            </a:r>
            <a:r>
              <a:rPr lang="en-US" sz="2400" strike="sngStrike" dirty="0" smtClean="0"/>
              <a:t>Activity 1: Update “some attribute”</a:t>
            </a:r>
            <a:endParaRPr lang="en-US" sz="2400" strike="sngStrike" dirty="0" smtClean="0">
              <a:solidFill>
                <a:srgbClr val="FF0000"/>
              </a:solidFill>
            </a:endParaRPr>
          </a:p>
          <a:p>
            <a:r>
              <a:rPr lang="en-US" sz="2400" dirty="0">
                <a:solidFill>
                  <a:srgbClr val="FF0000"/>
                </a:solidFill>
              </a:rPr>
              <a:t>	</a:t>
            </a:r>
            <a:r>
              <a:rPr lang="en-US" sz="2400" dirty="0" smtClean="0">
                <a:solidFill>
                  <a:srgbClr val="FF0000"/>
                </a:solidFill>
              </a:rPr>
              <a:t>	</a:t>
            </a:r>
            <a:r>
              <a:rPr lang="en-US" sz="2400" dirty="0" smtClean="0"/>
              <a:t>Activity 2: Notify new manager</a:t>
            </a:r>
            <a:endParaRPr lang="en-US" sz="2400" dirty="0">
              <a:solidFill>
                <a:srgbClr val="FF0000"/>
              </a:solidFill>
            </a:endParaRPr>
          </a:p>
        </p:txBody>
      </p:sp>
      <p:sp>
        <p:nvSpPr>
          <p:cNvPr id="5" name="TextBox 4"/>
          <p:cNvSpPr txBox="1"/>
          <p:nvPr/>
        </p:nvSpPr>
        <p:spPr>
          <a:xfrm>
            <a:off x="1433816" y="1423195"/>
            <a:ext cx="6247031" cy="584775"/>
          </a:xfrm>
          <a:prstGeom prst="rect">
            <a:avLst/>
          </a:prstGeom>
          <a:noFill/>
        </p:spPr>
        <p:txBody>
          <a:bodyPr wrap="none" rtlCol="0">
            <a:spAutoFit/>
          </a:bodyPr>
          <a:lstStyle/>
          <a:p>
            <a:r>
              <a:rPr lang="en-US" sz="3200" dirty="0" smtClean="0"/>
              <a:t>Serialize Activities – Not Parallel!</a:t>
            </a:r>
            <a:endParaRPr lang="en-US" sz="3200" dirty="0"/>
          </a:p>
        </p:txBody>
      </p:sp>
    </p:spTree>
    <p:extLst>
      <p:ext uri="{BB962C8B-B14F-4D97-AF65-F5344CB8AC3E}">
        <p14:creationId xmlns:p14="http://schemas.microsoft.com/office/powerpoint/2010/main" val="3085117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User Example</a:t>
            </a:r>
            <a:endParaRPr lang="en-US" dirty="0"/>
          </a:p>
        </p:txBody>
      </p:sp>
      <p:sp>
        <p:nvSpPr>
          <p:cNvPr id="3" name="Date Placeholder 2"/>
          <p:cNvSpPr>
            <a:spLocks noGrp="1"/>
          </p:cNvSpPr>
          <p:nvPr>
            <p:ph type="dt" sz="quarter" idx="10"/>
          </p:nvPr>
        </p:nvSpPr>
        <p:spPr/>
        <p:txBody>
          <a:bodyPr/>
          <a:lstStyle/>
          <a:p>
            <a:pPr>
              <a:defRPr/>
            </a:pPr>
            <a:r>
              <a:rPr lang="sv-SE" dirty="0" smtClean="0"/>
              <a:t>© 2014 XP Services AB. All </a:t>
            </a:r>
            <a:r>
              <a:rPr lang="sv-SE" dirty="0" err="1" smtClean="0"/>
              <a:t>rights</a:t>
            </a:r>
            <a:r>
              <a:rPr lang="sv-SE" dirty="0" smtClean="0"/>
              <a:t> </a:t>
            </a:r>
            <a:r>
              <a:rPr lang="sv-SE" dirty="0" err="1" smtClean="0"/>
              <a:t>reserved</a:t>
            </a:r>
            <a:r>
              <a:rPr lang="sv-SE" dirty="0" smtClean="0"/>
              <a:t>. 		Kent Nordström			http://xpservices.se</a:t>
            </a:r>
            <a:endParaRPr lang="sv-SE" dirty="0"/>
          </a:p>
        </p:txBody>
      </p:sp>
      <p:pic>
        <p:nvPicPr>
          <p:cNvPr id="4" name="Picture 3"/>
          <p:cNvPicPr>
            <a:picLocks noChangeAspect="1"/>
          </p:cNvPicPr>
          <p:nvPr/>
        </p:nvPicPr>
        <p:blipFill>
          <a:blip r:embed="rId3"/>
          <a:stretch>
            <a:fillRect/>
          </a:stretch>
        </p:blipFill>
        <p:spPr>
          <a:xfrm>
            <a:off x="1700212" y="919162"/>
            <a:ext cx="5743575" cy="5019675"/>
          </a:xfrm>
          <a:prstGeom prst="rect">
            <a:avLst/>
          </a:prstGeom>
        </p:spPr>
      </p:pic>
    </p:spTree>
    <p:extLst>
      <p:ext uri="{BB962C8B-B14F-4D97-AF65-F5344CB8AC3E}">
        <p14:creationId xmlns:p14="http://schemas.microsoft.com/office/powerpoint/2010/main" val="2582089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SQL intelligence</a:t>
            </a:r>
            <a:endParaRPr lang="en-US" dirty="0"/>
          </a:p>
        </p:txBody>
      </p:sp>
      <p:sp>
        <p:nvSpPr>
          <p:cNvPr id="3" name="Date Placeholder 2"/>
          <p:cNvSpPr>
            <a:spLocks noGrp="1"/>
          </p:cNvSpPr>
          <p:nvPr>
            <p:ph type="dt" sz="quarter" idx="10"/>
          </p:nvPr>
        </p:nvSpPr>
        <p:spPr/>
        <p:txBody>
          <a:bodyPr/>
          <a:lstStyle/>
          <a:p>
            <a:pPr>
              <a:defRPr/>
            </a:pPr>
            <a:r>
              <a:rPr lang="sv-SE" dirty="0" smtClean="0"/>
              <a:t>© 2014 XP Services AB. All </a:t>
            </a:r>
            <a:r>
              <a:rPr lang="sv-SE" dirty="0" err="1" smtClean="0"/>
              <a:t>rights</a:t>
            </a:r>
            <a:r>
              <a:rPr lang="sv-SE" dirty="0" smtClean="0"/>
              <a:t> </a:t>
            </a:r>
            <a:r>
              <a:rPr lang="sv-SE" dirty="0" err="1" smtClean="0"/>
              <a:t>reserved</a:t>
            </a:r>
            <a:r>
              <a:rPr lang="sv-SE" dirty="0" smtClean="0"/>
              <a:t>. 		Kent Nordström			http://xpservices.se</a:t>
            </a:r>
            <a:endParaRPr lang="sv-SE" dirty="0"/>
          </a:p>
        </p:txBody>
      </p:sp>
      <p:sp>
        <p:nvSpPr>
          <p:cNvPr id="4" name="Rectangle 3"/>
          <p:cNvSpPr/>
          <p:nvPr/>
        </p:nvSpPr>
        <p:spPr>
          <a:xfrm>
            <a:off x="539552" y="997691"/>
            <a:ext cx="8496944" cy="5170646"/>
          </a:xfrm>
          <a:prstGeom prst="rect">
            <a:avLst/>
          </a:prstGeom>
        </p:spPr>
        <p:txBody>
          <a:bodyPr wrap="square">
            <a:spAutoFit/>
          </a:bodyPr>
          <a:lstStyle/>
          <a:p>
            <a:r>
              <a:rPr lang="en-US" sz="1100" dirty="0"/>
              <a:t>create view [</a:t>
            </a:r>
            <a:r>
              <a:rPr lang="en-US" sz="1100" dirty="0" err="1"/>
              <a:t>dbo</a:t>
            </a:r>
            <a:r>
              <a:rPr lang="en-US" sz="1100" dirty="0"/>
              <a:t>].[</a:t>
            </a:r>
            <a:r>
              <a:rPr lang="en-US" sz="1100" dirty="0" err="1"/>
              <a:t>vOrgTree</a:t>
            </a:r>
            <a:r>
              <a:rPr lang="en-US" sz="1100" dirty="0"/>
              <a:t>] as</a:t>
            </a:r>
          </a:p>
          <a:p>
            <a:r>
              <a:rPr lang="en-US" sz="1100" dirty="0"/>
              <a:t>/*	Level describes level </a:t>
            </a:r>
            <a:r>
              <a:rPr lang="en-US" sz="1100" dirty="0" smtClean="0"/>
              <a:t>in </a:t>
            </a:r>
            <a:r>
              <a:rPr lang="en-US" sz="1100" dirty="0"/>
              <a:t>org tree where 1 is the top level.</a:t>
            </a:r>
          </a:p>
          <a:p>
            <a:r>
              <a:rPr lang="en-US" sz="1100" dirty="0"/>
              <a:t>	Writer: Marcus Olsson, XP Services AB, </a:t>
            </a:r>
            <a:r>
              <a:rPr lang="en-US" sz="1100" dirty="0" smtClean="0"/>
              <a:t>2013</a:t>
            </a:r>
            <a:endParaRPr lang="en-US" sz="1100" dirty="0"/>
          </a:p>
          <a:p>
            <a:r>
              <a:rPr lang="en-US" sz="1100" dirty="0"/>
              <a:t>*/</a:t>
            </a:r>
          </a:p>
          <a:p>
            <a:r>
              <a:rPr lang="en-US" sz="1100" dirty="0"/>
              <a:t>with </a:t>
            </a:r>
            <a:r>
              <a:rPr lang="en-US" sz="1100" dirty="0" err="1"/>
              <a:t>OrgTree</a:t>
            </a:r>
            <a:r>
              <a:rPr lang="en-US" sz="1100" dirty="0"/>
              <a:t> as (</a:t>
            </a:r>
          </a:p>
          <a:p>
            <a:r>
              <a:rPr lang="en-US" sz="1100" dirty="0"/>
              <a:t>	-- Anchor (get top level </a:t>
            </a:r>
            <a:r>
              <a:rPr lang="en-US" sz="1100" dirty="0" err="1"/>
              <a:t>i</a:t>
            </a:r>
            <a:r>
              <a:rPr lang="en-US" sz="1100" dirty="0"/>
              <a:t> tree)</a:t>
            </a:r>
          </a:p>
          <a:p>
            <a:r>
              <a:rPr lang="en-US" sz="1100" dirty="0"/>
              <a:t>	select </a:t>
            </a:r>
            <a:r>
              <a:rPr lang="en-US" sz="1100" dirty="0" err="1"/>
              <a:t>ObjectID</a:t>
            </a:r>
            <a:r>
              <a:rPr lang="en-US" sz="1100" dirty="0"/>
              <a:t>, cast(null as </a:t>
            </a:r>
            <a:r>
              <a:rPr lang="en-US" sz="1100" dirty="0" err="1"/>
              <a:t>varchar</a:t>
            </a:r>
            <a:r>
              <a:rPr lang="en-US" sz="1100" dirty="0"/>
              <a:t>(50)) as Org , </a:t>
            </a:r>
            <a:r>
              <a:rPr lang="en-US" sz="1100" dirty="0" err="1"/>
              <a:t>DisplayName</a:t>
            </a:r>
            <a:r>
              <a:rPr lang="en-US" sz="1100" dirty="0"/>
              <a:t>, 1 as [Level]</a:t>
            </a:r>
          </a:p>
          <a:p>
            <a:r>
              <a:rPr lang="en-US" sz="1100" dirty="0"/>
              <a:t>		from </a:t>
            </a:r>
            <a:r>
              <a:rPr lang="en-US" sz="1100" dirty="0" err="1"/>
              <a:t>OrgObjekt</a:t>
            </a:r>
            <a:r>
              <a:rPr lang="en-US" sz="1100" dirty="0"/>
              <a:t> as o </a:t>
            </a:r>
          </a:p>
          <a:p>
            <a:r>
              <a:rPr lang="en-US" sz="1100" dirty="0"/>
              <a:t>		where </a:t>
            </a:r>
            <a:r>
              <a:rPr lang="en-US" sz="1100" dirty="0" err="1"/>
              <a:t>ObjectType</a:t>
            </a:r>
            <a:r>
              <a:rPr lang="en-US" sz="1100" dirty="0"/>
              <a:t>='O' and not exists(select * from Relations where </a:t>
            </a:r>
            <a:r>
              <a:rPr lang="en-US" sz="1100" dirty="0" err="1"/>
              <a:t>ObjectType</a:t>
            </a:r>
            <a:r>
              <a:rPr lang="en-US" sz="1100" dirty="0"/>
              <a:t>='O' and </a:t>
            </a:r>
            <a:r>
              <a:rPr lang="en-US" sz="1100" dirty="0" err="1"/>
              <a:t>Kpl</a:t>
            </a:r>
            <a:r>
              <a:rPr lang="en-US" sz="1100" dirty="0"/>
              <a:t>=2 and </a:t>
            </a:r>
            <a:r>
              <a:rPr lang="en-US" sz="1100" dirty="0" err="1"/>
              <a:t>ObjectID</a:t>
            </a:r>
            <a:r>
              <a:rPr lang="en-US" sz="1100" dirty="0"/>
              <a:t>=</a:t>
            </a:r>
            <a:r>
              <a:rPr lang="en-US" sz="1100" dirty="0" err="1"/>
              <a:t>o.ObjectID</a:t>
            </a:r>
            <a:r>
              <a:rPr lang="en-US" sz="1100" dirty="0"/>
              <a:t>)</a:t>
            </a:r>
          </a:p>
          <a:p>
            <a:endParaRPr lang="en-US" sz="1100" dirty="0"/>
          </a:p>
          <a:p>
            <a:r>
              <a:rPr lang="en-US" sz="1100" dirty="0"/>
              <a:t>	union all</a:t>
            </a:r>
          </a:p>
          <a:p>
            <a:endParaRPr lang="en-US" sz="1100" dirty="0"/>
          </a:p>
          <a:p>
            <a:r>
              <a:rPr lang="en-US" sz="1100" dirty="0"/>
              <a:t>	-- Underlying structure</a:t>
            </a:r>
          </a:p>
          <a:p>
            <a:r>
              <a:rPr lang="en-US" sz="1100" dirty="0"/>
              <a:t>	select </a:t>
            </a:r>
            <a:r>
              <a:rPr lang="en-US" sz="1100" dirty="0" err="1"/>
              <a:t>o.ObjectID</a:t>
            </a:r>
            <a:r>
              <a:rPr lang="en-US" sz="1100" dirty="0"/>
              <a:t>, </a:t>
            </a:r>
            <a:r>
              <a:rPr lang="en-US" sz="1100" dirty="0" err="1"/>
              <a:t>r.KplID</a:t>
            </a:r>
            <a:r>
              <a:rPr lang="en-US" sz="1100" dirty="0"/>
              <a:t>, </a:t>
            </a:r>
            <a:r>
              <a:rPr lang="en-US" sz="1100" dirty="0" err="1"/>
              <a:t>o.DisplayName</a:t>
            </a:r>
            <a:r>
              <a:rPr lang="en-US" sz="1100" dirty="0"/>
              <a:t>, [Level] + 1</a:t>
            </a:r>
          </a:p>
          <a:p>
            <a:r>
              <a:rPr lang="en-US" sz="1100" dirty="0"/>
              <a:t>		from </a:t>
            </a:r>
            <a:r>
              <a:rPr lang="en-US" sz="1100" dirty="0" err="1"/>
              <a:t>OrgTree</a:t>
            </a:r>
            <a:r>
              <a:rPr lang="en-US" sz="1100" dirty="0"/>
              <a:t> as </a:t>
            </a:r>
            <a:r>
              <a:rPr lang="en-US" sz="1100" dirty="0" err="1"/>
              <a:t>ot</a:t>
            </a:r>
            <a:r>
              <a:rPr lang="en-US" sz="1100" dirty="0"/>
              <a:t> -- This CTE (to create an iteration)</a:t>
            </a:r>
          </a:p>
          <a:p>
            <a:r>
              <a:rPr lang="en-US" sz="1100" dirty="0"/>
              <a:t>		inner join Relations as r -- Relations</a:t>
            </a:r>
          </a:p>
          <a:p>
            <a:r>
              <a:rPr lang="en-US" sz="1100" dirty="0"/>
              <a:t>			on </a:t>
            </a:r>
            <a:r>
              <a:rPr lang="en-US" sz="1100" dirty="0" err="1"/>
              <a:t>ot.ObjectID</a:t>
            </a:r>
            <a:r>
              <a:rPr lang="en-US" sz="1100" dirty="0"/>
              <a:t>=</a:t>
            </a:r>
            <a:r>
              <a:rPr lang="en-US" sz="1100" dirty="0" err="1"/>
              <a:t>r.KplID</a:t>
            </a:r>
            <a:r>
              <a:rPr lang="en-US" sz="1100" dirty="0"/>
              <a:t> and </a:t>
            </a:r>
            <a:r>
              <a:rPr lang="en-US" sz="1100" dirty="0" err="1"/>
              <a:t>kpl</a:t>
            </a:r>
            <a:r>
              <a:rPr lang="en-US" sz="1100" dirty="0"/>
              <a:t>=2 -- Find Orgs that has this as its parent</a:t>
            </a:r>
          </a:p>
          <a:p>
            <a:r>
              <a:rPr lang="en-US" sz="1100" dirty="0"/>
              <a:t>		inner join </a:t>
            </a:r>
            <a:r>
              <a:rPr lang="en-US" sz="1100" dirty="0" err="1"/>
              <a:t>OrgObjekt</a:t>
            </a:r>
            <a:r>
              <a:rPr lang="en-US" sz="1100" dirty="0"/>
              <a:t> as o -- Info on underlying orgs</a:t>
            </a:r>
          </a:p>
          <a:p>
            <a:r>
              <a:rPr lang="en-US" sz="1100" dirty="0"/>
              <a:t>			on </a:t>
            </a:r>
            <a:r>
              <a:rPr lang="en-US" sz="1100" dirty="0" err="1"/>
              <a:t>r.ObjectID</a:t>
            </a:r>
            <a:r>
              <a:rPr lang="en-US" sz="1100" dirty="0"/>
              <a:t>=</a:t>
            </a:r>
            <a:r>
              <a:rPr lang="en-US" sz="1100" dirty="0" err="1"/>
              <a:t>o.ObjectID</a:t>
            </a:r>
            <a:r>
              <a:rPr lang="en-US" sz="1100" dirty="0"/>
              <a:t> -- Connect "child" to </a:t>
            </a:r>
            <a:r>
              <a:rPr lang="en-US" sz="1100" dirty="0" err="1"/>
              <a:t>tabel</a:t>
            </a:r>
            <a:r>
              <a:rPr lang="en-US" sz="1100" dirty="0"/>
              <a:t> </a:t>
            </a:r>
          </a:p>
          <a:p>
            <a:r>
              <a:rPr lang="en-US" sz="1100" dirty="0"/>
              <a:t>)</a:t>
            </a:r>
          </a:p>
          <a:p>
            <a:r>
              <a:rPr lang="en-US" sz="1100" dirty="0"/>
              <a:t>select </a:t>
            </a:r>
          </a:p>
          <a:p>
            <a:r>
              <a:rPr lang="en-US" sz="1100" dirty="0"/>
              <a:t>	</a:t>
            </a:r>
            <a:r>
              <a:rPr lang="en-US" sz="1100" dirty="0" err="1"/>
              <a:t>ot.ObjectID</a:t>
            </a:r>
            <a:endParaRPr lang="en-US" sz="1100" dirty="0"/>
          </a:p>
          <a:p>
            <a:r>
              <a:rPr lang="en-US" sz="1100" dirty="0"/>
              <a:t>	,'</a:t>
            </a:r>
            <a:r>
              <a:rPr lang="en-US" sz="1100" dirty="0" err="1"/>
              <a:t>Organisation</a:t>
            </a:r>
            <a:r>
              <a:rPr lang="en-US" sz="1100" dirty="0"/>
              <a:t>' as </a:t>
            </a:r>
            <a:r>
              <a:rPr lang="en-US" sz="1100" dirty="0" err="1"/>
              <a:t>ObjectType</a:t>
            </a:r>
            <a:endParaRPr lang="en-US" sz="1100" dirty="0"/>
          </a:p>
          <a:p>
            <a:r>
              <a:rPr lang="en-US" sz="1100" dirty="0"/>
              <a:t>	,Org</a:t>
            </a:r>
          </a:p>
          <a:p>
            <a:r>
              <a:rPr lang="en-US" sz="1100" dirty="0"/>
              <a:t>	,</a:t>
            </a:r>
            <a:r>
              <a:rPr lang="en-US" sz="1100" dirty="0" err="1"/>
              <a:t>DisplayName</a:t>
            </a:r>
            <a:r>
              <a:rPr lang="en-US" sz="1100" dirty="0"/>
              <a:t> as Title</a:t>
            </a:r>
          </a:p>
          <a:p>
            <a:r>
              <a:rPr lang="en-US" sz="1100" dirty="0"/>
              <a:t>	,[Level] </a:t>
            </a:r>
          </a:p>
          <a:p>
            <a:r>
              <a:rPr lang="en-US" sz="1100" dirty="0"/>
              <a:t>from </a:t>
            </a:r>
            <a:r>
              <a:rPr lang="en-US" sz="1100" dirty="0" err="1"/>
              <a:t>OrgTree</a:t>
            </a:r>
            <a:r>
              <a:rPr lang="en-US" sz="1100" dirty="0"/>
              <a:t> as </a:t>
            </a:r>
            <a:r>
              <a:rPr lang="en-US" sz="1100" dirty="0" err="1"/>
              <a:t>ot</a:t>
            </a:r>
            <a:endParaRPr lang="en-US" sz="1100" dirty="0"/>
          </a:p>
          <a:p>
            <a:r>
              <a:rPr lang="en-US" sz="1100" dirty="0"/>
              <a:t>left join </a:t>
            </a:r>
            <a:r>
              <a:rPr lang="en-US" sz="1100" dirty="0" err="1"/>
              <a:t>Relationer</a:t>
            </a:r>
            <a:r>
              <a:rPr lang="en-US" sz="1100" dirty="0"/>
              <a:t> as r</a:t>
            </a:r>
          </a:p>
          <a:p>
            <a:r>
              <a:rPr lang="en-US" sz="1100" dirty="0"/>
              <a:t>	on </a:t>
            </a:r>
            <a:r>
              <a:rPr lang="en-US" sz="1100" dirty="0" err="1"/>
              <a:t>ot.ObjectID</a:t>
            </a:r>
            <a:r>
              <a:rPr lang="en-US" sz="1100" dirty="0"/>
              <a:t>=</a:t>
            </a:r>
            <a:r>
              <a:rPr lang="en-US" sz="1100" dirty="0" err="1"/>
              <a:t>r.KplID</a:t>
            </a:r>
            <a:r>
              <a:rPr lang="en-US" sz="1100" dirty="0"/>
              <a:t> and </a:t>
            </a:r>
            <a:r>
              <a:rPr lang="en-US" sz="1100" dirty="0" err="1"/>
              <a:t>r.Kpl</a:t>
            </a:r>
            <a:r>
              <a:rPr lang="en-US" sz="1100" dirty="0"/>
              <a:t>=12</a:t>
            </a:r>
          </a:p>
        </p:txBody>
      </p:sp>
    </p:spTree>
    <p:extLst>
      <p:ext uri="{BB962C8B-B14F-4D97-AF65-F5344CB8AC3E}">
        <p14:creationId xmlns:p14="http://schemas.microsoft.com/office/powerpoint/2010/main" val="23867775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and PS MA – NOT XMA</a:t>
            </a:r>
            <a:endParaRPr lang="en-US" dirty="0"/>
          </a:p>
        </p:txBody>
      </p:sp>
      <p:sp>
        <p:nvSpPr>
          <p:cNvPr id="3" name="Date Placeholder 2"/>
          <p:cNvSpPr>
            <a:spLocks noGrp="1"/>
          </p:cNvSpPr>
          <p:nvPr>
            <p:ph type="dt" sz="quarter" idx="10"/>
          </p:nvPr>
        </p:nvSpPr>
        <p:spPr/>
        <p:txBody>
          <a:bodyPr/>
          <a:lstStyle/>
          <a:p>
            <a:pPr>
              <a:defRPr/>
            </a:pPr>
            <a:r>
              <a:rPr lang="sv-SE" smtClean="0"/>
              <a:t>© 2014 XP Services AB. All rights reserved. 		Kent Nordström			http://xpservices.se</a:t>
            </a:r>
            <a:endParaRPr lang="sv-SE" dirty="0"/>
          </a:p>
        </p:txBody>
      </p:sp>
      <p:sp>
        <p:nvSpPr>
          <p:cNvPr id="4" name="Can 3"/>
          <p:cNvSpPr/>
          <p:nvPr/>
        </p:nvSpPr>
        <p:spPr>
          <a:xfrm>
            <a:off x="827584" y="1628800"/>
            <a:ext cx="792088" cy="81009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HR</a:t>
            </a:r>
            <a:endParaRPr lang="en-US" dirty="0">
              <a:solidFill>
                <a:schemeClr val="tx1"/>
              </a:solidFill>
            </a:endParaRPr>
          </a:p>
        </p:txBody>
      </p:sp>
      <p:sp>
        <p:nvSpPr>
          <p:cNvPr id="5" name="Can 4"/>
          <p:cNvSpPr/>
          <p:nvPr/>
        </p:nvSpPr>
        <p:spPr>
          <a:xfrm>
            <a:off x="7092280" y="2624311"/>
            <a:ext cx="1296144" cy="72008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FIM</a:t>
            </a:r>
            <a:endParaRPr lang="en-US" dirty="0">
              <a:solidFill>
                <a:schemeClr val="tx1"/>
              </a:solidFill>
            </a:endParaRPr>
          </a:p>
        </p:txBody>
      </p:sp>
      <p:sp>
        <p:nvSpPr>
          <p:cNvPr id="6" name="Snip Single Corner Rectangle 5"/>
          <p:cNvSpPr/>
          <p:nvPr/>
        </p:nvSpPr>
        <p:spPr>
          <a:xfrm>
            <a:off x="2340099" y="1628800"/>
            <a:ext cx="1007765" cy="32403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Person</a:t>
            </a:r>
            <a:endParaRPr lang="en-US" dirty="0">
              <a:solidFill>
                <a:schemeClr val="tx1"/>
              </a:solidFill>
            </a:endParaRPr>
          </a:p>
        </p:txBody>
      </p:sp>
      <p:sp>
        <p:nvSpPr>
          <p:cNvPr id="7" name="Snip Single Corner Rectangle 6"/>
          <p:cNvSpPr/>
          <p:nvPr/>
        </p:nvSpPr>
        <p:spPr>
          <a:xfrm>
            <a:off x="2340099" y="2114854"/>
            <a:ext cx="1007765" cy="32403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Org</a:t>
            </a:r>
            <a:endParaRPr lang="en-US" dirty="0">
              <a:solidFill>
                <a:schemeClr val="tx1"/>
              </a:solidFill>
            </a:endParaRPr>
          </a:p>
        </p:txBody>
      </p:sp>
      <p:sp>
        <p:nvSpPr>
          <p:cNvPr id="8" name="Rounded Rectangle 7"/>
          <p:cNvSpPr/>
          <p:nvPr/>
        </p:nvSpPr>
        <p:spPr>
          <a:xfrm>
            <a:off x="5724128" y="2732323"/>
            <a:ext cx="1008112"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PS MA</a:t>
            </a:r>
            <a:endParaRPr lang="en-US" dirty="0">
              <a:solidFill>
                <a:schemeClr val="tx1"/>
              </a:solidFill>
            </a:endParaRPr>
          </a:p>
        </p:txBody>
      </p:sp>
      <p:sp>
        <p:nvSpPr>
          <p:cNvPr id="9" name="Can 8"/>
          <p:cNvSpPr/>
          <p:nvPr/>
        </p:nvSpPr>
        <p:spPr>
          <a:xfrm>
            <a:off x="827584" y="3236378"/>
            <a:ext cx="1296491" cy="2673969"/>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SQL</a:t>
            </a:r>
          </a:p>
        </p:txBody>
      </p:sp>
      <p:sp>
        <p:nvSpPr>
          <p:cNvPr id="10" name="Rounded Rectangle 9"/>
          <p:cNvSpPr/>
          <p:nvPr/>
        </p:nvSpPr>
        <p:spPr>
          <a:xfrm>
            <a:off x="2483768" y="3344391"/>
            <a:ext cx="1224136" cy="3726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Person</a:t>
            </a:r>
            <a:endParaRPr lang="en-US" dirty="0">
              <a:solidFill>
                <a:schemeClr val="tx1"/>
              </a:solidFill>
            </a:endParaRPr>
          </a:p>
        </p:txBody>
      </p:sp>
      <p:sp>
        <p:nvSpPr>
          <p:cNvPr id="11" name="Rounded Rectangle 10"/>
          <p:cNvSpPr/>
          <p:nvPr/>
        </p:nvSpPr>
        <p:spPr>
          <a:xfrm>
            <a:off x="2496163" y="3783409"/>
            <a:ext cx="1224136" cy="3726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Org</a:t>
            </a:r>
            <a:endParaRPr lang="en-US" dirty="0">
              <a:solidFill>
                <a:schemeClr val="tx1"/>
              </a:solidFill>
            </a:endParaRPr>
          </a:p>
        </p:txBody>
      </p:sp>
      <p:sp>
        <p:nvSpPr>
          <p:cNvPr id="12" name="Rounded Rectangle 11"/>
          <p:cNvSpPr/>
          <p:nvPr/>
        </p:nvSpPr>
        <p:spPr>
          <a:xfrm>
            <a:off x="2483767" y="4945899"/>
            <a:ext cx="1583829" cy="3919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FIMObjects</a:t>
            </a:r>
            <a:endParaRPr lang="en-US" dirty="0">
              <a:solidFill>
                <a:schemeClr val="tx1"/>
              </a:solidFill>
            </a:endParaRPr>
          </a:p>
        </p:txBody>
      </p:sp>
      <p:sp>
        <p:nvSpPr>
          <p:cNvPr id="13" name="Rounded Rectangle 12"/>
          <p:cNvSpPr/>
          <p:nvPr/>
        </p:nvSpPr>
        <p:spPr>
          <a:xfrm>
            <a:off x="2496162" y="5384918"/>
            <a:ext cx="1571433" cy="3483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FIMMVData</a:t>
            </a:r>
            <a:endParaRPr lang="en-US" dirty="0">
              <a:solidFill>
                <a:schemeClr val="tx1"/>
              </a:solidFill>
            </a:endParaRPr>
          </a:p>
        </p:txBody>
      </p:sp>
      <p:cxnSp>
        <p:nvCxnSpPr>
          <p:cNvPr id="15" name="Elbow Connector 14"/>
          <p:cNvCxnSpPr>
            <a:stCxn id="4" idx="4"/>
            <a:endCxn id="6" idx="2"/>
          </p:cNvCxnSpPr>
          <p:nvPr/>
        </p:nvCxnSpPr>
        <p:spPr>
          <a:xfrm flipV="1">
            <a:off x="1619672" y="1790818"/>
            <a:ext cx="720427" cy="243027"/>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4" idx="4"/>
            <a:endCxn id="7" idx="2"/>
          </p:cNvCxnSpPr>
          <p:nvPr/>
        </p:nvCxnSpPr>
        <p:spPr>
          <a:xfrm>
            <a:off x="1619672" y="2033845"/>
            <a:ext cx="720427" cy="243027"/>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54128" y="1106568"/>
            <a:ext cx="851515" cy="646331"/>
          </a:xfrm>
          <a:prstGeom prst="rect">
            <a:avLst/>
          </a:prstGeom>
          <a:noFill/>
        </p:spPr>
        <p:txBody>
          <a:bodyPr wrap="none" rtlCol="0">
            <a:spAutoFit/>
          </a:bodyPr>
          <a:lstStyle/>
          <a:p>
            <a:pPr algn="ctr"/>
            <a:r>
              <a:rPr lang="en-US" dirty="0" smtClean="0"/>
              <a:t>File</a:t>
            </a:r>
          </a:p>
          <a:p>
            <a:pPr algn="ctr"/>
            <a:r>
              <a:rPr lang="en-US" dirty="0" smtClean="0"/>
              <a:t>Export</a:t>
            </a:r>
            <a:endParaRPr lang="en-US" dirty="0"/>
          </a:p>
        </p:txBody>
      </p:sp>
      <p:cxnSp>
        <p:nvCxnSpPr>
          <p:cNvPr id="24" name="Straight Arrow Connector 23"/>
          <p:cNvCxnSpPr/>
          <p:nvPr/>
        </p:nvCxnSpPr>
        <p:spPr>
          <a:xfrm>
            <a:off x="3851920" y="2114854"/>
            <a:ext cx="1481286" cy="5094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171850" y="1589165"/>
            <a:ext cx="671979" cy="646331"/>
          </a:xfrm>
          <a:prstGeom prst="rect">
            <a:avLst/>
          </a:prstGeom>
          <a:noFill/>
        </p:spPr>
        <p:txBody>
          <a:bodyPr wrap="none" rtlCol="0">
            <a:spAutoFit/>
          </a:bodyPr>
          <a:lstStyle/>
          <a:p>
            <a:pPr algn="ctr"/>
            <a:r>
              <a:rPr lang="en-US" dirty="0" smtClean="0"/>
              <a:t>Get</a:t>
            </a:r>
          </a:p>
          <a:p>
            <a:pPr algn="ctr"/>
            <a:r>
              <a:rPr lang="en-US" dirty="0" smtClean="0"/>
              <a:t>Files</a:t>
            </a:r>
            <a:endParaRPr lang="en-US" dirty="0"/>
          </a:p>
        </p:txBody>
      </p:sp>
      <p:cxnSp>
        <p:nvCxnSpPr>
          <p:cNvPr id="26" name="Straight Arrow Connector 25"/>
          <p:cNvCxnSpPr/>
          <p:nvPr/>
        </p:nvCxnSpPr>
        <p:spPr>
          <a:xfrm flipH="1">
            <a:off x="4067597" y="3089662"/>
            <a:ext cx="1265609" cy="6021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126967" y="2734935"/>
            <a:ext cx="761747" cy="646331"/>
          </a:xfrm>
          <a:prstGeom prst="rect">
            <a:avLst/>
          </a:prstGeom>
          <a:noFill/>
        </p:spPr>
        <p:txBody>
          <a:bodyPr wrap="none" rtlCol="0">
            <a:spAutoFit/>
          </a:bodyPr>
          <a:lstStyle/>
          <a:p>
            <a:pPr algn="ctr"/>
            <a:r>
              <a:rPr lang="en-US" dirty="0" smtClean="0"/>
              <a:t>Bulk</a:t>
            </a:r>
          </a:p>
          <a:p>
            <a:pPr algn="ctr"/>
            <a:r>
              <a:rPr lang="en-US" dirty="0" smtClean="0"/>
              <a:t>Insert</a:t>
            </a:r>
            <a:endParaRPr lang="en-US" dirty="0"/>
          </a:p>
        </p:txBody>
      </p:sp>
      <p:cxnSp>
        <p:nvCxnSpPr>
          <p:cNvPr id="29" name="Straight Arrow Connector 28"/>
          <p:cNvCxnSpPr/>
          <p:nvPr/>
        </p:nvCxnSpPr>
        <p:spPr>
          <a:xfrm>
            <a:off x="2979656" y="4251021"/>
            <a:ext cx="0" cy="5335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043813" y="4221088"/>
            <a:ext cx="736099" cy="646331"/>
          </a:xfrm>
          <a:prstGeom prst="rect">
            <a:avLst/>
          </a:prstGeom>
          <a:noFill/>
        </p:spPr>
        <p:txBody>
          <a:bodyPr wrap="none" rtlCol="0">
            <a:spAutoFit/>
          </a:bodyPr>
          <a:lstStyle/>
          <a:p>
            <a:pPr algn="ctr"/>
            <a:r>
              <a:rPr lang="en-US" dirty="0" smtClean="0"/>
              <a:t>SQL</a:t>
            </a:r>
          </a:p>
          <a:p>
            <a:pPr algn="ctr"/>
            <a:r>
              <a:rPr lang="en-US" dirty="0" smtClean="0"/>
              <a:t>Logic</a:t>
            </a:r>
            <a:endParaRPr lang="en-US" dirty="0"/>
          </a:p>
        </p:txBody>
      </p:sp>
      <p:cxnSp>
        <p:nvCxnSpPr>
          <p:cNvPr id="32" name="Straight Arrow Connector 31"/>
          <p:cNvCxnSpPr/>
          <p:nvPr/>
        </p:nvCxnSpPr>
        <p:spPr>
          <a:xfrm flipV="1">
            <a:off x="4242842" y="3491890"/>
            <a:ext cx="1481286" cy="18792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971160" y="4646807"/>
            <a:ext cx="838691" cy="369332"/>
          </a:xfrm>
          <a:prstGeom prst="rect">
            <a:avLst/>
          </a:prstGeom>
          <a:noFill/>
        </p:spPr>
        <p:txBody>
          <a:bodyPr wrap="none" rtlCol="0">
            <a:spAutoFit/>
          </a:bodyPr>
          <a:lstStyle/>
          <a:p>
            <a:pPr algn="ctr"/>
            <a:r>
              <a:rPr lang="en-US" dirty="0" smtClean="0"/>
              <a:t>Import</a:t>
            </a:r>
            <a:endParaRPr lang="en-US" dirty="0"/>
          </a:p>
        </p:txBody>
      </p:sp>
    </p:spTree>
    <p:extLst>
      <p:ext uri="{BB962C8B-B14F-4D97-AF65-F5344CB8AC3E}">
        <p14:creationId xmlns:p14="http://schemas.microsoft.com/office/powerpoint/2010/main" val="816377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a:t>
            </a:r>
            <a:r>
              <a:rPr lang="en-US" dirty="0" err="1" smtClean="0"/>
              <a:t>Deprovisioning</a:t>
            </a:r>
            <a:r>
              <a:rPr lang="en-US" dirty="0" smtClean="0"/>
              <a:t>?</a:t>
            </a:r>
            <a:endParaRPr lang="en-US" dirty="0"/>
          </a:p>
        </p:txBody>
      </p:sp>
      <p:sp>
        <p:nvSpPr>
          <p:cNvPr id="3" name="Date Placeholder 2"/>
          <p:cNvSpPr>
            <a:spLocks noGrp="1"/>
          </p:cNvSpPr>
          <p:nvPr>
            <p:ph type="dt" sz="quarter" idx="10"/>
          </p:nvPr>
        </p:nvSpPr>
        <p:spPr>
          <a:xfrm>
            <a:off x="457200" y="6525344"/>
            <a:ext cx="8401050" cy="220662"/>
          </a:xfrm>
        </p:spPr>
        <p:txBody>
          <a:bodyPr/>
          <a:lstStyle/>
          <a:p>
            <a:pPr>
              <a:defRPr/>
            </a:pPr>
            <a:r>
              <a:rPr lang="sv-SE" dirty="0" smtClean="0"/>
              <a:t>© 2014 XP Services AB. All </a:t>
            </a:r>
            <a:r>
              <a:rPr lang="sv-SE" dirty="0" err="1" smtClean="0"/>
              <a:t>rights</a:t>
            </a:r>
            <a:r>
              <a:rPr lang="sv-SE" dirty="0" smtClean="0"/>
              <a:t> </a:t>
            </a:r>
            <a:r>
              <a:rPr lang="sv-SE" dirty="0" err="1" smtClean="0"/>
              <a:t>reserved</a:t>
            </a:r>
            <a:r>
              <a:rPr lang="sv-SE" dirty="0" smtClean="0"/>
              <a:t>. 		Kent Nordström			http://xpservices.se</a:t>
            </a:r>
            <a:endParaRPr lang="sv-SE" dirty="0"/>
          </a:p>
        </p:txBody>
      </p:sp>
      <p:sp>
        <p:nvSpPr>
          <p:cNvPr id="5" name="TextBox 4"/>
          <p:cNvSpPr txBox="1"/>
          <p:nvPr/>
        </p:nvSpPr>
        <p:spPr>
          <a:xfrm>
            <a:off x="457200" y="1581264"/>
            <a:ext cx="8401050" cy="5324535"/>
          </a:xfrm>
          <a:prstGeom prst="rect">
            <a:avLst/>
          </a:prstGeom>
          <a:noFill/>
        </p:spPr>
        <p:txBody>
          <a:bodyPr wrap="square" rtlCol="0">
            <a:spAutoFit/>
          </a:bodyPr>
          <a:lstStyle/>
          <a:p>
            <a:pPr marL="285750" indent="-285750">
              <a:buFont typeface="Arial" panose="020B0604020202020204" pitchFamily="34" charset="0"/>
              <a:buChar char="•"/>
            </a:pPr>
            <a:r>
              <a:rPr lang="en-US" sz="2800" dirty="0"/>
              <a:t>READ Carols great article: </a:t>
            </a:r>
            <a:r>
              <a:rPr lang="en-US" sz="2800" dirty="0" smtClean="0"/>
              <a:t/>
            </a:r>
            <a:br>
              <a:rPr lang="en-US" sz="2800" dirty="0" smtClean="0"/>
            </a:br>
            <a:r>
              <a:rPr lang="en-US" sz="2000" dirty="0" smtClean="0"/>
              <a:t>http</a:t>
            </a:r>
            <a:r>
              <a:rPr lang="en-US" sz="2000" dirty="0"/>
              <a:t>://aka.ms/fimdeprovisioning </a:t>
            </a:r>
            <a:endParaRPr lang="en-US" sz="2800" dirty="0"/>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NO MV Object Deletions!</a:t>
            </a:r>
            <a:br>
              <a:rPr lang="en-US" sz="2800" dirty="0" smtClean="0"/>
            </a:br>
            <a:r>
              <a:rPr lang="en-US" sz="2000" dirty="0" smtClean="0"/>
              <a:t>Once created in MV/FIM Service it stays </a:t>
            </a:r>
            <a:br>
              <a:rPr lang="en-US" sz="2000" dirty="0" smtClean="0"/>
            </a:br>
            <a:r>
              <a:rPr lang="en-US" sz="2000" dirty="0" smtClean="0"/>
              <a:t>for traceability reasons</a:t>
            </a:r>
            <a:r>
              <a:rPr lang="en-US" sz="2800" dirty="0" smtClean="0"/>
              <a:t/>
            </a:r>
            <a:br>
              <a:rPr lang="en-US" sz="2800" dirty="0" smtClean="0"/>
            </a:br>
            <a:endParaRPr lang="en-US" sz="2800" dirty="0" smtClean="0"/>
          </a:p>
          <a:p>
            <a:pPr marL="285750" indent="-285750">
              <a:buFont typeface="Arial" panose="020B0604020202020204" pitchFamily="34" charset="0"/>
              <a:buChar char="•"/>
            </a:pPr>
            <a:r>
              <a:rPr lang="en-US" sz="2800" dirty="0" smtClean="0"/>
              <a:t>Repopulate join attributes</a:t>
            </a:r>
            <a:br>
              <a:rPr lang="en-US" sz="2800" dirty="0" smtClean="0"/>
            </a:br>
            <a:r>
              <a:rPr lang="en-US" sz="2000" dirty="0" smtClean="0"/>
              <a:t>using </a:t>
            </a:r>
            <a:r>
              <a:rPr lang="en-US" sz="2000" dirty="0" smtClean="0"/>
              <a:t>FIM Service </a:t>
            </a:r>
            <a:r>
              <a:rPr lang="en-US" sz="2000" dirty="0" smtClean="0"/>
              <a:t>MA or other side-meta</a:t>
            </a:r>
            <a:endParaRPr lang="en-US" sz="2800" dirty="0" smtClean="0"/>
          </a:p>
          <a:p>
            <a:endParaRPr lang="en-US" sz="2800" dirty="0" smtClean="0"/>
          </a:p>
          <a:p>
            <a:pPr marL="285750" indent="-285750">
              <a:buFont typeface="Arial" panose="020B0604020202020204" pitchFamily="34" charset="0"/>
              <a:buChar char="•"/>
            </a:pPr>
            <a:r>
              <a:rPr lang="en-US" sz="2800" dirty="0" err="1" smtClean="0"/>
              <a:t>Deprovision</a:t>
            </a:r>
            <a:r>
              <a:rPr lang="en-US" sz="2800" dirty="0" smtClean="0"/>
              <a:t> using Rules Extension</a:t>
            </a:r>
            <a:br>
              <a:rPr lang="en-US" sz="2800" dirty="0" smtClean="0"/>
            </a:br>
            <a:endParaRPr lang="en-US" sz="2800" dirty="0" smtClean="0"/>
          </a:p>
          <a:p>
            <a:endParaRPr lang="en-US" sz="2800" dirty="0" smtClean="0"/>
          </a:p>
        </p:txBody>
      </p:sp>
      <p:pic>
        <p:nvPicPr>
          <p:cNvPr id="6" name="Picture 5"/>
          <p:cNvPicPr>
            <a:picLocks noChangeAspect="1"/>
          </p:cNvPicPr>
          <p:nvPr/>
        </p:nvPicPr>
        <p:blipFill>
          <a:blip r:embed="rId3"/>
          <a:stretch>
            <a:fillRect/>
          </a:stretch>
        </p:blipFill>
        <p:spPr>
          <a:xfrm>
            <a:off x="733425" y="5838403"/>
            <a:ext cx="3924300" cy="542925"/>
          </a:xfrm>
          <a:prstGeom prst="rect">
            <a:avLst/>
          </a:prstGeom>
        </p:spPr>
      </p:pic>
      <p:sp>
        <p:nvSpPr>
          <p:cNvPr id="7" name="TextBox 6"/>
          <p:cNvSpPr txBox="1"/>
          <p:nvPr/>
        </p:nvSpPr>
        <p:spPr>
          <a:xfrm>
            <a:off x="3006446" y="1120343"/>
            <a:ext cx="3292120" cy="461665"/>
          </a:xfrm>
          <a:prstGeom prst="rect">
            <a:avLst/>
          </a:prstGeom>
          <a:noFill/>
        </p:spPr>
        <p:txBody>
          <a:bodyPr wrap="none" rtlCol="0">
            <a:spAutoFit/>
          </a:bodyPr>
          <a:lstStyle/>
          <a:p>
            <a:r>
              <a:rPr lang="en-US" sz="2400" dirty="0" smtClean="0"/>
              <a:t>“Kent’s Best Practices”</a:t>
            </a:r>
            <a:endParaRPr lang="en-US" sz="2400" dirty="0"/>
          </a:p>
        </p:txBody>
      </p:sp>
    </p:spTree>
    <p:extLst>
      <p:ext uri="{BB962C8B-B14F-4D97-AF65-F5344CB8AC3E}">
        <p14:creationId xmlns:p14="http://schemas.microsoft.com/office/powerpoint/2010/main" val="38752007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Date Placeholder 2"/>
          <p:cNvSpPr>
            <a:spLocks noGrp="1"/>
          </p:cNvSpPr>
          <p:nvPr>
            <p:ph type="dt" sz="quarter" idx="10"/>
          </p:nvPr>
        </p:nvSpPr>
        <p:spPr/>
        <p:txBody>
          <a:bodyPr/>
          <a:lstStyle/>
          <a:p>
            <a:pPr>
              <a:defRPr/>
            </a:pPr>
            <a:r>
              <a:rPr lang="sv-SE" smtClean="0"/>
              <a:t>© 2014 XP Services AB. All rights reserved. 		Kent Nordström			http://xpservices.se</a:t>
            </a:r>
            <a:endParaRPr lang="sv-SE" dirty="0"/>
          </a:p>
        </p:txBody>
      </p:sp>
      <p:sp>
        <p:nvSpPr>
          <p:cNvPr id="4" name="TextBox 3"/>
          <p:cNvSpPr txBox="1"/>
          <p:nvPr/>
        </p:nvSpPr>
        <p:spPr>
          <a:xfrm>
            <a:off x="480301" y="1779738"/>
            <a:ext cx="8401050"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Simple logic</a:t>
            </a:r>
          </a:p>
          <a:p>
            <a:pPr marL="742950" lvl="1" indent="-285750">
              <a:buFont typeface="Arial" panose="020B0604020202020204" pitchFamily="34" charset="0"/>
              <a:buChar char="•"/>
            </a:pPr>
            <a:r>
              <a:rPr lang="en-US" sz="2800" dirty="0" smtClean="0"/>
              <a:t>Synchronization Rule</a:t>
            </a:r>
            <a:endParaRPr lang="en-US" sz="2800" dirty="0"/>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Complex logic</a:t>
            </a:r>
          </a:p>
          <a:p>
            <a:pPr marL="742950" lvl="1" indent="-285750">
              <a:buFont typeface="Arial" panose="020B0604020202020204" pitchFamily="34" charset="0"/>
              <a:buChar char="•"/>
            </a:pPr>
            <a:r>
              <a:rPr lang="en-US" sz="2800" dirty="0" err="1" smtClean="0"/>
              <a:t>WorkFlow</a:t>
            </a:r>
            <a:r>
              <a:rPr lang="en-US" sz="2800" dirty="0"/>
              <a:t> </a:t>
            </a:r>
            <a:r>
              <a:rPr lang="en-US" sz="2800" dirty="0" smtClean="0"/>
              <a:t>activity</a:t>
            </a:r>
          </a:p>
          <a:p>
            <a:pPr lvl="1"/>
            <a:endParaRPr lang="en-US" sz="2800" dirty="0" smtClean="0"/>
          </a:p>
          <a:p>
            <a:pPr marL="285750" indent="-285750">
              <a:buFont typeface="Arial" panose="020B0604020202020204" pitchFamily="34" charset="0"/>
              <a:buChar char="•"/>
            </a:pPr>
            <a:r>
              <a:rPr lang="en-US" sz="2800" dirty="0" smtClean="0"/>
              <a:t>Performance</a:t>
            </a:r>
          </a:p>
          <a:p>
            <a:pPr marL="742950" lvl="1" indent="-285750">
              <a:buFont typeface="Arial" panose="020B0604020202020204" pitchFamily="34" charset="0"/>
              <a:buChar char="•"/>
            </a:pPr>
            <a:r>
              <a:rPr lang="en-US" sz="2800" dirty="0" smtClean="0"/>
              <a:t>SQL</a:t>
            </a:r>
            <a:br>
              <a:rPr lang="en-US" sz="2800" dirty="0" smtClean="0"/>
            </a:br>
            <a:endParaRPr lang="en-US" sz="2800" dirty="0" smtClean="0"/>
          </a:p>
          <a:p>
            <a:endParaRPr lang="en-US" sz="2800" dirty="0" smtClean="0"/>
          </a:p>
        </p:txBody>
      </p:sp>
      <p:sp>
        <p:nvSpPr>
          <p:cNvPr id="5" name="TextBox 4"/>
          <p:cNvSpPr txBox="1"/>
          <p:nvPr/>
        </p:nvSpPr>
        <p:spPr>
          <a:xfrm>
            <a:off x="3006446" y="1120343"/>
            <a:ext cx="3292120" cy="461665"/>
          </a:xfrm>
          <a:prstGeom prst="rect">
            <a:avLst/>
          </a:prstGeom>
          <a:noFill/>
        </p:spPr>
        <p:txBody>
          <a:bodyPr wrap="none" rtlCol="0">
            <a:spAutoFit/>
          </a:bodyPr>
          <a:lstStyle/>
          <a:p>
            <a:r>
              <a:rPr lang="en-US" sz="2400" dirty="0" smtClean="0"/>
              <a:t>“Kent’s Best Practices”</a:t>
            </a:r>
            <a:endParaRPr lang="en-US" sz="2400" dirty="0"/>
          </a:p>
        </p:txBody>
      </p:sp>
    </p:spTree>
    <p:extLst>
      <p:ext uri="{BB962C8B-B14F-4D97-AF65-F5344CB8AC3E}">
        <p14:creationId xmlns:p14="http://schemas.microsoft.com/office/powerpoint/2010/main" val="1729016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Topic</a:t>
            </a:r>
            <a:endParaRPr lang="en-US" dirty="0"/>
          </a:p>
        </p:txBody>
      </p:sp>
      <p:sp>
        <p:nvSpPr>
          <p:cNvPr id="3" name="Date Placeholder 2"/>
          <p:cNvSpPr>
            <a:spLocks noGrp="1"/>
          </p:cNvSpPr>
          <p:nvPr>
            <p:ph type="dt" sz="quarter" idx="10"/>
          </p:nvPr>
        </p:nvSpPr>
        <p:spPr/>
        <p:txBody>
          <a:bodyPr/>
          <a:lstStyle/>
          <a:p>
            <a:r>
              <a:rPr lang="sv-SE" dirty="0" smtClean="0"/>
              <a:t>© 2014 XP Services AB. All </a:t>
            </a:r>
            <a:r>
              <a:rPr lang="sv-SE" dirty="0" err="1" smtClean="0"/>
              <a:t>rights</a:t>
            </a:r>
            <a:r>
              <a:rPr lang="sv-SE" dirty="0" smtClean="0"/>
              <a:t> </a:t>
            </a:r>
            <a:r>
              <a:rPr lang="sv-SE" dirty="0" err="1" smtClean="0"/>
              <a:t>reserved</a:t>
            </a:r>
            <a:r>
              <a:rPr lang="sv-SE" dirty="0" smtClean="0"/>
              <a:t>. 		Kent Nordström			http://xpservices.se</a:t>
            </a:r>
            <a:endParaRPr lang="sv-SE" dirty="0"/>
          </a:p>
        </p:txBody>
      </p:sp>
      <p:sp>
        <p:nvSpPr>
          <p:cNvPr id="4" name="TextBox 3"/>
          <p:cNvSpPr txBox="1"/>
          <p:nvPr/>
        </p:nvSpPr>
        <p:spPr>
          <a:xfrm>
            <a:off x="2996051" y="1628800"/>
            <a:ext cx="3323346" cy="3170099"/>
          </a:xfrm>
          <a:prstGeom prst="rect">
            <a:avLst/>
          </a:prstGeom>
          <a:noFill/>
        </p:spPr>
        <p:txBody>
          <a:bodyPr wrap="none" rtlCol="0">
            <a:spAutoFit/>
          </a:bodyPr>
          <a:lstStyle/>
          <a:p>
            <a:pPr algn="ctr"/>
            <a:r>
              <a:rPr lang="en-US" sz="4000" dirty="0" smtClean="0"/>
              <a:t>FIM 2010 R2</a:t>
            </a:r>
          </a:p>
          <a:p>
            <a:pPr algn="ctr"/>
            <a:r>
              <a:rPr lang="en-US" sz="4000" dirty="0" smtClean="0"/>
              <a:t> </a:t>
            </a:r>
          </a:p>
          <a:p>
            <a:pPr algn="ctr"/>
            <a:r>
              <a:rPr lang="en-US" sz="4000" dirty="0" smtClean="0"/>
              <a:t>codeless </a:t>
            </a:r>
          </a:p>
          <a:p>
            <a:pPr algn="ctr"/>
            <a:r>
              <a:rPr lang="en-US" sz="4000" dirty="0" smtClean="0"/>
              <a:t>(or less-code)</a:t>
            </a:r>
          </a:p>
          <a:p>
            <a:pPr algn="ctr"/>
            <a:r>
              <a:rPr lang="en-US" sz="4000" dirty="0" smtClean="0"/>
              <a:t>deployments</a:t>
            </a:r>
            <a:endParaRPr lang="en-US" sz="4000" dirty="0"/>
          </a:p>
        </p:txBody>
      </p:sp>
    </p:spTree>
    <p:extLst>
      <p:ext uri="{BB962C8B-B14F-4D97-AF65-F5344CB8AC3E}">
        <p14:creationId xmlns:p14="http://schemas.microsoft.com/office/powerpoint/2010/main" val="1886938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FIM 2010 R2 Handbook</a:t>
            </a:r>
            <a:endParaRPr lang="en-US" dirty="0"/>
          </a:p>
        </p:txBody>
      </p:sp>
      <p:sp>
        <p:nvSpPr>
          <p:cNvPr id="3" name="Date Placeholder 2"/>
          <p:cNvSpPr>
            <a:spLocks noGrp="1"/>
          </p:cNvSpPr>
          <p:nvPr>
            <p:ph type="dt" sz="quarter" idx="10"/>
          </p:nvPr>
        </p:nvSpPr>
        <p:spPr/>
        <p:txBody>
          <a:bodyPr/>
          <a:lstStyle/>
          <a:p>
            <a:pPr>
              <a:defRPr/>
            </a:pPr>
            <a:r>
              <a:rPr lang="sv-SE" dirty="0" smtClean="0"/>
              <a:t>© 2014 XP Services AB. All </a:t>
            </a:r>
            <a:r>
              <a:rPr lang="sv-SE" dirty="0" err="1" smtClean="0"/>
              <a:t>rights</a:t>
            </a:r>
            <a:r>
              <a:rPr lang="sv-SE" dirty="0" smtClean="0"/>
              <a:t> </a:t>
            </a:r>
            <a:r>
              <a:rPr lang="sv-SE" dirty="0" err="1" smtClean="0"/>
              <a:t>reserved</a:t>
            </a:r>
            <a:r>
              <a:rPr lang="sv-SE" dirty="0" smtClean="0"/>
              <a:t>. 		Kent Nordström			http://xpservices.se</a:t>
            </a:r>
            <a:endParaRPr lang="sv-SE" dirty="0"/>
          </a:p>
        </p:txBody>
      </p:sp>
      <p:pic>
        <p:nvPicPr>
          <p:cNvPr id="4" name="Picture 3"/>
          <p:cNvPicPr>
            <a:picLocks noChangeAspect="1"/>
          </p:cNvPicPr>
          <p:nvPr/>
        </p:nvPicPr>
        <p:blipFill>
          <a:blip r:embed="rId3"/>
          <a:stretch>
            <a:fillRect/>
          </a:stretch>
        </p:blipFill>
        <p:spPr>
          <a:xfrm>
            <a:off x="0" y="1406699"/>
            <a:ext cx="9131586" cy="4470573"/>
          </a:xfrm>
          <a:prstGeom prst="rect">
            <a:avLst/>
          </a:prstGeom>
        </p:spPr>
      </p:pic>
    </p:spTree>
    <p:extLst>
      <p:ext uri="{BB962C8B-B14F-4D97-AF65-F5344CB8AC3E}">
        <p14:creationId xmlns:p14="http://schemas.microsoft.com/office/powerpoint/2010/main" val="920193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Date Placeholder 2"/>
          <p:cNvSpPr>
            <a:spLocks noGrp="1"/>
          </p:cNvSpPr>
          <p:nvPr>
            <p:ph type="dt" sz="quarter" idx="10"/>
          </p:nvPr>
        </p:nvSpPr>
        <p:spPr/>
        <p:txBody>
          <a:bodyPr/>
          <a:lstStyle/>
          <a:p>
            <a:pPr>
              <a:defRPr/>
            </a:pPr>
            <a:r>
              <a:rPr lang="sv-SE" smtClean="0"/>
              <a:t>© 2014 XP Services AB. All rights reserved. 		Kent Nordström			http://xpservices.se</a:t>
            </a:r>
            <a:endParaRPr lang="sv-SE" dirty="0"/>
          </a:p>
        </p:txBody>
      </p:sp>
      <p:sp>
        <p:nvSpPr>
          <p:cNvPr id="4" name="TextBox 3"/>
          <p:cNvSpPr txBox="1"/>
          <p:nvPr/>
        </p:nvSpPr>
        <p:spPr>
          <a:xfrm>
            <a:off x="611560" y="1556792"/>
            <a:ext cx="8494633" cy="5078313"/>
          </a:xfrm>
          <a:prstGeom prst="rect">
            <a:avLst/>
          </a:prstGeom>
          <a:noFill/>
        </p:spPr>
        <p:txBody>
          <a:bodyPr wrap="none" rtlCol="0">
            <a:spAutoFit/>
          </a:bodyPr>
          <a:lstStyle/>
          <a:p>
            <a:r>
              <a:rPr lang="en-US" sz="2400" dirty="0" smtClean="0"/>
              <a:t>MIIS/ILM	“All” logic built using Visual Studio</a:t>
            </a:r>
          </a:p>
          <a:p>
            <a:r>
              <a:rPr lang="en-US" dirty="0" smtClean="0"/>
              <a:t>Case </a:t>
            </a:r>
            <a:r>
              <a:rPr lang="en-US" dirty="0"/>
              <a:t>"</a:t>
            </a:r>
            <a:r>
              <a:rPr lang="en-US" dirty="0" err="1"/>
              <a:t>user:description</a:t>
            </a:r>
            <a:r>
              <a:rPr lang="en-US" dirty="0"/>
              <a:t>"</a:t>
            </a:r>
          </a:p>
          <a:p>
            <a:r>
              <a:rPr lang="en-US" dirty="0"/>
              <a:t>                Dim description As String = </a:t>
            </a:r>
            <a:r>
              <a:rPr lang="en-US" dirty="0" err="1"/>
              <a:t>String.Empty</a:t>
            </a:r>
            <a:endParaRPr lang="en-US" dirty="0"/>
          </a:p>
          <a:p>
            <a:r>
              <a:rPr lang="en-US" dirty="0"/>
              <a:t>                If </a:t>
            </a:r>
            <a:r>
              <a:rPr lang="en-US" dirty="0" err="1"/>
              <a:t>mventry</a:t>
            </a:r>
            <a:r>
              <a:rPr lang="en-US" dirty="0"/>
              <a:t>("</a:t>
            </a:r>
            <a:r>
              <a:rPr lang="en-US" dirty="0" err="1"/>
              <a:t>inetUserStatus</a:t>
            </a:r>
            <a:r>
              <a:rPr lang="en-US" dirty="0"/>
              <a:t>").</a:t>
            </a:r>
            <a:r>
              <a:rPr lang="en-US" dirty="0" err="1"/>
              <a:t>IsPresent</a:t>
            </a:r>
            <a:r>
              <a:rPr lang="en-US" dirty="0"/>
              <a:t> Then</a:t>
            </a:r>
          </a:p>
          <a:p>
            <a:r>
              <a:rPr lang="en-US" dirty="0"/>
              <a:t>                    description = </a:t>
            </a:r>
            <a:r>
              <a:rPr lang="en-US" dirty="0" err="1"/>
              <a:t>mventry</a:t>
            </a:r>
            <a:r>
              <a:rPr lang="en-US" dirty="0"/>
              <a:t>("</a:t>
            </a:r>
            <a:r>
              <a:rPr lang="en-US" dirty="0" err="1"/>
              <a:t>inetUserStatus</a:t>
            </a:r>
            <a:r>
              <a:rPr lang="en-US" dirty="0"/>
              <a:t>").Value</a:t>
            </a:r>
          </a:p>
          <a:p>
            <a:r>
              <a:rPr lang="en-US" dirty="0"/>
              <a:t>                Else</a:t>
            </a:r>
          </a:p>
          <a:p>
            <a:r>
              <a:rPr lang="en-US" dirty="0"/>
              <a:t>                    description = "missing"</a:t>
            </a:r>
          </a:p>
          <a:p>
            <a:r>
              <a:rPr lang="en-US" dirty="0"/>
              <a:t>                End If</a:t>
            </a:r>
          </a:p>
          <a:p>
            <a:endParaRPr lang="en-US" sz="2400" dirty="0"/>
          </a:p>
          <a:p>
            <a:r>
              <a:rPr lang="en-US" sz="2400" dirty="0" smtClean="0"/>
              <a:t>FIM 2010	Declarative Synchronization Rules</a:t>
            </a:r>
          </a:p>
          <a:p>
            <a:r>
              <a:rPr lang="en-US" sz="2400" dirty="0"/>
              <a:t>	</a:t>
            </a:r>
            <a:r>
              <a:rPr lang="en-US" sz="2400" dirty="0" smtClean="0"/>
              <a:t>	Declarative Provisioning</a:t>
            </a:r>
          </a:p>
          <a:p>
            <a:endParaRPr lang="en-US" dirty="0" smtClean="0"/>
          </a:p>
          <a:p>
            <a:r>
              <a:rPr lang="en-US" dirty="0" smtClean="0"/>
              <a:t>IIF(</a:t>
            </a:r>
            <a:r>
              <a:rPr lang="en-US" dirty="0" err="1" smtClean="0"/>
              <a:t>companyActive</a:t>
            </a:r>
            <a:r>
              <a:rPr lang="en-US" dirty="0" smtClean="0"/>
              <a:t>,</a:t>
            </a:r>
          </a:p>
          <a:p>
            <a:r>
              <a:rPr lang="en-US" dirty="0" smtClean="0"/>
              <a:t>IIF(</a:t>
            </a:r>
            <a:r>
              <a:rPr lang="en-US" dirty="0" err="1" smtClean="0"/>
              <a:t>IsPresent</a:t>
            </a:r>
            <a:r>
              <a:rPr lang="en-US" dirty="0" smtClean="0"/>
              <a:t>(</a:t>
            </a:r>
            <a:r>
              <a:rPr lang="en-US" dirty="0" err="1" smtClean="0"/>
              <a:t>companyUAC</a:t>
            </a:r>
            <a:r>
              <a:rPr lang="en-US" dirty="0"/>
              <a:t>),</a:t>
            </a:r>
            <a:r>
              <a:rPr lang="en-US" dirty="0" err="1"/>
              <a:t>BitAnd</a:t>
            </a:r>
            <a:r>
              <a:rPr lang="en-US" dirty="0"/>
              <a:t>(9223372036854775805,companyUAC),512</a:t>
            </a:r>
            <a:r>
              <a:rPr lang="en-US" dirty="0" smtClean="0"/>
              <a:t>),</a:t>
            </a:r>
          </a:p>
          <a:p>
            <a:r>
              <a:rPr lang="en-US" dirty="0" smtClean="0"/>
              <a:t>IIF(</a:t>
            </a:r>
            <a:r>
              <a:rPr lang="en-US" dirty="0" err="1" smtClean="0"/>
              <a:t>IsPresent</a:t>
            </a:r>
            <a:r>
              <a:rPr lang="en-US" dirty="0" smtClean="0"/>
              <a:t>(</a:t>
            </a:r>
            <a:r>
              <a:rPr lang="en-US" dirty="0" err="1" smtClean="0"/>
              <a:t>companyUAC</a:t>
            </a:r>
            <a:r>
              <a:rPr lang="en-US" dirty="0"/>
              <a:t>),</a:t>
            </a:r>
            <a:r>
              <a:rPr lang="en-US" dirty="0" err="1"/>
              <a:t>BitOr</a:t>
            </a:r>
            <a:r>
              <a:rPr lang="en-US" dirty="0"/>
              <a:t>(2,companyUAC),514</a:t>
            </a:r>
            <a:r>
              <a:rPr lang="en-US" dirty="0" smtClean="0"/>
              <a:t>)) </a:t>
            </a:r>
            <a:r>
              <a:rPr lang="en-US" dirty="0" smtClean="0">
                <a:sym typeface="Wingdings" panose="05000000000000000000" pitchFamily="2" charset="2"/>
              </a:rPr>
              <a:t> </a:t>
            </a:r>
            <a:r>
              <a:rPr lang="en-US" dirty="0" err="1" smtClean="0">
                <a:sym typeface="Wingdings" panose="05000000000000000000" pitchFamily="2" charset="2"/>
              </a:rPr>
              <a:t>userAccountControl</a:t>
            </a:r>
            <a:endParaRPr lang="en-US" dirty="0" smtClean="0"/>
          </a:p>
          <a:p>
            <a:endParaRPr lang="en-US" sz="2400" dirty="0"/>
          </a:p>
        </p:txBody>
      </p:sp>
    </p:spTree>
    <p:extLst>
      <p:ext uri="{BB962C8B-B14F-4D97-AF65-F5344CB8AC3E}">
        <p14:creationId xmlns:p14="http://schemas.microsoft.com/office/powerpoint/2010/main" val="1255606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Synchronization Rules</a:t>
            </a:r>
            <a:endParaRPr lang="en-US" dirty="0"/>
          </a:p>
        </p:txBody>
      </p:sp>
      <p:sp>
        <p:nvSpPr>
          <p:cNvPr id="3" name="Date Placeholder 2"/>
          <p:cNvSpPr>
            <a:spLocks noGrp="1"/>
          </p:cNvSpPr>
          <p:nvPr>
            <p:ph type="dt" sz="quarter" idx="10"/>
          </p:nvPr>
        </p:nvSpPr>
        <p:spPr/>
        <p:txBody>
          <a:bodyPr/>
          <a:lstStyle/>
          <a:p>
            <a:pPr>
              <a:defRPr/>
            </a:pPr>
            <a:r>
              <a:rPr lang="sv-SE" smtClean="0"/>
              <a:t>© 2014 XP Services AB. All rights reserved. 		Kent Nordström			http://xpservices.se</a:t>
            </a:r>
            <a:endParaRPr lang="sv-SE" dirty="0"/>
          </a:p>
        </p:txBody>
      </p:sp>
      <p:sp>
        <p:nvSpPr>
          <p:cNvPr id="4" name="TextBox 3"/>
          <p:cNvSpPr txBox="1"/>
          <p:nvPr/>
        </p:nvSpPr>
        <p:spPr>
          <a:xfrm>
            <a:off x="611560" y="1844824"/>
            <a:ext cx="7285969" cy="2308324"/>
          </a:xfrm>
          <a:prstGeom prst="rect">
            <a:avLst/>
          </a:prstGeom>
          <a:noFill/>
        </p:spPr>
        <p:txBody>
          <a:bodyPr wrap="none" rtlCol="0">
            <a:spAutoFit/>
          </a:bodyPr>
          <a:lstStyle/>
          <a:p>
            <a:pPr marL="285750" indent="-285750">
              <a:buFont typeface="Arial" panose="020B0604020202020204" pitchFamily="34" charset="0"/>
              <a:buChar char="•"/>
            </a:pPr>
            <a:r>
              <a:rPr lang="en-US" sz="2400" dirty="0" smtClean="0"/>
              <a:t>NO ERE’s and DRE’s</a:t>
            </a:r>
          </a:p>
          <a:p>
            <a:endParaRPr lang="en-US" sz="2400" dirty="0" smtClean="0"/>
          </a:p>
          <a:p>
            <a:pPr marL="285750" indent="-285750">
              <a:buFont typeface="Arial" panose="020B0604020202020204" pitchFamily="34" charset="0"/>
              <a:buChar char="•"/>
            </a:pPr>
            <a:r>
              <a:rPr lang="en-US" sz="2400" dirty="0" smtClean="0"/>
              <a:t>Multiple Outbound rules to avoid complex IIF logic</a:t>
            </a:r>
          </a:p>
          <a:p>
            <a:pPr marL="742950" lvl="1" indent="-285750">
              <a:buFont typeface="Arial" panose="020B0604020202020204" pitchFamily="34" charset="0"/>
              <a:buChar char="•"/>
            </a:pPr>
            <a:r>
              <a:rPr lang="en-US" sz="2400" dirty="0" smtClean="0"/>
              <a:t>Rule 1: Common user attributes</a:t>
            </a:r>
          </a:p>
          <a:p>
            <a:pPr marL="742950" lvl="1" indent="-285750">
              <a:buFont typeface="Arial" panose="020B0604020202020204" pitchFamily="34" charset="0"/>
              <a:buChar char="•"/>
            </a:pPr>
            <a:r>
              <a:rPr lang="en-US" sz="2400" dirty="0" smtClean="0"/>
              <a:t>Rule 2: Provisioning Employee</a:t>
            </a:r>
          </a:p>
          <a:p>
            <a:pPr marL="742950" lvl="1" indent="-285750">
              <a:buFont typeface="Arial" panose="020B0604020202020204" pitchFamily="34" charset="0"/>
              <a:buChar char="•"/>
            </a:pPr>
            <a:r>
              <a:rPr lang="en-US" sz="2400" dirty="0" smtClean="0"/>
              <a:t>Rule 3: Provisioning Students</a:t>
            </a:r>
          </a:p>
        </p:txBody>
      </p:sp>
      <p:sp>
        <p:nvSpPr>
          <p:cNvPr id="5" name="TextBox 4"/>
          <p:cNvSpPr txBox="1"/>
          <p:nvPr/>
        </p:nvSpPr>
        <p:spPr>
          <a:xfrm>
            <a:off x="3006446" y="1120343"/>
            <a:ext cx="3292120" cy="461665"/>
          </a:xfrm>
          <a:prstGeom prst="rect">
            <a:avLst/>
          </a:prstGeom>
          <a:noFill/>
        </p:spPr>
        <p:txBody>
          <a:bodyPr wrap="none" rtlCol="0">
            <a:spAutoFit/>
          </a:bodyPr>
          <a:lstStyle/>
          <a:p>
            <a:r>
              <a:rPr lang="en-US" sz="2400" dirty="0" smtClean="0"/>
              <a:t>“Kent’s Best Practices”</a:t>
            </a:r>
            <a:endParaRPr lang="en-US" sz="2400" dirty="0"/>
          </a:p>
        </p:txBody>
      </p:sp>
      <p:pic>
        <p:nvPicPr>
          <p:cNvPr id="6" name="Picture 5"/>
          <p:cNvPicPr>
            <a:picLocks noChangeAspect="1"/>
          </p:cNvPicPr>
          <p:nvPr/>
        </p:nvPicPr>
        <p:blipFill>
          <a:blip r:embed="rId3"/>
          <a:stretch>
            <a:fillRect/>
          </a:stretch>
        </p:blipFill>
        <p:spPr>
          <a:xfrm>
            <a:off x="7073614" y="3007824"/>
            <a:ext cx="1647829" cy="3229744"/>
          </a:xfrm>
          <a:prstGeom prst="rect">
            <a:avLst/>
          </a:prstGeom>
        </p:spPr>
      </p:pic>
    </p:spTree>
    <p:extLst>
      <p:ext uri="{BB962C8B-B14F-4D97-AF65-F5344CB8AC3E}">
        <p14:creationId xmlns:p14="http://schemas.microsoft.com/office/powerpoint/2010/main" val="4435813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Synchronization Rules – cont.</a:t>
            </a:r>
            <a:endParaRPr lang="en-US" dirty="0"/>
          </a:p>
        </p:txBody>
      </p:sp>
      <p:sp>
        <p:nvSpPr>
          <p:cNvPr id="3" name="Date Placeholder 2"/>
          <p:cNvSpPr>
            <a:spLocks noGrp="1"/>
          </p:cNvSpPr>
          <p:nvPr>
            <p:ph type="dt" sz="quarter" idx="10"/>
          </p:nvPr>
        </p:nvSpPr>
        <p:spPr>
          <a:xfrm>
            <a:off x="457200" y="6284789"/>
            <a:ext cx="8401050" cy="220662"/>
          </a:xfrm>
        </p:spPr>
        <p:txBody>
          <a:bodyPr/>
          <a:lstStyle/>
          <a:p>
            <a:pPr>
              <a:defRPr/>
            </a:pPr>
            <a:r>
              <a:rPr lang="sv-SE" smtClean="0"/>
              <a:t>© 2014 XP Services AB. All rights reserved. 		Kent Nordström			http://xpservices.se</a:t>
            </a:r>
            <a:endParaRPr lang="sv-SE" dirty="0"/>
          </a:p>
        </p:txBody>
      </p:sp>
      <p:sp>
        <p:nvSpPr>
          <p:cNvPr id="4" name="TextBox 3"/>
          <p:cNvSpPr txBox="1"/>
          <p:nvPr/>
        </p:nvSpPr>
        <p:spPr>
          <a:xfrm>
            <a:off x="611560" y="1916832"/>
            <a:ext cx="8177239" cy="4231928"/>
          </a:xfrm>
          <a:prstGeom prst="rect">
            <a:avLst/>
          </a:prstGeom>
          <a:noFill/>
        </p:spPr>
        <p:txBody>
          <a:bodyPr wrap="none" rtlCol="0">
            <a:spAutoFit/>
          </a:bodyPr>
          <a:lstStyle/>
          <a:p>
            <a:pPr marL="285750" indent="-285750">
              <a:buFont typeface="Arial" panose="020B0604020202020204" pitchFamily="34" charset="0"/>
              <a:buChar char="•"/>
            </a:pPr>
            <a:r>
              <a:rPr lang="en-US" sz="2400" dirty="0" err="1" smtClean="0"/>
              <a:t>CustomExpression</a:t>
            </a:r>
            <a:r>
              <a:rPr lang="en-US" sz="2400" dirty="0" smtClean="0"/>
              <a:t> rather than UI function builder</a:t>
            </a:r>
            <a:br>
              <a:rPr lang="en-US" sz="2400" dirty="0" smtClean="0"/>
            </a:br>
            <a:r>
              <a:rPr lang="en-US" sz="2400" dirty="0" smtClean="0"/>
              <a:t/>
            </a:r>
            <a:br>
              <a:rPr lang="en-US" sz="2400" dirty="0" smtClean="0"/>
            </a:br>
            <a:endParaRPr lang="en-US" sz="2400" dirty="0" smtClean="0"/>
          </a:p>
          <a:p>
            <a:pPr marL="285750" indent="-285750">
              <a:buFont typeface="Arial" panose="020B0604020202020204" pitchFamily="34" charset="0"/>
              <a:buChar char="•"/>
            </a:pPr>
            <a:r>
              <a:rPr lang="en-US" sz="2400" dirty="0" err="1" smtClean="0"/>
              <a:t>RulesExtensions</a:t>
            </a:r>
            <a:endParaRPr lang="en-US" sz="2400" dirty="0" smtClean="0"/>
          </a:p>
          <a:p>
            <a:pPr marL="742950" lvl="1" indent="-285750">
              <a:buFont typeface="Arial" panose="020B0604020202020204" pitchFamily="34" charset="0"/>
              <a:buChar char="•"/>
            </a:pPr>
            <a:r>
              <a:rPr lang="en-US" sz="2400" dirty="0" smtClean="0"/>
              <a:t>Shared DLL: </a:t>
            </a:r>
            <a:r>
              <a:rPr lang="en-US" sz="2000" dirty="0" smtClean="0"/>
              <a:t>CompanyRulesExtension.dll</a:t>
            </a:r>
            <a:r>
              <a:rPr lang="en-US" sz="2400" dirty="0" smtClean="0"/>
              <a:t/>
            </a:r>
            <a:br>
              <a:rPr lang="en-US" sz="2400" dirty="0" smtClean="0"/>
            </a:br>
            <a:r>
              <a:rPr lang="en-US" sz="2400" dirty="0" smtClean="0"/>
              <a:t>Flow rule name: </a:t>
            </a:r>
            <a:r>
              <a:rPr lang="en-US" sz="2000" dirty="0" err="1" smtClean="0"/>
              <a:t>MA:ObjectType:TargetAttribute</a:t>
            </a:r>
            <a:endParaRPr lang="en-US" sz="2000" dirty="0" smtClean="0"/>
          </a:p>
          <a:p>
            <a:pPr marL="742950" lvl="1" indent="-285750">
              <a:buFont typeface="Arial" panose="020B0604020202020204" pitchFamily="34" charset="0"/>
              <a:buChar char="•"/>
            </a:pPr>
            <a:r>
              <a:rPr lang="en-US" sz="2400" dirty="0" smtClean="0"/>
              <a:t>Type </a:t>
            </a:r>
            <a:r>
              <a:rPr lang="en-US" sz="2400" dirty="0"/>
              <a:t>conversions</a:t>
            </a:r>
            <a:br>
              <a:rPr lang="en-US" sz="2400" dirty="0"/>
            </a:br>
            <a:r>
              <a:rPr lang="en-US" sz="1100" dirty="0" err="1"/>
              <a:t>DateTime</a:t>
            </a:r>
            <a:r>
              <a:rPr lang="en-US" sz="1100" dirty="0"/>
              <a:t> </a:t>
            </a:r>
            <a:r>
              <a:rPr lang="en-US" sz="1100" dirty="0" err="1"/>
              <a:t>dtFileTime</a:t>
            </a:r>
            <a:r>
              <a:rPr lang="en-US" sz="1100" dirty="0"/>
              <a:t> = </a:t>
            </a:r>
            <a:r>
              <a:rPr lang="en-US" sz="1100" dirty="0" err="1"/>
              <a:t>DateTime.FromFileTime</a:t>
            </a:r>
            <a:r>
              <a:rPr lang="en-US" sz="1100" dirty="0"/>
              <a:t>(</a:t>
            </a:r>
            <a:r>
              <a:rPr lang="en-US" sz="1100" dirty="0" err="1"/>
              <a:t>csentry</a:t>
            </a:r>
            <a:r>
              <a:rPr lang="en-US" sz="1100" dirty="0"/>
              <a:t>["</a:t>
            </a:r>
            <a:r>
              <a:rPr lang="en-US" sz="1100" dirty="0" err="1"/>
              <a:t>lastLogonTimestamp</a:t>
            </a:r>
            <a:r>
              <a:rPr lang="en-US" sz="1100" dirty="0"/>
              <a:t>"].</a:t>
            </a:r>
            <a:r>
              <a:rPr lang="en-US" sz="1100" dirty="0" err="1"/>
              <a:t>IntegerValue</a:t>
            </a:r>
            <a:r>
              <a:rPr lang="en-US" sz="1100" dirty="0" smtClean="0"/>
              <a:t>);</a:t>
            </a:r>
            <a:br>
              <a:rPr lang="en-US" sz="1100" dirty="0" smtClean="0"/>
            </a:br>
            <a:r>
              <a:rPr lang="en-US" sz="1100" dirty="0" err="1" smtClean="0"/>
              <a:t>mventry</a:t>
            </a:r>
            <a:r>
              <a:rPr lang="en-US" sz="1100" dirty="0"/>
              <a:t>["</a:t>
            </a:r>
            <a:r>
              <a:rPr lang="en-US" sz="1100" dirty="0" err="1"/>
              <a:t>companyLastLogon</a:t>
            </a:r>
            <a:r>
              <a:rPr lang="en-US" sz="1100" dirty="0"/>
              <a:t>"].Value = </a:t>
            </a:r>
            <a:r>
              <a:rPr lang="en-US" sz="1100" dirty="0" err="1"/>
              <a:t>dtFileTime.ToUniversalTime</a:t>
            </a:r>
            <a:r>
              <a:rPr lang="en-US" sz="1100" dirty="0"/>
              <a:t>().</a:t>
            </a:r>
            <a:r>
              <a:rPr lang="en-US" sz="1100" dirty="0" err="1"/>
              <a:t>ToString</a:t>
            </a:r>
            <a:r>
              <a:rPr lang="en-US" sz="1100" dirty="0"/>
              <a:t>("yyyy'-'MM'-'dd'T'HH':'mm':'ss'.000</a:t>
            </a:r>
            <a:r>
              <a:rPr lang="en-US" sz="1100" dirty="0" smtClean="0"/>
              <a:t>'");</a:t>
            </a:r>
            <a:endParaRPr lang="en-US" sz="2400" dirty="0" smtClean="0"/>
          </a:p>
          <a:p>
            <a:pPr marL="742950" lvl="1" indent="-285750">
              <a:buFont typeface="Arial" panose="020B0604020202020204" pitchFamily="34" charset="0"/>
              <a:buChar char="•"/>
            </a:pPr>
            <a:r>
              <a:rPr lang="en-US" sz="2400" dirty="0" err="1" smtClean="0"/>
              <a:t>MultiValue</a:t>
            </a:r>
            <a:r>
              <a:rPr lang="en-US" sz="2400" dirty="0" smtClean="0"/>
              <a:t> </a:t>
            </a:r>
            <a:r>
              <a:rPr lang="en-US" sz="2400" dirty="0"/>
              <a:t>attributes</a:t>
            </a:r>
            <a:br>
              <a:rPr lang="en-US" sz="2400" dirty="0"/>
            </a:br>
            <a:r>
              <a:rPr lang="en-US" sz="1100" dirty="0"/>
              <a:t>if (</a:t>
            </a:r>
            <a:r>
              <a:rPr lang="en-US" sz="1100" dirty="0" err="1"/>
              <a:t>csentry</a:t>
            </a:r>
            <a:r>
              <a:rPr lang="en-US" sz="1100" dirty="0"/>
              <a:t>["</a:t>
            </a:r>
            <a:r>
              <a:rPr lang="en-US" sz="1100" dirty="0" err="1"/>
              <a:t>proxyAddresses</a:t>
            </a:r>
            <a:r>
              <a:rPr lang="en-US" sz="1100" dirty="0"/>
              <a:t>"].</a:t>
            </a:r>
            <a:r>
              <a:rPr lang="en-US" sz="1100" dirty="0" err="1"/>
              <a:t>IsPresent</a:t>
            </a:r>
            <a:r>
              <a:rPr lang="en-US" sz="1100" dirty="0" smtClean="0"/>
              <a:t>)</a:t>
            </a:r>
            <a:br>
              <a:rPr lang="en-US" sz="1100" dirty="0" smtClean="0"/>
            </a:br>
            <a:r>
              <a:rPr lang="en-US" sz="1100" dirty="0" smtClean="0"/>
              <a:t> </a:t>
            </a:r>
            <a:r>
              <a:rPr lang="en-US" sz="1100" dirty="0"/>
              <a:t>{if(</a:t>
            </a:r>
            <a:r>
              <a:rPr lang="en-US" sz="1100" dirty="0" err="1"/>
              <a:t>csentry</a:t>
            </a:r>
            <a:r>
              <a:rPr lang="en-US" sz="1100" dirty="0"/>
              <a:t>["</a:t>
            </a:r>
            <a:r>
              <a:rPr lang="en-US" sz="1100" dirty="0" err="1"/>
              <a:t>proxyAddresses</a:t>
            </a:r>
            <a:r>
              <a:rPr lang="en-US" sz="1100" dirty="0"/>
              <a:t>"].</a:t>
            </a:r>
            <a:r>
              <a:rPr lang="en-US" sz="1100" dirty="0" err="1"/>
              <a:t>Values.Contains</a:t>
            </a:r>
            <a:r>
              <a:rPr lang="en-US" sz="1100" dirty="0"/>
              <a:t>("SMTP:" + </a:t>
            </a:r>
            <a:r>
              <a:rPr lang="en-US" sz="1100" dirty="0" err="1"/>
              <a:t>mventry</a:t>
            </a:r>
            <a:r>
              <a:rPr lang="en-US" sz="1100" dirty="0"/>
              <a:t>["email"].</a:t>
            </a:r>
            <a:r>
              <a:rPr lang="en-US" sz="1100" dirty="0" err="1"/>
              <a:t>Value.ToLower</a:t>
            </a:r>
            <a:r>
              <a:rPr lang="en-US" sz="1100" dirty="0" smtClean="0"/>
              <a:t>()))</a:t>
            </a:r>
            <a:br>
              <a:rPr lang="en-US" sz="1100" dirty="0" smtClean="0"/>
            </a:br>
            <a:r>
              <a:rPr lang="en-US" sz="1100" dirty="0" smtClean="0"/>
              <a:t>   </a:t>
            </a:r>
            <a:r>
              <a:rPr lang="en-US" sz="1100" dirty="0"/>
              <a:t>{break</a:t>
            </a:r>
            <a:r>
              <a:rPr lang="en-US" sz="1100" dirty="0" smtClean="0"/>
              <a:t>;}</a:t>
            </a:r>
            <a:br>
              <a:rPr lang="en-US" sz="1100" dirty="0" smtClean="0"/>
            </a:br>
            <a:r>
              <a:rPr lang="en-US" sz="1100" dirty="0" smtClean="0"/>
              <a:t>  }else</a:t>
            </a:r>
            <a:br>
              <a:rPr lang="en-US" sz="1100" dirty="0" smtClean="0"/>
            </a:br>
            <a:r>
              <a:rPr lang="en-US" sz="1100" dirty="0" smtClean="0"/>
              <a:t> </a:t>
            </a:r>
            <a:r>
              <a:rPr lang="en-US" sz="1100" dirty="0"/>
              <a:t>{</a:t>
            </a:r>
            <a:r>
              <a:rPr lang="en-US" sz="1100" dirty="0" err="1"/>
              <a:t>csentry</a:t>
            </a:r>
            <a:r>
              <a:rPr lang="en-US" sz="1100" dirty="0"/>
              <a:t>["</a:t>
            </a:r>
            <a:r>
              <a:rPr lang="en-US" sz="1100" dirty="0" err="1"/>
              <a:t>proxyAddresses</a:t>
            </a:r>
            <a:r>
              <a:rPr lang="en-US" sz="1100" dirty="0"/>
              <a:t>"].</a:t>
            </a:r>
            <a:r>
              <a:rPr lang="en-US" sz="1100" dirty="0" err="1"/>
              <a:t>Values.Add</a:t>
            </a:r>
            <a:r>
              <a:rPr lang="en-US" sz="1100" dirty="0"/>
              <a:t>("SMTP:" + </a:t>
            </a:r>
            <a:r>
              <a:rPr lang="en-US" sz="1100" dirty="0" err="1"/>
              <a:t>mventry</a:t>
            </a:r>
            <a:r>
              <a:rPr lang="en-US" sz="1100" dirty="0"/>
              <a:t>["email"].</a:t>
            </a:r>
            <a:r>
              <a:rPr lang="en-US" sz="1100" dirty="0" err="1"/>
              <a:t>Value.ToLower</a:t>
            </a:r>
            <a:r>
              <a:rPr lang="en-US" sz="1100" dirty="0"/>
              <a:t>());}</a:t>
            </a:r>
            <a:endParaRPr lang="en-US" sz="1100" dirty="0" smtClean="0"/>
          </a:p>
        </p:txBody>
      </p:sp>
      <p:sp>
        <p:nvSpPr>
          <p:cNvPr id="5" name="TextBox 4"/>
          <p:cNvSpPr txBox="1"/>
          <p:nvPr/>
        </p:nvSpPr>
        <p:spPr>
          <a:xfrm>
            <a:off x="3006446" y="1120343"/>
            <a:ext cx="3292120" cy="461665"/>
          </a:xfrm>
          <a:prstGeom prst="rect">
            <a:avLst/>
          </a:prstGeom>
          <a:noFill/>
        </p:spPr>
        <p:txBody>
          <a:bodyPr wrap="none" rtlCol="0">
            <a:spAutoFit/>
          </a:bodyPr>
          <a:lstStyle/>
          <a:p>
            <a:r>
              <a:rPr lang="en-US" sz="2400" dirty="0" smtClean="0"/>
              <a:t>“Kent’s Best Practices”</a:t>
            </a:r>
            <a:endParaRPr lang="en-US" sz="2400" dirty="0"/>
          </a:p>
        </p:txBody>
      </p:sp>
      <p:pic>
        <p:nvPicPr>
          <p:cNvPr id="6" name="Picture 5"/>
          <p:cNvPicPr>
            <a:picLocks noChangeAspect="1"/>
          </p:cNvPicPr>
          <p:nvPr/>
        </p:nvPicPr>
        <p:blipFill>
          <a:blip r:embed="rId3"/>
          <a:stretch>
            <a:fillRect/>
          </a:stretch>
        </p:blipFill>
        <p:spPr>
          <a:xfrm>
            <a:off x="971600" y="2276872"/>
            <a:ext cx="7010400" cy="619125"/>
          </a:xfrm>
          <a:prstGeom prst="rect">
            <a:avLst/>
          </a:prstGeom>
        </p:spPr>
      </p:pic>
    </p:spTree>
    <p:extLst>
      <p:ext uri="{BB962C8B-B14F-4D97-AF65-F5344CB8AC3E}">
        <p14:creationId xmlns:p14="http://schemas.microsoft.com/office/powerpoint/2010/main" val="39441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Boolean flags</a:t>
            </a:r>
            <a:endParaRPr lang="en-US" dirty="0"/>
          </a:p>
        </p:txBody>
      </p:sp>
      <p:sp>
        <p:nvSpPr>
          <p:cNvPr id="3" name="Date Placeholder 2"/>
          <p:cNvSpPr>
            <a:spLocks noGrp="1"/>
          </p:cNvSpPr>
          <p:nvPr>
            <p:ph type="dt" sz="quarter" idx="10"/>
          </p:nvPr>
        </p:nvSpPr>
        <p:spPr/>
        <p:txBody>
          <a:bodyPr/>
          <a:lstStyle/>
          <a:p>
            <a:pPr>
              <a:defRPr/>
            </a:pPr>
            <a:r>
              <a:rPr lang="sv-SE" smtClean="0"/>
              <a:t>© 2014 XP Services AB. All rights reserved. 		Kent Nordström			http://xpservices.se</a:t>
            </a:r>
            <a:endParaRPr lang="sv-SE" dirty="0"/>
          </a:p>
        </p:txBody>
      </p:sp>
      <p:sp>
        <p:nvSpPr>
          <p:cNvPr id="4" name="TextBox 3"/>
          <p:cNvSpPr txBox="1"/>
          <p:nvPr/>
        </p:nvSpPr>
        <p:spPr>
          <a:xfrm>
            <a:off x="3131840" y="1377662"/>
            <a:ext cx="3652369" cy="1569660"/>
          </a:xfrm>
          <a:prstGeom prst="rect">
            <a:avLst/>
          </a:prstGeom>
          <a:noFill/>
        </p:spPr>
        <p:txBody>
          <a:bodyPr wrap="square" rtlCol="0">
            <a:spAutoFit/>
          </a:bodyPr>
          <a:lstStyle/>
          <a:p>
            <a:r>
              <a:rPr lang="en-US" sz="2400" dirty="0" smtClean="0"/>
              <a:t>MA1: Inbound</a:t>
            </a:r>
          </a:p>
          <a:p>
            <a:r>
              <a:rPr lang="en-US" sz="2400" dirty="0"/>
              <a:t>	</a:t>
            </a:r>
            <a:r>
              <a:rPr lang="en-US" sz="2400" dirty="0" smtClean="0"/>
              <a:t>InMA1 = true</a:t>
            </a:r>
          </a:p>
          <a:p>
            <a:r>
              <a:rPr lang="en-US" sz="2400" dirty="0" err="1" smtClean="0"/>
              <a:t>AllObjects</a:t>
            </a:r>
            <a:r>
              <a:rPr lang="en-US" sz="2400" dirty="0" smtClean="0"/>
              <a:t> MA : Inbound</a:t>
            </a:r>
          </a:p>
          <a:p>
            <a:r>
              <a:rPr lang="en-US" sz="2400" dirty="0"/>
              <a:t>	</a:t>
            </a:r>
            <a:r>
              <a:rPr lang="en-US" sz="2400" dirty="0" smtClean="0"/>
              <a:t>InMA1 = false</a:t>
            </a:r>
            <a:endParaRPr lang="en-US" sz="2400" dirty="0"/>
          </a:p>
        </p:txBody>
      </p:sp>
      <p:sp>
        <p:nvSpPr>
          <p:cNvPr id="5" name="TextBox 4"/>
          <p:cNvSpPr txBox="1"/>
          <p:nvPr/>
        </p:nvSpPr>
        <p:spPr>
          <a:xfrm>
            <a:off x="926501" y="3416619"/>
            <a:ext cx="5253389" cy="1938992"/>
          </a:xfrm>
          <a:prstGeom prst="rect">
            <a:avLst/>
          </a:prstGeom>
          <a:noFill/>
        </p:spPr>
        <p:txBody>
          <a:bodyPr wrap="square" rtlCol="0">
            <a:spAutoFit/>
          </a:bodyPr>
          <a:lstStyle/>
          <a:p>
            <a:r>
              <a:rPr lang="en-US" sz="2400" dirty="0" smtClean="0"/>
              <a:t>Synchronization Rule</a:t>
            </a:r>
          </a:p>
          <a:p>
            <a:r>
              <a:rPr lang="en-US" sz="2400" dirty="0"/>
              <a:t>	</a:t>
            </a:r>
            <a:r>
              <a:rPr lang="en-US" sz="2400" dirty="0" smtClean="0"/>
              <a:t>IIF(InMA1),…</a:t>
            </a:r>
          </a:p>
          <a:p>
            <a:endParaRPr lang="en-US" sz="2400" dirty="0"/>
          </a:p>
          <a:p>
            <a:r>
              <a:rPr lang="en-US" sz="2400" dirty="0" smtClean="0"/>
              <a:t>Scoping Filter</a:t>
            </a:r>
          </a:p>
          <a:p>
            <a:r>
              <a:rPr lang="en-US" sz="2400" dirty="0"/>
              <a:t>	</a:t>
            </a:r>
            <a:r>
              <a:rPr lang="en-US" sz="2400" dirty="0" smtClean="0"/>
              <a:t>InMA1 equal true</a:t>
            </a:r>
            <a:endParaRPr lang="en-US" sz="2400" dirty="0"/>
          </a:p>
        </p:txBody>
      </p:sp>
    </p:spTree>
    <p:extLst>
      <p:ext uri="{BB962C8B-B14F-4D97-AF65-F5344CB8AC3E}">
        <p14:creationId xmlns:p14="http://schemas.microsoft.com/office/powerpoint/2010/main" val="1804325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Date Placeholder 2"/>
          <p:cNvSpPr>
            <a:spLocks noGrp="1"/>
          </p:cNvSpPr>
          <p:nvPr>
            <p:ph type="dt" sz="quarter" idx="10"/>
          </p:nvPr>
        </p:nvSpPr>
        <p:spPr/>
        <p:txBody>
          <a:bodyPr/>
          <a:lstStyle/>
          <a:p>
            <a:pPr>
              <a:defRPr/>
            </a:pPr>
            <a:r>
              <a:rPr lang="sv-SE" dirty="0" smtClean="0"/>
              <a:t>© 2014 XP Services AB. All </a:t>
            </a:r>
            <a:r>
              <a:rPr lang="sv-SE" dirty="0" err="1" smtClean="0"/>
              <a:t>rights</a:t>
            </a:r>
            <a:r>
              <a:rPr lang="sv-SE" dirty="0" smtClean="0"/>
              <a:t> </a:t>
            </a:r>
            <a:r>
              <a:rPr lang="sv-SE" dirty="0" err="1" smtClean="0"/>
              <a:t>reserved</a:t>
            </a:r>
            <a:r>
              <a:rPr lang="sv-SE" dirty="0" smtClean="0"/>
              <a:t>. 		Kent Nordström			http://xpservices.se</a:t>
            </a:r>
            <a:endParaRPr lang="sv-SE" dirty="0"/>
          </a:p>
        </p:txBody>
      </p:sp>
      <p:sp>
        <p:nvSpPr>
          <p:cNvPr id="4" name="TextBox 3"/>
          <p:cNvSpPr txBox="1"/>
          <p:nvPr/>
        </p:nvSpPr>
        <p:spPr>
          <a:xfrm>
            <a:off x="426402" y="1844824"/>
            <a:ext cx="8310288" cy="3108543"/>
          </a:xfrm>
          <a:prstGeom prst="rect">
            <a:avLst/>
          </a:prstGeom>
          <a:noFill/>
        </p:spPr>
        <p:txBody>
          <a:bodyPr wrap="none" rtlCol="0">
            <a:spAutoFit/>
          </a:bodyPr>
          <a:lstStyle/>
          <a:p>
            <a:pPr marL="285750" indent="-285750">
              <a:buFont typeface="Arial" panose="020B0604020202020204" pitchFamily="34" charset="0"/>
              <a:buChar char="•"/>
            </a:pPr>
            <a:r>
              <a:rPr lang="en-US" sz="2800" dirty="0" smtClean="0"/>
              <a:t>Extend FIM schema to handle Organizational tree</a:t>
            </a:r>
          </a:p>
          <a:p>
            <a:endParaRPr lang="en-US" sz="2800" dirty="0" smtClean="0"/>
          </a:p>
          <a:p>
            <a:pPr marL="285750" indent="-285750">
              <a:buFont typeface="Arial" panose="020B0604020202020204" pitchFamily="34" charset="0"/>
              <a:buChar char="•"/>
            </a:pPr>
            <a:r>
              <a:rPr lang="en-US" sz="2800" dirty="0" smtClean="0"/>
              <a:t>Modify connected systems to get References</a:t>
            </a:r>
          </a:p>
          <a:p>
            <a:endParaRPr lang="en-US" sz="2800" dirty="0" smtClean="0"/>
          </a:p>
          <a:p>
            <a:pPr marL="285750" indent="-285750">
              <a:buFont typeface="Arial" panose="020B0604020202020204" pitchFamily="34" charset="0"/>
              <a:buChar char="•"/>
            </a:pPr>
            <a:r>
              <a:rPr lang="en-US" sz="2800" dirty="0" smtClean="0"/>
              <a:t>Take a turn through SQL to enhance References</a:t>
            </a:r>
          </a:p>
          <a:p>
            <a:endParaRPr lang="en-US" sz="2800" dirty="0" smtClean="0"/>
          </a:p>
          <a:p>
            <a:pPr marL="285750" indent="-285750">
              <a:buFont typeface="Arial" panose="020B0604020202020204" pitchFamily="34" charset="0"/>
              <a:buChar char="•"/>
            </a:pPr>
            <a:r>
              <a:rPr lang="en-US" sz="2800" dirty="0" smtClean="0"/>
              <a:t>PowerShell MA gives extended possibilities</a:t>
            </a:r>
            <a:endParaRPr lang="en-US" sz="2800" dirty="0"/>
          </a:p>
        </p:txBody>
      </p:sp>
    </p:spTree>
    <p:extLst>
      <p:ext uri="{BB962C8B-B14F-4D97-AF65-F5344CB8AC3E}">
        <p14:creationId xmlns:p14="http://schemas.microsoft.com/office/powerpoint/2010/main" val="778495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using Reference</a:t>
            </a:r>
            <a:endParaRPr lang="en-US" dirty="0"/>
          </a:p>
        </p:txBody>
      </p:sp>
      <p:sp>
        <p:nvSpPr>
          <p:cNvPr id="3" name="Date Placeholder 2"/>
          <p:cNvSpPr>
            <a:spLocks noGrp="1"/>
          </p:cNvSpPr>
          <p:nvPr>
            <p:ph type="dt" sz="quarter" idx="10"/>
          </p:nvPr>
        </p:nvSpPr>
        <p:spPr/>
        <p:txBody>
          <a:bodyPr/>
          <a:lstStyle/>
          <a:p>
            <a:pPr>
              <a:defRPr/>
            </a:pPr>
            <a:r>
              <a:rPr lang="sv-SE" dirty="0" smtClean="0"/>
              <a:t>© 2014 XP Services AB. All </a:t>
            </a:r>
            <a:r>
              <a:rPr lang="sv-SE" dirty="0" err="1" smtClean="0"/>
              <a:t>rights</a:t>
            </a:r>
            <a:r>
              <a:rPr lang="sv-SE" dirty="0" smtClean="0"/>
              <a:t> </a:t>
            </a:r>
            <a:r>
              <a:rPr lang="sv-SE" dirty="0" err="1" smtClean="0"/>
              <a:t>reserved</a:t>
            </a:r>
            <a:r>
              <a:rPr lang="sv-SE" dirty="0" smtClean="0"/>
              <a:t>. 		Kent Nordström			http://xpservices.se</a:t>
            </a:r>
            <a:endParaRPr lang="sv-SE" dirty="0"/>
          </a:p>
        </p:txBody>
      </p:sp>
      <p:pic>
        <p:nvPicPr>
          <p:cNvPr id="4" name="Picture 3"/>
          <p:cNvPicPr>
            <a:picLocks noChangeAspect="1"/>
          </p:cNvPicPr>
          <p:nvPr/>
        </p:nvPicPr>
        <p:blipFill>
          <a:blip r:embed="rId3"/>
          <a:stretch>
            <a:fillRect/>
          </a:stretch>
        </p:blipFill>
        <p:spPr>
          <a:xfrm>
            <a:off x="551207" y="2348880"/>
            <a:ext cx="8309637" cy="2232247"/>
          </a:xfrm>
          <a:prstGeom prst="rect">
            <a:avLst/>
          </a:prstGeom>
        </p:spPr>
      </p:pic>
    </p:spTree>
    <p:extLst>
      <p:ext uri="{BB962C8B-B14F-4D97-AF65-F5344CB8AC3E}">
        <p14:creationId xmlns:p14="http://schemas.microsoft.com/office/powerpoint/2010/main" val="1474792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XP_PPT.potx" id="{C81FF544-F5B4-4C7A-B17D-F9AFC87BE647}" vid="{DC792584-3CAD-4EE8-A988-966551BC06B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F0CFB0DE34A946AAB6DB4F084F5823" ma:contentTypeVersion="0" ma:contentTypeDescription="Create a new document." ma:contentTypeScope="" ma:versionID="3a0e1e8a5a885f68bb434506de219be3">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3BDC56-85C9-4C78-BB37-FC22B7B011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98B9C6CD-FB2B-4904-B4D1-A34528BE0168}">
  <ds:schemaRefs>
    <ds:schemaRef ds:uri="http://schemas.openxmlformats.org/package/2006/metadata/core-properties"/>
    <ds:schemaRef ds:uri="http://purl.org/dc/dcmitype/"/>
    <ds:schemaRef ds:uri="http://purl.org/dc/terms/"/>
    <ds:schemaRef ds:uri="http://schemas.microsoft.com/office/2006/documentManagement/types"/>
    <ds:schemaRef ds:uri="http://www.w3.org/XML/1998/namespace"/>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BA037642-33C2-4E34-8466-776CD8DA69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XP_PPT</Template>
  <TotalTime>750</TotalTime>
  <Words>2217</Words>
  <Application>Microsoft Office PowerPoint</Application>
  <PresentationFormat>On-screen Show (4:3)</PresentationFormat>
  <Paragraphs>247</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Verdana</vt:lpstr>
      <vt:lpstr>Wingdings</vt:lpstr>
      <vt:lpstr>Office Theme</vt:lpstr>
      <vt:lpstr>Kent Nordström</vt:lpstr>
      <vt:lpstr>Topic</vt:lpstr>
      <vt:lpstr>FIM 2010 R2 Handbook</vt:lpstr>
      <vt:lpstr>History</vt:lpstr>
      <vt:lpstr>Synchronization Rules</vt:lpstr>
      <vt:lpstr>Synchronization Rules – cont.</vt:lpstr>
      <vt:lpstr>Boolean flags</vt:lpstr>
      <vt:lpstr>References!</vt:lpstr>
      <vt:lpstr>Update using Reference</vt:lpstr>
      <vt:lpstr>Update using Reference</vt:lpstr>
      <vt:lpstr>Watch out for locks!</vt:lpstr>
      <vt:lpstr>Watch out for locks!</vt:lpstr>
      <vt:lpstr>New User Example</vt:lpstr>
      <vt:lpstr>Use SQL intelligence</vt:lpstr>
      <vt:lpstr>SQL and PS MA – NOT XMA</vt:lpstr>
      <vt:lpstr>What about Deprovisioning?</vt:lpstr>
      <vt:lpstr>Summary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Kent Nordström</dc:creator>
  <cp:lastModifiedBy>Kent Nordström</cp:lastModifiedBy>
  <cp:revision>52</cp:revision>
  <dcterms:created xsi:type="dcterms:W3CDTF">2014-03-16T07:47:16Z</dcterms:created>
  <dcterms:modified xsi:type="dcterms:W3CDTF">2014-03-19T18:38:12Z</dcterms:modified>
</cp:coreProperties>
</file>