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4"/>
  </p:sldMasterIdLst>
  <p:notesMasterIdLst>
    <p:notesMasterId r:id="rId20"/>
  </p:notesMasterIdLst>
  <p:sldIdLst>
    <p:sldId id="289" r:id="rId5"/>
    <p:sldId id="258" r:id="rId6"/>
    <p:sldId id="281" r:id="rId7"/>
    <p:sldId id="273" r:id="rId8"/>
    <p:sldId id="271" r:id="rId9"/>
    <p:sldId id="282" r:id="rId10"/>
    <p:sldId id="283" r:id="rId11"/>
    <p:sldId id="284" r:id="rId12"/>
    <p:sldId id="275" r:id="rId13"/>
    <p:sldId id="285" r:id="rId14"/>
    <p:sldId id="286" r:id="rId15"/>
    <p:sldId id="287" r:id="rId16"/>
    <p:sldId id="280" r:id="rId17"/>
    <p:sldId id="288" r:id="rId18"/>
    <p:sldId id="277"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11" charset="0"/>
        <a:ea typeface="ＭＳ Ｐゴシック" pitchFamily="-111" charset="-128"/>
        <a:cs typeface="+mn-cs"/>
      </a:defRPr>
    </a:lvl1pPr>
    <a:lvl2pPr marL="457200" algn="l" rtl="0" eaLnBrk="0" fontAlgn="base" hangingPunct="0">
      <a:spcBef>
        <a:spcPct val="0"/>
      </a:spcBef>
      <a:spcAft>
        <a:spcPct val="0"/>
      </a:spcAft>
      <a:defRPr sz="2400" kern="1200">
        <a:solidFill>
          <a:schemeClr val="tx1"/>
        </a:solidFill>
        <a:latin typeface="Times" pitchFamily="-111" charset="0"/>
        <a:ea typeface="ＭＳ Ｐゴシック" pitchFamily="-111" charset="-128"/>
        <a:cs typeface="+mn-cs"/>
      </a:defRPr>
    </a:lvl2pPr>
    <a:lvl3pPr marL="914400" algn="l" rtl="0" eaLnBrk="0" fontAlgn="base" hangingPunct="0">
      <a:spcBef>
        <a:spcPct val="0"/>
      </a:spcBef>
      <a:spcAft>
        <a:spcPct val="0"/>
      </a:spcAft>
      <a:defRPr sz="2400" kern="1200">
        <a:solidFill>
          <a:schemeClr val="tx1"/>
        </a:solidFill>
        <a:latin typeface="Times" pitchFamily="-111" charset="0"/>
        <a:ea typeface="ＭＳ Ｐゴシック" pitchFamily="-111" charset="-128"/>
        <a:cs typeface="+mn-cs"/>
      </a:defRPr>
    </a:lvl3pPr>
    <a:lvl4pPr marL="1371600" algn="l" rtl="0" eaLnBrk="0" fontAlgn="base" hangingPunct="0">
      <a:spcBef>
        <a:spcPct val="0"/>
      </a:spcBef>
      <a:spcAft>
        <a:spcPct val="0"/>
      </a:spcAft>
      <a:defRPr sz="2400" kern="1200">
        <a:solidFill>
          <a:schemeClr val="tx1"/>
        </a:solidFill>
        <a:latin typeface="Times" pitchFamily="-111" charset="0"/>
        <a:ea typeface="ＭＳ Ｐゴシック" pitchFamily="-111" charset="-128"/>
        <a:cs typeface="+mn-cs"/>
      </a:defRPr>
    </a:lvl4pPr>
    <a:lvl5pPr marL="1828800" algn="l" rtl="0" eaLnBrk="0" fontAlgn="base" hangingPunct="0">
      <a:spcBef>
        <a:spcPct val="0"/>
      </a:spcBef>
      <a:spcAft>
        <a:spcPct val="0"/>
      </a:spcAft>
      <a:defRPr sz="2400" kern="1200">
        <a:solidFill>
          <a:schemeClr val="tx1"/>
        </a:solidFill>
        <a:latin typeface="Times" pitchFamily="-111" charset="0"/>
        <a:ea typeface="ＭＳ Ｐゴシック" pitchFamily="-111" charset="-128"/>
        <a:cs typeface="+mn-cs"/>
      </a:defRPr>
    </a:lvl5pPr>
    <a:lvl6pPr marL="2286000" algn="l" defTabSz="914400" rtl="0" eaLnBrk="1" latinLnBrk="0" hangingPunct="1">
      <a:defRPr sz="2400" kern="1200">
        <a:solidFill>
          <a:schemeClr val="tx1"/>
        </a:solidFill>
        <a:latin typeface="Times" pitchFamily="-111" charset="0"/>
        <a:ea typeface="ＭＳ Ｐゴシック" pitchFamily="-111" charset="-128"/>
        <a:cs typeface="+mn-cs"/>
      </a:defRPr>
    </a:lvl6pPr>
    <a:lvl7pPr marL="2743200" algn="l" defTabSz="914400" rtl="0" eaLnBrk="1" latinLnBrk="0" hangingPunct="1">
      <a:defRPr sz="2400" kern="1200">
        <a:solidFill>
          <a:schemeClr val="tx1"/>
        </a:solidFill>
        <a:latin typeface="Times" pitchFamily="-111" charset="0"/>
        <a:ea typeface="ＭＳ Ｐゴシック" pitchFamily="-111" charset="-128"/>
        <a:cs typeface="+mn-cs"/>
      </a:defRPr>
    </a:lvl7pPr>
    <a:lvl8pPr marL="3200400" algn="l" defTabSz="914400" rtl="0" eaLnBrk="1" latinLnBrk="0" hangingPunct="1">
      <a:defRPr sz="2400" kern="1200">
        <a:solidFill>
          <a:schemeClr val="tx1"/>
        </a:solidFill>
        <a:latin typeface="Times" pitchFamily="-111" charset="0"/>
        <a:ea typeface="ＭＳ Ｐゴシック" pitchFamily="-111" charset="-128"/>
        <a:cs typeface="+mn-cs"/>
      </a:defRPr>
    </a:lvl8pPr>
    <a:lvl9pPr marL="3657600" algn="l" defTabSz="914400" rtl="0" eaLnBrk="1" latinLnBrk="0" hangingPunct="1">
      <a:defRPr sz="2400" kern="1200">
        <a:solidFill>
          <a:schemeClr val="tx1"/>
        </a:solidFill>
        <a:latin typeface="Times" pitchFamily="-111" charset="0"/>
        <a:ea typeface="ＭＳ Ｐゴシック" pitchFamily="-11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B5E"/>
    <a:srgbClr val="CBCBCB"/>
    <a:srgbClr val="0000FF"/>
    <a:srgbClr val="C4BC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328" autoAdjust="0"/>
  </p:normalViewPr>
  <p:slideViewPr>
    <p:cSldViewPr>
      <p:cViewPr varScale="1">
        <p:scale>
          <a:sx n="93" d="100"/>
          <a:sy n="93" d="100"/>
        </p:scale>
        <p:origin x="190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C9638D-2FFE-40B8-8631-C9F0F357DB8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AU"/>
        </a:p>
      </dgm:t>
    </dgm:pt>
    <dgm:pt modelId="{1794B672-EAF5-4C8C-AB62-CABF22EA70F3}">
      <dgm:prSet phldrT="[Text]"/>
      <dgm:spPr/>
      <dgm:t>
        <a:bodyPr/>
        <a:lstStyle/>
        <a:p>
          <a:r>
            <a:rPr lang="en-AU" dirty="0" smtClean="0"/>
            <a:t>HR Event</a:t>
          </a:r>
          <a:endParaRPr lang="en-AU" dirty="0"/>
        </a:p>
      </dgm:t>
    </dgm:pt>
    <dgm:pt modelId="{5B758BC4-E197-4CFC-88F5-551755D3E746}" type="parTrans" cxnId="{B7324E08-612E-4266-AB01-2CA03E29C309}">
      <dgm:prSet/>
      <dgm:spPr/>
      <dgm:t>
        <a:bodyPr/>
        <a:lstStyle/>
        <a:p>
          <a:endParaRPr lang="en-AU"/>
        </a:p>
      </dgm:t>
    </dgm:pt>
    <dgm:pt modelId="{B2EAFE50-5CAD-4C3D-86C1-F281235B3434}" type="sibTrans" cxnId="{B7324E08-612E-4266-AB01-2CA03E29C309}">
      <dgm:prSet/>
      <dgm:spPr/>
      <dgm:t>
        <a:bodyPr/>
        <a:lstStyle/>
        <a:p>
          <a:endParaRPr lang="en-AU"/>
        </a:p>
      </dgm:t>
    </dgm:pt>
    <dgm:pt modelId="{B5C5FD6A-8199-43D6-900F-F8EF9B67E0A6}">
      <dgm:prSet phldrT="[Text]"/>
      <dgm:spPr/>
      <dgm:t>
        <a:bodyPr/>
        <a:lstStyle/>
        <a:p>
          <a:r>
            <a:rPr lang="en-AU" dirty="0" smtClean="0"/>
            <a:t>Import Threshold Triggered</a:t>
          </a:r>
          <a:endParaRPr lang="en-AU" dirty="0"/>
        </a:p>
      </dgm:t>
    </dgm:pt>
    <dgm:pt modelId="{C0B2A239-09A2-4685-B4BA-FB5DBC8BD09F}" type="parTrans" cxnId="{396287C1-BB47-4A26-981D-1E175AA2941A}">
      <dgm:prSet/>
      <dgm:spPr/>
      <dgm:t>
        <a:bodyPr/>
        <a:lstStyle/>
        <a:p>
          <a:endParaRPr lang="en-AU"/>
        </a:p>
      </dgm:t>
    </dgm:pt>
    <dgm:pt modelId="{63CDC21B-18B3-4BE4-99AF-8ADB9299D568}" type="sibTrans" cxnId="{396287C1-BB47-4A26-981D-1E175AA2941A}">
      <dgm:prSet/>
      <dgm:spPr/>
      <dgm:t>
        <a:bodyPr/>
        <a:lstStyle/>
        <a:p>
          <a:endParaRPr lang="en-AU"/>
        </a:p>
      </dgm:t>
    </dgm:pt>
    <dgm:pt modelId="{EC24F9B8-23CC-4612-B0A3-0C55B763F3FD}">
      <dgm:prSet phldrT="[Text]"/>
      <dgm:spPr/>
      <dgm:t>
        <a:bodyPr/>
        <a:lstStyle/>
        <a:p>
          <a:r>
            <a:rPr lang="en-AU" dirty="0" smtClean="0"/>
            <a:t>Export Threshold Triggered</a:t>
          </a:r>
          <a:endParaRPr lang="en-AU" dirty="0"/>
        </a:p>
      </dgm:t>
    </dgm:pt>
    <dgm:pt modelId="{0EA1E8B3-A6E0-4210-86CA-FF302452AA42}" type="parTrans" cxnId="{517D831A-C3CE-4040-9CA6-C561AA108955}">
      <dgm:prSet/>
      <dgm:spPr/>
      <dgm:t>
        <a:bodyPr/>
        <a:lstStyle/>
        <a:p>
          <a:endParaRPr lang="en-AU"/>
        </a:p>
      </dgm:t>
    </dgm:pt>
    <dgm:pt modelId="{102A8DA1-C9B1-48A0-AEC1-BCA591BBAD00}" type="sibTrans" cxnId="{517D831A-C3CE-4040-9CA6-C561AA108955}">
      <dgm:prSet/>
      <dgm:spPr/>
      <dgm:t>
        <a:bodyPr/>
        <a:lstStyle/>
        <a:p>
          <a:endParaRPr lang="en-AU"/>
        </a:p>
      </dgm:t>
    </dgm:pt>
    <dgm:pt modelId="{30573E66-7D7A-4D22-A740-26C3C7977524}" type="pres">
      <dgm:prSet presAssocID="{B8C9638D-2FFE-40B8-8631-C9F0F357DB8C}" presName="outerComposite" presStyleCnt="0">
        <dgm:presLayoutVars>
          <dgm:chMax val="5"/>
          <dgm:dir/>
          <dgm:resizeHandles val="exact"/>
        </dgm:presLayoutVars>
      </dgm:prSet>
      <dgm:spPr/>
      <dgm:t>
        <a:bodyPr/>
        <a:lstStyle/>
        <a:p>
          <a:endParaRPr lang="en-US"/>
        </a:p>
      </dgm:t>
    </dgm:pt>
    <dgm:pt modelId="{2FB5E2CF-D27C-4150-A673-F09481D477B8}" type="pres">
      <dgm:prSet presAssocID="{B8C9638D-2FFE-40B8-8631-C9F0F357DB8C}" presName="dummyMaxCanvas" presStyleCnt="0">
        <dgm:presLayoutVars/>
      </dgm:prSet>
      <dgm:spPr/>
    </dgm:pt>
    <dgm:pt modelId="{038D5DF7-52DB-40F4-B5A0-980B7FC6F6DF}" type="pres">
      <dgm:prSet presAssocID="{B8C9638D-2FFE-40B8-8631-C9F0F357DB8C}" presName="ThreeNodes_1" presStyleLbl="node1" presStyleIdx="0" presStyleCnt="3">
        <dgm:presLayoutVars>
          <dgm:bulletEnabled val="1"/>
        </dgm:presLayoutVars>
      </dgm:prSet>
      <dgm:spPr/>
      <dgm:t>
        <a:bodyPr/>
        <a:lstStyle/>
        <a:p>
          <a:endParaRPr lang="en-US"/>
        </a:p>
      </dgm:t>
    </dgm:pt>
    <dgm:pt modelId="{BBAB9874-CBA2-4EDB-90CC-CAC1BB25E6F5}" type="pres">
      <dgm:prSet presAssocID="{B8C9638D-2FFE-40B8-8631-C9F0F357DB8C}" presName="ThreeNodes_2" presStyleLbl="node1" presStyleIdx="1" presStyleCnt="3">
        <dgm:presLayoutVars>
          <dgm:bulletEnabled val="1"/>
        </dgm:presLayoutVars>
      </dgm:prSet>
      <dgm:spPr/>
      <dgm:t>
        <a:bodyPr/>
        <a:lstStyle/>
        <a:p>
          <a:endParaRPr lang="en-US"/>
        </a:p>
      </dgm:t>
    </dgm:pt>
    <dgm:pt modelId="{C9F1B7F9-5245-4BC1-B712-56E8AD5E1785}" type="pres">
      <dgm:prSet presAssocID="{B8C9638D-2FFE-40B8-8631-C9F0F357DB8C}" presName="ThreeNodes_3" presStyleLbl="node1" presStyleIdx="2" presStyleCnt="3">
        <dgm:presLayoutVars>
          <dgm:bulletEnabled val="1"/>
        </dgm:presLayoutVars>
      </dgm:prSet>
      <dgm:spPr/>
      <dgm:t>
        <a:bodyPr/>
        <a:lstStyle/>
        <a:p>
          <a:endParaRPr lang="en-US"/>
        </a:p>
      </dgm:t>
    </dgm:pt>
    <dgm:pt modelId="{0DD4BA04-C055-4926-89C2-056D2879925D}" type="pres">
      <dgm:prSet presAssocID="{B8C9638D-2FFE-40B8-8631-C9F0F357DB8C}" presName="ThreeConn_1-2" presStyleLbl="fgAccFollowNode1" presStyleIdx="0" presStyleCnt="2">
        <dgm:presLayoutVars>
          <dgm:bulletEnabled val="1"/>
        </dgm:presLayoutVars>
      </dgm:prSet>
      <dgm:spPr/>
      <dgm:t>
        <a:bodyPr/>
        <a:lstStyle/>
        <a:p>
          <a:endParaRPr lang="en-US"/>
        </a:p>
      </dgm:t>
    </dgm:pt>
    <dgm:pt modelId="{90A42760-AEF8-48EB-A429-8D9F22E3452C}" type="pres">
      <dgm:prSet presAssocID="{B8C9638D-2FFE-40B8-8631-C9F0F357DB8C}" presName="ThreeConn_2-3" presStyleLbl="fgAccFollowNode1" presStyleIdx="1" presStyleCnt="2">
        <dgm:presLayoutVars>
          <dgm:bulletEnabled val="1"/>
        </dgm:presLayoutVars>
      </dgm:prSet>
      <dgm:spPr/>
      <dgm:t>
        <a:bodyPr/>
        <a:lstStyle/>
        <a:p>
          <a:endParaRPr lang="en-US"/>
        </a:p>
      </dgm:t>
    </dgm:pt>
    <dgm:pt modelId="{F6DC09E0-4E31-4E2A-B146-3CB42E97D4FD}" type="pres">
      <dgm:prSet presAssocID="{B8C9638D-2FFE-40B8-8631-C9F0F357DB8C}" presName="ThreeNodes_1_text" presStyleLbl="node1" presStyleIdx="2" presStyleCnt="3">
        <dgm:presLayoutVars>
          <dgm:bulletEnabled val="1"/>
        </dgm:presLayoutVars>
      </dgm:prSet>
      <dgm:spPr/>
      <dgm:t>
        <a:bodyPr/>
        <a:lstStyle/>
        <a:p>
          <a:endParaRPr lang="en-US"/>
        </a:p>
      </dgm:t>
    </dgm:pt>
    <dgm:pt modelId="{1D22C877-471D-48E0-AD4A-E213E461A539}" type="pres">
      <dgm:prSet presAssocID="{B8C9638D-2FFE-40B8-8631-C9F0F357DB8C}" presName="ThreeNodes_2_text" presStyleLbl="node1" presStyleIdx="2" presStyleCnt="3">
        <dgm:presLayoutVars>
          <dgm:bulletEnabled val="1"/>
        </dgm:presLayoutVars>
      </dgm:prSet>
      <dgm:spPr/>
      <dgm:t>
        <a:bodyPr/>
        <a:lstStyle/>
        <a:p>
          <a:endParaRPr lang="en-US"/>
        </a:p>
      </dgm:t>
    </dgm:pt>
    <dgm:pt modelId="{D54ACB77-2C1B-497F-9AC5-FE68A15CE2EB}" type="pres">
      <dgm:prSet presAssocID="{B8C9638D-2FFE-40B8-8631-C9F0F357DB8C}" presName="ThreeNodes_3_text" presStyleLbl="node1" presStyleIdx="2" presStyleCnt="3">
        <dgm:presLayoutVars>
          <dgm:bulletEnabled val="1"/>
        </dgm:presLayoutVars>
      </dgm:prSet>
      <dgm:spPr/>
      <dgm:t>
        <a:bodyPr/>
        <a:lstStyle/>
        <a:p>
          <a:endParaRPr lang="en-US"/>
        </a:p>
      </dgm:t>
    </dgm:pt>
  </dgm:ptLst>
  <dgm:cxnLst>
    <dgm:cxn modelId="{5BF37420-681C-4F6D-9418-5D936BD992EB}" type="presOf" srcId="{B8C9638D-2FFE-40B8-8631-C9F0F357DB8C}" destId="{30573E66-7D7A-4D22-A740-26C3C7977524}" srcOrd="0" destOrd="0" presId="urn:microsoft.com/office/officeart/2005/8/layout/vProcess5"/>
    <dgm:cxn modelId="{517D831A-C3CE-4040-9CA6-C561AA108955}" srcId="{B8C9638D-2FFE-40B8-8631-C9F0F357DB8C}" destId="{EC24F9B8-23CC-4612-B0A3-0C55B763F3FD}" srcOrd="2" destOrd="0" parTransId="{0EA1E8B3-A6E0-4210-86CA-FF302452AA42}" sibTransId="{102A8DA1-C9B1-48A0-AEC1-BCA591BBAD00}"/>
    <dgm:cxn modelId="{65811902-6FFE-4DAE-B389-721037F1FB61}" type="presOf" srcId="{1794B672-EAF5-4C8C-AB62-CABF22EA70F3}" destId="{038D5DF7-52DB-40F4-B5A0-980B7FC6F6DF}" srcOrd="0" destOrd="0" presId="urn:microsoft.com/office/officeart/2005/8/layout/vProcess5"/>
    <dgm:cxn modelId="{1ABECE50-D9B0-4276-BC81-011093DC0338}" type="presOf" srcId="{B2EAFE50-5CAD-4C3D-86C1-F281235B3434}" destId="{0DD4BA04-C055-4926-89C2-056D2879925D}" srcOrd="0" destOrd="0" presId="urn:microsoft.com/office/officeart/2005/8/layout/vProcess5"/>
    <dgm:cxn modelId="{769BCC88-4FA1-48A3-9220-FAAE8FF27BED}" type="presOf" srcId="{1794B672-EAF5-4C8C-AB62-CABF22EA70F3}" destId="{F6DC09E0-4E31-4E2A-B146-3CB42E97D4FD}" srcOrd="1" destOrd="0" presId="urn:microsoft.com/office/officeart/2005/8/layout/vProcess5"/>
    <dgm:cxn modelId="{B7324E08-612E-4266-AB01-2CA03E29C309}" srcId="{B8C9638D-2FFE-40B8-8631-C9F0F357DB8C}" destId="{1794B672-EAF5-4C8C-AB62-CABF22EA70F3}" srcOrd="0" destOrd="0" parTransId="{5B758BC4-E197-4CFC-88F5-551755D3E746}" sibTransId="{B2EAFE50-5CAD-4C3D-86C1-F281235B3434}"/>
    <dgm:cxn modelId="{50A38D52-92A6-4F8E-9744-CF51BFC88C82}" type="presOf" srcId="{63CDC21B-18B3-4BE4-99AF-8ADB9299D568}" destId="{90A42760-AEF8-48EB-A429-8D9F22E3452C}" srcOrd="0" destOrd="0" presId="urn:microsoft.com/office/officeart/2005/8/layout/vProcess5"/>
    <dgm:cxn modelId="{4C2F474A-4890-464F-AD4F-CC6E092D4797}" type="presOf" srcId="{EC24F9B8-23CC-4612-B0A3-0C55B763F3FD}" destId="{C9F1B7F9-5245-4BC1-B712-56E8AD5E1785}" srcOrd="0" destOrd="0" presId="urn:microsoft.com/office/officeart/2005/8/layout/vProcess5"/>
    <dgm:cxn modelId="{396287C1-BB47-4A26-981D-1E175AA2941A}" srcId="{B8C9638D-2FFE-40B8-8631-C9F0F357DB8C}" destId="{B5C5FD6A-8199-43D6-900F-F8EF9B67E0A6}" srcOrd="1" destOrd="0" parTransId="{C0B2A239-09A2-4685-B4BA-FB5DBC8BD09F}" sibTransId="{63CDC21B-18B3-4BE4-99AF-8ADB9299D568}"/>
    <dgm:cxn modelId="{856A9AFB-74B4-4007-A15D-37064F261DC0}" type="presOf" srcId="{B5C5FD6A-8199-43D6-900F-F8EF9B67E0A6}" destId="{BBAB9874-CBA2-4EDB-90CC-CAC1BB25E6F5}" srcOrd="0" destOrd="0" presId="urn:microsoft.com/office/officeart/2005/8/layout/vProcess5"/>
    <dgm:cxn modelId="{E556DA1D-08D6-4625-AD3F-6FDC906F1902}" type="presOf" srcId="{B5C5FD6A-8199-43D6-900F-F8EF9B67E0A6}" destId="{1D22C877-471D-48E0-AD4A-E213E461A539}" srcOrd="1" destOrd="0" presId="urn:microsoft.com/office/officeart/2005/8/layout/vProcess5"/>
    <dgm:cxn modelId="{4FDE0F48-21D0-461E-97D0-E6A8C7F67F31}" type="presOf" srcId="{EC24F9B8-23CC-4612-B0A3-0C55B763F3FD}" destId="{D54ACB77-2C1B-497F-9AC5-FE68A15CE2EB}" srcOrd="1" destOrd="0" presId="urn:microsoft.com/office/officeart/2005/8/layout/vProcess5"/>
    <dgm:cxn modelId="{5F7536F0-3520-475E-987F-2FC70BCAB2B5}" type="presParOf" srcId="{30573E66-7D7A-4D22-A740-26C3C7977524}" destId="{2FB5E2CF-D27C-4150-A673-F09481D477B8}" srcOrd="0" destOrd="0" presId="urn:microsoft.com/office/officeart/2005/8/layout/vProcess5"/>
    <dgm:cxn modelId="{1B803CD8-17E4-425A-BC26-A32FF76B5BE4}" type="presParOf" srcId="{30573E66-7D7A-4D22-A740-26C3C7977524}" destId="{038D5DF7-52DB-40F4-B5A0-980B7FC6F6DF}" srcOrd="1" destOrd="0" presId="urn:microsoft.com/office/officeart/2005/8/layout/vProcess5"/>
    <dgm:cxn modelId="{C4DA8E40-00C0-48E4-ABD2-F054254E105B}" type="presParOf" srcId="{30573E66-7D7A-4D22-A740-26C3C7977524}" destId="{BBAB9874-CBA2-4EDB-90CC-CAC1BB25E6F5}" srcOrd="2" destOrd="0" presId="urn:microsoft.com/office/officeart/2005/8/layout/vProcess5"/>
    <dgm:cxn modelId="{D20393BB-BA38-4D76-8FE2-53A7A77E2B57}" type="presParOf" srcId="{30573E66-7D7A-4D22-A740-26C3C7977524}" destId="{C9F1B7F9-5245-4BC1-B712-56E8AD5E1785}" srcOrd="3" destOrd="0" presId="urn:microsoft.com/office/officeart/2005/8/layout/vProcess5"/>
    <dgm:cxn modelId="{955B2FA0-264E-4F52-97FB-F34A02423C21}" type="presParOf" srcId="{30573E66-7D7A-4D22-A740-26C3C7977524}" destId="{0DD4BA04-C055-4926-89C2-056D2879925D}" srcOrd="4" destOrd="0" presId="urn:microsoft.com/office/officeart/2005/8/layout/vProcess5"/>
    <dgm:cxn modelId="{DC4ABFED-FFFE-4B91-B0A3-2C4799C6BE31}" type="presParOf" srcId="{30573E66-7D7A-4D22-A740-26C3C7977524}" destId="{90A42760-AEF8-48EB-A429-8D9F22E3452C}" srcOrd="5" destOrd="0" presId="urn:microsoft.com/office/officeart/2005/8/layout/vProcess5"/>
    <dgm:cxn modelId="{D403D12C-F71F-45CB-8E69-184A2471D677}" type="presParOf" srcId="{30573E66-7D7A-4D22-A740-26C3C7977524}" destId="{F6DC09E0-4E31-4E2A-B146-3CB42E97D4FD}" srcOrd="6" destOrd="0" presId="urn:microsoft.com/office/officeart/2005/8/layout/vProcess5"/>
    <dgm:cxn modelId="{DDAEDFAB-3BDC-42D0-AE2D-0FFD226254F2}" type="presParOf" srcId="{30573E66-7D7A-4D22-A740-26C3C7977524}" destId="{1D22C877-471D-48E0-AD4A-E213E461A539}" srcOrd="7" destOrd="0" presId="urn:microsoft.com/office/officeart/2005/8/layout/vProcess5"/>
    <dgm:cxn modelId="{B93F0F73-CEEB-4E39-AD6A-42EAAE92EDA4}" type="presParOf" srcId="{30573E66-7D7A-4D22-A740-26C3C7977524}" destId="{D54ACB77-2C1B-497F-9AC5-FE68A15CE2E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D5DF7-52DB-40F4-B5A0-980B7FC6F6DF}">
      <dsp:nvSpPr>
        <dsp:cNvPr id="0" name=""/>
        <dsp:cNvSpPr/>
      </dsp:nvSpPr>
      <dsp:spPr>
        <a:xfrm>
          <a:off x="0" y="0"/>
          <a:ext cx="518160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AU" sz="3300" kern="1200" dirty="0" smtClean="0"/>
            <a:t>HR Event</a:t>
          </a:r>
          <a:endParaRPr lang="en-AU" sz="3300" kern="1200" dirty="0"/>
        </a:p>
      </dsp:txBody>
      <dsp:txXfrm>
        <a:off x="35709" y="35709"/>
        <a:ext cx="3865988" cy="1147782"/>
      </dsp:txXfrm>
    </dsp:sp>
    <dsp:sp modelId="{BBAB9874-CBA2-4EDB-90CC-CAC1BB25E6F5}">
      <dsp:nvSpPr>
        <dsp:cNvPr id="0" name=""/>
        <dsp:cNvSpPr/>
      </dsp:nvSpPr>
      <dsp:spPr>
        <a:xfrm>
          <a:off x="457199" y="1422399"/>
          <a:ext cx="518160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AU" sz="3300" kern="1200" dirty="0" smtClean="0"/>
            <a:t>Import Threshold Triggered</a:t>
          </a:r>
          <a:endParaRPr lang="en-AU" sz="3300" kern="1200" dirty="0"/>
        </a:p>
      </dsp:txBody>
      <dsp:txXfrm>
        <a:off x="492908" y="1458108"/>
        <a:ext cx="3860502" cy="1147782"/>
      </dsp:txXfrm>
    </dsp:sp>
    <dsp:sp modelId="{C9F1B7F9-5245-4BC1-B712-56E8AD5E1785}">
      <dsp:nvSpPr>
        <dsp:cNvPr id="0" name=""/>
        <dsp:cNvSpPr/>
      </dsp:nvSpPr>
      <dsp:spPr>
        <a:xfrm>
          <a:off x="914399" y="2844799"/>
          <a:ext cx="5181600" cy="1219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en-AU" sz="3300" kern="1200" dirty="0" smtClean="0"/>
            <a:t>Export Threshold Triggered</a:t>
          </a:r>
          <a:endParaRPr lang="en-AU" sz="3300" kern="1200" dirty="0"/>
        </a:p>
      </dsp:txBody>
      <dsp:txXfrm>
        <a:off x="950108" y="2880508"/>
        <a:ext cx="3860502" cy="1147782"/>
      </dsp:txXfrm>
    </dsp:sp>
    <dsp:sp modelId="{0DD4BA04-C055-4926-89C2-056D2879925D}">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AU" sz="3600" kern="1200"/>
        </a:p>
      </dsp:txBody>
      <dsp:txXfrm>
        <a:off x="4567428" y="924560"/>
        <a:ext cx="435864" cy="596341"/>
      </dsp:txXfrm>
    </dsp:sp>
    <dsp:sp modelId="{90A42760-AEF8-48EB-A429-8D9F22E3452C}">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AU" sz="3600" kern="1200"/>
        </a:p>
      </dsp:txBody>
      <dsp:txXfrm>
        <a:off x="5024628" y="2338832"/>
        <a:ext cx="435864" cy="59634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3E868F7-9DA6-495C-92B6-BD9DA2EB3043}" type="slidenum">
              <a:rPr lang="en-US"/>
              <a:pPr/>
              <a:t>‹#›</a:t>
            </a:fld>
            <a:endParaRPr lang="en-US"/>
          </a:p>
        </p:txBody>
      </p:sp>
    </p:spTree>
    <p:extLst>
      <p:ext uri="{BB962C8B-B14F-4D97-AF65-F5344CB8AC3E}">
        <p14:creationId xmlns:p14="http://schemas.microsoft.com/office/powerpoint/2010/main" val="3389150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Subtitle:</a:t>
            </a:r>
            <a:r>
              <a:rPr lang="en-AU" baseline="0" dirty="0" smtClean="0"/>
              <a:t> Whatever you do, </a:t>
            </a:r>
            <a:r>
              <a:rPr lang="en-AU" baseline="0" dirty="0" err="1" smtClean="0"/>
              <a:t>sh!t</a:t>
            </a:r>
            <a:r>
              <a:rPr lang="en-AU" baseline="0" dirty="0" smtClean="0"/>
              <a:t> is going to happen, so how are you going to deal with it?</a:t>
            </a:r>
          </a:p>
        </p:txBody>
      </p:sp>
      <p:sp>
        <p:nvSpPr>
          <p:cNvPr id="4" name="Slide Number Placeholder 3"/>
          <p:cNvSpPr>
            <a:spLocks noGrp="1"/>
          </p:cNvSpPr>
          <p:nvPr>
            <p:ph type="sldNum" sz="quarter" idx="10"/>
          </p:nvPr>
        </p:nvSpPr>
        <p:spPr/>
        <p:txBody>
          <a:bodyPr/>
          <a:lstStyle/>
          <a:p>
            <a:fld id="{C3E868F7-9DA6-495C-92B6-BD9DA2EB3043}" type="slidenum">
              <a:rPr lang="en-US" smtClean="0"/>
              <a:pPr/>
              <a:t>1</a:t>
            </a:fld>
            <a:endParaRPr lang="en-US"/>
          </a:p>
        </p:txBody>
      </p:sp>
    </p:spTree>
    <p:extLst>
      <p:ext uri="{BB962C8B-B14F-4D97-AF65-F5344CB8AC3E}">
        <p14:creationId xmlns:p14="http://schemas.microsoft.com/office/powerpoint/2010/main" val="295287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11" charset="0"/>
                <a:ea typeface="ＭＳ Ｐゴシック" pitchFamily="-111" charset="-128"/>
              </a:defRPr>
            </a:lvl1pPr>
            <a:lvl2pPr marL="37931725" indent="-37474525">
              <a:defRPr sz="2400">
                <a:solidFill>
                  <a:schemeClr val="tx1"/>
                </a:solidFill>
                <a:latin typeface="Times" pitchFamily="-111" charset="0"/>
                <a:ea typeface="ＭＳ Ｐゴシック" pitchFamily="-111" charset="-128"/>
              </a:defRPr>
            </a:lvl2pPr>
            <a:lvl3pPr>
              <a:defRPr sz="2400">
                <a:solidFill>
                  <a:schemeClr val="tx1"/>
                </a:solidFill>
                <a:latin typeface="Times" pitchFamily="-111" charset="0"/>
                <a:ea typeface="ＭＳ Ｐゴシック" pitchFamily="-111" charset="-128"/>
              </a:defRPr>
            </a:lvl3pPr>
            <a:lvl4pPr>
              <a:defRPr sz="2400">
                <a:solidFill>
                  <a:schemeClr val="tx1"/>
                </a:solidFill>
                <a:latin typeface="Times" pitchFamily="-111" charset="0"/>
                <a:ea typeface="ＭＳ Ｐゴシック" pitchFamily="-111" charset="-128"/>
              </a:defRPr>
            </a:lvl4pPr>
            <a:lvl5pPr>
              <a:defRPr sz="2400">
                <a:solidFill>
                  <a:schemeClr val="tx1"/>
                </a:solidFill>
                <a:latin typeface="Times" pitchFamily="-111" charset="0"/>
                <a:ea typeface="ＭＳ Ｐゴシック" pitchFamily="-111" charset="-128"/>
              </a:defRPr>
            </a:lvl5pPr>
            <a:lvl6pPr marL="457200" eaLnBrk="0" fontAlgn="base" hangingPunct="0">
              <a:spcBef>
                <a:spcPct val="0"/>
              </a:spcBef>
              <a:spcAft>
                <a:spcPct val="0"/>
              </a:spcAft>
              <a:defRPr sz="2400">
                <a:solidFill>
                  <a:schemeClr val="tx1"/>
                </a:solidFill>
                <a:latin typeface="Times" pitchFamily="-111" charset="0"/>
                <a:ea typeface="ＭＳ Ｐゴシック" pitchFamily="-111" charset="-128"/>
              </a:defRPr>
            </a:lvl6pPr>
            <a:lvl7pPr marL="914400" eaLnBrk="0" fontAlgn="base" hangingPunct="0">
              <a:spcBef>
                <a:spcPct val="0"/>
              </a:spcBef>
              <a:spcAft>
                <a:spcPct val="0"/>
              </a:spcAft>
              <a:defRPr sz="2400">
                <a:solidFill>
                  <a:schemeClr val="tx1"/>
                </a:solidFill>
                <a:latin typeface="Times" pitchFamily="-111" charset="0"/>
                <a:ea typeface="ＭＳ Ｐゴシック" pitchFamily="-111" charset="-128"/>
              </a:defRPr>
            </a:lvl7pPr>
            <a:lvl8pPr marL="1371600" eaLnBrk="0" fontAlgn="base" hangingPunct="0">
              <a:spcBef>
                <a:spcPct val="0"/>
              </a:spcBef>
              <a:spcAft>
                <a:spcPct val="0"/>
              </a:spcAft>
              <a:defRPr sz="2400">
                <a:solidFill>
                  <a:schemeClr val="tx1"/>
                </a:solidFill>
                <a:latin typeface="Times" pitchFamily="-111" charset="0"/>
                <a:ea typeface="ＭＳ Ｐゴシック" pitchFamily="-111" charset="-128"/>
              </a:defRPr>
            </a:lvl8pPr>
            <a:lvl9pPr marL="1828800" eaLnBrk="0" fontAlgn="base" hangingPunct="0">
              <a:spcBef>
                <a:spcPct val="0"/>
              </a:spcBef>
              <a:spcAft>
                <a:spcPct val="0"/>
              </a:spcAft>
              <a:defRPr sz="2400">
                <a:solidFill>
                  <a:schemeClr val="tx1"/>
                </a:solidFill>
                <a:latin typeface="Times" pitchFamily="-111" charset="0"/>
                <a:ea typeface="ＭＳ Ｐゴシック" pitchFamily="-111" charset="-128"/>
              </a:defRPr>
            </a:lvl9pPr>
          </a:lstStyle>
          <a:p>
            <a:fld id="{6C650CA4-6F06-46E0-B842-A40BC52166A3}" type="slidenum">
              <a:rPr lang="en-US" sz="1200"/>
              <a:pPr/>
              <a:t>2</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Grey Slide</a:t>
            </a:r>
          </a:p>
        </p:txBody>
      </p:sp>
    </p:spTree>
    <p:extLst>
      <p:ext uri="{BB962C8B-B14F-4D97-AF65-F5344CB8AC3E}">
        <p14:creationId xmlns:p14="http://schemas.microsoft.com/office/powerpoint/2010/main" val="2897160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Just because your FIM solution does what is in its charter to do doesn’t mean that you’re going to win any moral victory when you fail to prevent a disaster.</a:t>
            </a:r>
            <a:endParaRPr lang="en-AU" dirty="0"/>
          </a:p>
        </p:txBody>
      </p:sp>
      <p:sp>
        <p:nvSpPr>
          <p:cNvPr id="4" name="Slide Number Placeholder 3"/>
          <p:cNvSpPr>
            <a:spLocks noGrp="1"/>
          </p:cNvSpPr>
          <p:nvPr>
            <p:ph type="sldNum" sz="quarter" idx="10"/>
          </p:nvPr>
        </p:nvSpPr>
        <p:spPr/>
        <p:txBody>
          <a:bodyPr/>
          <a:lstStyle/>
          <a:p>
            <a:fld id="{C3E868F7-9DA6-495C-92B6-BD9DA2EB3043}" type="slidenum">
              <a:rPr lang="en-US" smtClean="0"/>
              <a:pPr/>
              <a:t>3</a:t>
            </a:fld>
            <a:endParaRPr lang="en-US"/>
          </a:p>
        </p:txBody>
      </p:sp>
    </p:spTree>
    <p:extLst>
      <p:ext uri="{BB962C8B-B14F-4D97-AF65-F5344CB8AC3E}">
        <p14:creationId xmlns:p14="http://schemas.microsoft.com/office/powerpoint/2010/main" val="241007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Changes are surfaced</a:t>
            </a:r>
            <a:r>
              <a:rPr lang="en-AU" baseline="0" dirty="0" smtClean="0"/>
              <a:t> differently based on nature of source data</a:t>
            </a:r>
          </a:p>
          <a:p>
            <a:pPr marL="628650" lvl="1" indent="-171450">
              <a:buFont typeface="Arial" panose="020B0604020202020204" pitchFamily="34" charset="0"/>
              <a:buChar char="•"/>
            </a:pPr>
            <a:r>
              <a:rPr lang="en-AU" baseline="0" dirty="0" smtClean="0"/>
              <a:t>“Foundation” (reference) data may change only daily or weekly</a:t>
            </a:r>
          </a:p>
          <a:p>
            <a:pPr marL="628650" lvl="1" indent="-171450">
              <a:buFont typeface="Arial" panose="020B0604020202020204" pitchFamily="34" charset="0"/>
              <a:buChar char="•"/>
            </a:pPr>
            <a:r>
              <a:rPr lang="en-AU" baseline="0" dirty="0" smtClean="0"/>
              <a:t>Other data (such as personal, job and position details) may change every few minutes</a:t>
            </a:r>
          </a:p>
          <a:p>
            <a:pPr marL="628650" lvl="1" indent="-171450">
              <a:buFont typeface="Arial" panose="020B0604020202020204" pitchFamily="34" charset="0"/>
              <a:buChar char="•"/>
            </a:pPr>
            <a:r>
              <a:rPr lang="en-AU" baseline="0" dirty="0" smtClean="0"/>
              <a:t>Changes made as part of “BAU” HR operations generally occur in a trickle</a:t>
            </a:r>
          </a:p>
          <a:p>
            <a:pPr marL="628650" lvl="1" indent="-171450">
              <a:buFont typeface="Arial" panose="020B0604020202020204" pitchFamily="34" charset="0"/>
              <a:buChar char="•"/>
            </a:pPr>
            <a:r>
              <a:rPr lang="en-AU" baseline="0" dirty="0" smtClean="0"/>
              <a:t>Changes made as a result of HR admin processes generally occur </a:t>
            </a:r>
            <a:r>
              <a:rPr lang="en-AU" baseline="0" dirty="0" err="1" smtClean="0"/>
              <a:t>en</a:t>
            </a:r>
            <a:r>
              <a:rPr lang="en-AU" baseline="0" dirty="0" smtClean="0"/>
              <a:t>-masse in a very short timeframe (seconds)</a:t>
            </a:r>
          </a:p>
          <a:p>
            <a:pPr marL="171450" lvl="0" indent="-171450">
              <a:buFont typeface="Arial" panose="020B0604020202020204" pitchFamily="34" charset="0"/>
              <a:buChar char="•"/>
            </a:pPr>
            <a:r>
              <a:rPr lang="en-AU" baseline="0" dirty="0" smtClean="0"/>
              <a:t>With a FIM/MIM connector such as the one provided by Identity Broker, these changes are combined and translated into deltas for import to FIM/MIM.  This would be the same for any ECMA.</a:t>
            </a:r>
          </a:p>
          <a:p>
            <a:pPr marL="171450" lvl="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3E868F7-9DA6-495C-92B6-BD9DA2EB3043}" type="slidenum">
              <a:rPr lang="en-US" smtClean="0"/>
              <a:pPr/>
              <a:t>4</a:t>
            </a:fld>
            <a:endParaRPr lang="en-US"/>
          </a:p>
        </p:txBody>
      </p:sp>
    </p:spTree>
    <p:extLst>
      <p:ext uri="{BB962C8B-B14F-4D97-AF65-F5344CB8AC3E}">
        <p14:creationId xmlns:p14="http://schemas.microsoft.com/office/powerpoint/2010/main" val="235659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baseline="0" dirty="0" smtClean="0"/>
              <a:t>When bulk changes occur this can present challenges with “unwanted” or “unanticipated” change – particularly when the impact is severe and on a large user base.</a:t>
            </a:r>
          </a:p>
          <a:p>
            <a:pPr marL="171450" lvl="0" indent="-171450">
              <a:buFont typeface="Arial" panose="020B0604020202020204" pitchFamily="34" charset="0"/>
              <a:buChar char="•"/>
            </a:pPr>
            <a:r>
              <a:rPr lang="en-AU" baseline="0" dirty="0" smtClean="0"/>
              <a:t>Bulk changes can be accommodated in FIM by setting threshold limits (import or export) – however the built-in run profile limits are of little use because they are “after the event” and will not prevent processing of either the current “batch” or any subsequent “batches”.</a:t>
            </a:r>
          </a:p>
          <a:p>
            <a:pPr marL="171450" lvl="0" indent="-171450">
              <a:buFont typeface="Arial" panose="020B0604020202020204" pitchFamily="34" charset="0"/>
              <a:buChar char="•"/>
            </a:pPr>
            <a:r>
              <a:rPr lang="en-AU" baseline="0" dirty="0" smtClean="0"/>
              <a:t>Where FIM/MIM operations are scheduled, these changes are generally combined on an infrequent import basis (e.g. nightly), making bulk and BAU changes almost impossible to distinguish (even when bulk changes occur out-of-hours).  With “follow the sun” FIM/MIM implementations, there is generally no (global) concept of “out-of-hours”, making it hard to separate BAU sync cycles from daily ones.  Threshold limits can still be targeted, but the risk of “false positives” can be significant.</a:t>
            </a:r>
          </a:p>
          <a:p>
            <a:pPr marL="171450" lvl="0" indent="-171450">
              <a:buFont typeface="Arial" panose="020B0604020202020204" pitchFamily="34" charset="0"/>
              <a:buChar char="•"/>
            </a:pPr>
            <a:r>
              <a:rPr lang="en-AU" baseline="0" dirty="0" smtClean="0"/>
              <a:t>Where FIM/MIM operations are event-driven (e.g. with FIM Event Broker) bulk changes are generally more distinguishable from BAU on account of the timeliness of execution (near real time sync) – making it possible to set threshold limits more effectively.  A means of prevention of concurrent sync execution is absolutely necessary.</a:t>
            </a:r>
          </a:p>
          <a:p>
            <a:pPr marL="171450" lvl="0" indent="-171450">
              <a:buFont typeface="Arial" panose="020B0604020202020204" pitchFamily="34" charset="0"/>
              <a:buChar char="•"/>
            </a:pPr>
            <a:r>
              <a:rPr lang="en-AU" baseline="0" dirty="0" smtClean="0"/>
              <a:t>Undesirable syncs can not always be distinguishable from desirable ones, but manual intervention can be enforced when there is any doubt.</a:t>
            </a:r>
          </a:p>
        </p:txBody>
      </p:sp>
      <p:sp>
        <p:nvSpPr>
          <p:cNvPr id="4" name="Slide Number Placeholder 3"/>
          <p:cNvSpPr>
            <a:spLocks noGrp="1"/>
          </p:cNvSpPr>
          <p:nvPr>
            <p:ph type="sldNum" sz="quarter" idx="10"/>
          </p:nvPr>
        </p:nvSpPr>
        <p:spPr/>
        <p:txBody>
          <a:bodyPr/>
          <a:lstStyle/>
          <a:p>
            <a:fld id="{C3E868F7-9DA6-495C-92B6-BD9DA2EB3043}" type="slidenum">
              <a:rPr lang="en-US" smtClean="0"/>
              <a:pPr/>
              <a:t>5</a:t>
            </a:fld>
            <a:endParaRPr lang="en-US"/>
          </a:p>
        </p:txBody>
      </p:sp>
    </p:spTree>
    <p:extLst>
      <p:ext uri="{BB962C8B-B14F-4D97-AF65-F5344CB8AC3E}">
        <p14:creationId xmlns:p14="http://schemas.microsoft.com/office/powerpoint/2010/main" val="130411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baseline="0" dirty="0" smtClean="0"/>
              <a:t>Again - when bulk changes occur this can present challenges with “unwanted” or “unanticipated” change – particularly when the impact is severe and on a large user base.</a:t>
            </a:r>
          </a:p>
          <a:p>
            <a:pPr marL="171450" lvl="0" indent="-171450">
              <a:buFont typeface="Arial" panose="020B0604020202020204" pitchFamily="34" charset="0"/>
              <a:buChar char="•"/>
            </a:pPr>
            <a:r>
              <a:rPr lang="en-AU" baseline="0" dirty="0" smtClean="0"/>
              <a:t>For enterprises where AD admin rights are effectively contained, the risk of either accidental or malicious change in the source AD can be high.</a:t>
            </a:r>
          </a:p>
          <a:p>
            <a:pPr marL="171450" lvl="0" indent="-171450">
              <a:buFont typeface="Arial" panose="020B0604020202020204" pitchFamily="34" charset="0"/>
              <a:buChar char="•"/>
            </a:pPr>
            <a:r>
              <a:rPr lang="en-AU" baseline="0" dirty="0" smtClean="0"/>
              <a:t>For source AD forests which are under the control of some form of automation/IAM, exposure to unwanted change can be high due to lack of awareness/coordination.</a:t>
            </a:r>
          </a:p>
          <a:p>
            <a:pPr marL="171450" lvl="0" indent="-171450">
              <a:buFont typeface="Arial" panose="020B0604020202020204" pitchFamily="34" charset="0"/>
              <a:buChar char="•"/>
            </a:pPr>
            <a:r>
              <a:rPr lang="en-AU" baseline="0" dirty="0" smtClean="0"/>
              <a:t>Where FIM/MIM (or </a:t>
            </a:r>
            <a:r>
              <a:rPr lang="en-AU" baseline="0" dirty="0" err="1" smtClean="0"/>
              <a:t>AADConnect</a:t>
            </a:r>
            <a:r>
              <a:rPr lang="en-AU" baseline="0" dirty="0" smtClean="0"/>
              <a:t>) operations are scheduled, these changes are again combined on an infrequent import basis, making bulk and BAU changes almost impossible to distinguish. </a:t>
            </a:r>
          </a:p>
          <a:p>
            <a:pPr marL="171450" lvl="0" indent="-171450">
              <a:buFont typeface="Arial" panose="020B0604020202020204" pitchFamily="34" charset="0"/>
              <a:buChar char="•"/>
            </a:pPr>
            <a:r>
              <a:rPr lang="en-AU" baseline="0" dirty="0" smtClean="0"/>
              <a:t>Where FIM/MIM (or </a:t>
            </a:r>
            <a:r>
              <a:rPr lang="en-AU" baseline="0" dirty="0" err="1" smtClean="0"/>
              <a:t>AADConnect</a:t>
            </a:r>
            <a:r>
              <a:rPr lang="en-AU" baseline="0" dirty="0" smtClean="0"/>
              <a:t>) operations are event-driven (e.g. with FIM Event Broker) bulk changes are generally more distinguishable from BAU on account of the timeliness of execution (near real time sync) – making it possible to set threshold limits more effectively.  A means of prevention of concurrent sync execution is absolutely necessary.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aseline="0" dirty="0" smtClean="0"/>
              <a:t>Undesirable syncs can not always be distinguishable from desirable ones, but manual intervention can be enforced when there is any doubt.</a:t>
            </a:r>
          </a:p>
        </p:txBody>
      </p:sp>
      <p:sp>
        <p:nvSpPr>
          <p:cNvPr id="4" name="Slide Number Placeholder 3"/>
          <p:cNvSpPr>
            <a:spLocks noGrp="1"/>
          </p:cNvSpPr>
          <p:nvPr>
            <p:ph type="sldNum" sz="quarter" idx="10"/>
          </p:nvPr>
        </p:nvSpPr>
        <p:spPr/>
        <p:txBody>
          <a:bodyPr/>
          <a:lstStyle/>
          <a:p>
            <a:fld id="{C3E868F7-9DA6-495C-92B6-BD9DA2EB3043}" type="slidenum">
              <a:rPr lang="en-US" smtClean="0"/>
              <a:pPr/>
              <a:t>7</a:t>
            </a:fld>
            <a:endParaRPr lang="en-US"/>
          </a:p>
        </p:txBody>
      </p:sp>
    </p:spTree>
    <p:extLst>
      <p:ext uri="{BB962C8B-B14F-4D97-AF65-F5344CB8AC3E}">
        <p14:creationId xmlns:p14="http://schemas.microsoft.com/office/powerpoint/2010/main" val="1656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There is always a possibility </a:t>
            </a:r>
            <a:r>
              <a:rPr lang="en-AU" baseline="0" dirty="0" smtClean="0"/>
              <a:t>of unplanned events which can impact on any IAM server environment – with some more likely (network failure) than others (malicious interference).</a:t>
            </a:r>
          </a:p>
          <a:p>
            <a:pPr marL="171450" indent="-171450">
              <a:buFont typeface="Arial" panose="020B0604020202020204" pitchFamily="34" charset="0"/>
              <a:buChar char="•"/>
            </a:pPr>
            <a:r>
              <a:rPr lang="en-AU" baseline="0" dirty="0" smtClean="0"/>
              <a:t>Such scenarios are more likely in complex enterprise environments where multiple parties are responsible for the maintenance of various components.</a:t>
            </a:r>
          </a:p>
          <a:p>
            <a:pPr marL="171450" indent="-171450">
              <a:buFont typeface="Arial" panose="020B0604020202020204" pitchFamily="34" charset="0"/>
              <a:buChar char="•"/>
            </a:pPr>
            <a:r>
              <a:rPr lang="en-AU" baseline="0" dirty="0" smtClean="0"/>
              <a:t>Good solution design should ensure solution resilience when it comes to network connectivity failure.</a:t>
            </a:r>
          </a:p>
          <a:p>
            <a:pPr marL="171450" indent="-171450">
              <a:buFont typeface="Arial" panose="020B0604020202020204" pitchFamily="34" charset="0"/>
              <a:buChar char="•"/>
            </a:pPr>
            <a:r>
              <a:rPr lang="en-AU" baseline="0" dirty="0" smtClean="0"/>
              <a:t>Some IAM components don’t always recover from the temporary loss of SQL (e.g. FIM/MIM sync MAs can fail with a “stopped-server” status if run profiles were executing at the time, requiring either a restart of the sync service and/or a full “re-baseline” synchronisation of all MAs)</a:t>
            </a:r>
          </a:p>
          <a:p>
            <a:pPr marL="171450" indent="-171450">
              <a:buFont typeface="Arial" panose="020B0604020202020204" pitchFamily="34" charset="0"/>
              <a:buChar char="•"/>
            </a:pPr>
            <a:r>
              <a:rPr lang="en-AU" baseline="0" dirty="0" smtClean="0"/>
              <a:t>When Synchronisation activity is allowed to proceed after such an event, unexpected results are possible.</a:t>
            </a:r>
            <a:endParaRPr lang="en-AU" dirty="0"/>
          </a:p>
        </p:txBody>
      </p:sp>
      <p:sp>
        <p:nvSpPr>
          <p:cNvPr id="4" name="Slide Number Placeholder 3"/>
          <p:cNvSpPr>
            <a:spLocks noGrp="1"/>
          </p:cNvSpPr>
          <p:nvPr>
            <p:ph type="sldNum" sz="quarter" idx="10"/>
          </p:nvPr>
        </p:nvSpPr>
        <p:spPr/>
        <p:txBody>
          <a:bodyPr/>
          <a:lstStyle/>
          <a:p>
            <a:fld id="{C3E868F7-9DA6-495C-92B6-BD9DA2EB3043}" type="slidenum">
              <a:rPr lang="en-US" smtClean="0"/>
              <a:pPr/>
              <a:t>8</a:t>
            </a:fld>
            <a:endParaRPr lang="en-US"/>
          </a:p>
        </p:txBody>
      </p:sp>
    </p:spTree>
    <p:extLst>
      <p:ext uri="{BB962C8B-B14F-4D97-AF65-F5344CB8AC3E}">
        <p14:creationId xmlns:p14="http://schemas.microsoft.com/office/powerpoint/2010/main" val="1212497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Generally built-in</a:t>
            </a:r>
            <a:r>
              <a:rPr lang="en-AU" baseline="0" dirty="0" smtClean="0"/>
              <a:t> </a:t>
            </a:r>
            <a:r>
              <a:rPr lang="en-AU" dirty="0" smtClean="0"/>
              <a:t>FIM MA run profile limits are problematic (as discussed) and therefore of little or no value.</a:t>
            </a:r>
          </a:p>
          <a:p>
            <a:pPr marL="171450" indent="-171450">
              <a:buFont typeface="Arial" panose="020B0604020202020204" pitchFamily="34" charset="0"/>
              <a:buChar char="•"/>
            </a:pPr>
            <a:r>
              <a:rPr lang="en-AU" dirty="0" smtClean="0"/>
              <a:t>Operational</a:t>
            </a:r>
            <a:r>
              <a:rPr lang="en-AU" baseline="0" dirty="0" smtClean="0"/>
              <a:t> scripts are the most effective (and only) way of testing threshold limits before proceeding.</a:t>
            </a:r>
          </a:p>
          <a:p>
            <a:pPr marL="171450" indent="-171450">
              <a:buFont typeface="Arial" panose="020B0604020202020204" pitchFamily="34" charset="0"/>
              <a:buChar char="•"/>
            </a:pPr>
            <a:r>
              <a:rPr lang="en-AU" baseline="0" dirty="0" smtClean="0"/>
              <a:t>WMI calls (https://msdn.microsoft.com/en-us/library/ms697764(v=vs.85).aspx) sometimes do not give you the granularity you need.  However they do provide a base set of counters to work with.</a:t>
            </a:r>
          </a:p>
          <a:p>
            <a:pPr marL="171450" indent="-171450">
              <a:buFont typeface="Arial" panose="020B0604020202020204" pitchFamily="34" charset="0"/>
              <a:buChar char="•"/>
            </a:pPr>
            <a:r>
              <a:rPr lang="en-AU" baseline="0" dirty="0" smtClean="0"/>
              <a:t>Audit drop files are best for delta imports – counts can be made of pending import adds/updates/deletes</a:t>
            </a:r>
          </a:p>
          <a:p>
            <a:pPr marL="171450" indent="-171450">
              <a:buFont typeface="Arial" panose="020B0604020202020204" pitchFamily="34" charset="0"/>
              <a:buChar char="•"/>
            </a:pPr>
            <a:r>
              <a:rPr lang="en-AU" baseline="0" dirty="0" smtClean="0"/>
              <a:t>Audit drop files are best for exports – counts can be made of pending export adds/updates/deletes</a:t>
            </a:r>
          </a:p>
          <a:p>
            <a:pPr marL="171450" indent="-171450">
              <a:buFont typeface="Arial" panose="020B0604020202020204" pitchFamily="34" charset="0"/>
              <a:buChar char="•"/>
            </a:pPr>
            <a:r>
              <a:rPr lang="en-AU" baseline="0" dirty="0" smtClean="0"/>
              <a:t>Audit drop files alone are not enough for full imports – counts are only possible of the total number of objects (all “adds”)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aseline="0" dirty="0" smtClean="0"/>
              <a:t>A file generated by CSExport.exe after the import step is best full imports – counts can be made of pending import updates/deletes.</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aseline="0" dirty="0" smtClean="0"/>
              <a:t>WMI is required to check for adds for full imports (have not found a way to do this for a specific object and/or attribute set from full imports)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3E868F7-9DA6-495C-92B6-BD9DA2EB3043}" type="slidenum">
              <a:rPr lang="en-US" smtClean="0"/>
              <a:pPr/>
              <a:t>9</a:t>
            </a:fld>
            <a:endParaRPr lang="en-US"/>
          </a:p>
        </p:txBody>
      </p:sp>
    </p:spTree>
    <p:extLst>
      <p:ext uri="{BB962C8B-B14F-4D97-AF65-F5344CB8AC3E}">
        <p14:creationId xmlns:p14="http://schemas.microsoft.com/office/powerpoint/2010/main" val="149664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When counting</a:t>
            </a:r>
            <a:r>
              <a:rPr lang="en-AU" baseline="0" dirty="0" smtClean="0"/>
              <a:t> objects, “typed” adds are important when distinguishing between multiple object classes in the same MA.</a:t>
            </a:r>
          </a:p>
          <a:p>
            <a:pPr marL="171450" indent="-171450">
              <a:buFont typeface="Arial" panose="020B0604020202020204" pitchFamily="34" charset="0"/>
              <a:buChar char="•"/>
            </a:pPr>
            <a:r>
              <a:rPr lang="en-AU" baseline="0" dirty="0" smtClean="0"/>
              <a:t>Checking for adds can sometimes identify unwanted delete/add scenarios where the adds come through before the deletes.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C3E868F7-9DA6-495C-92B6-BD9DA2EB3043}" type="slidenum">
              <a:rPr lang="en-US" smtClean="0"/>
              <a:pPr/>
              <a:t>10</a:t>
            </a:fld>
            <a:endParaRPr lang="en-US"/>
          </a:p>
        </p:txBody>
      </p:sp>
    </p:spTree>
    <p:extLst>
      <p:ext uri="{BB962C8B-B14F-4D97-AF65-F5344CB8AC3E}">
        <p14:creationId xmlns:p14="http://schemas.microsoft.com/office/powerpoint/2010/main" val="1143110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UNI 1560 Powerpoint Cov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8686800" cy="4376928"/>
          </a:xfrm>
          <a:prstGeom prst="rect">
            <a:avLst/>
          </a:prstGeom>
        </p:spPr>
      </p:pic>
      <p:sp>
        <p:nvSpPr>
          <p:cNvPr id="2" name="Title 1"/>
          <p:cNvSpPr>
            <a:spLocks noGrp="1"/>
          </p:cNvSpPr>
          <p:nvPr>
            <p:ph type="ctrTitle" hasCustomPrompt="1"/>
          </p:nvPr>
        </p:nvSpPr>
        <p:spPr>
          <a:xfrm>
            <a:off x="1244600" y="4305300"/>
            <a:ext cx="7315200" cy="1238970"/>
          </a:xfrm>
        </p:spPr>
        <p:txBody>
          <a:bodyPr anchor="t" anchorCtr="0">
            <a:normAutofit/>
          </a:bodyPr>
          <a:lstStyle>
            <a:lvl1pPr algn="l">
              <a:lnSpc>
                <a:spcPts val="4000"/>
              </a:lnSpc>
              <a:defRPr sz="4000" cap="all" baseline="0">
                <a:solidFill>
                  <a:srgbClr val="02264C"/>
                </a:solidFill>
              </a:defRPr>
            </a:lvl1pPr>
          </a:lstStyle>
          <a:p>
            <a:r>
              <a:rPr lang="en-AU" dirty="0" smtClean="0"/>
              <a:t>Title of </a:t>
            </a:r>
            <a:br>
              <a:rPr lang="en-AU" dirty="0" smtClean="0"/>
            </a:br>
            <a:r>
              <a:rPr lang="en-AU" dirty="0" smtClean="0"/>
              <a:t>presentation</a:t>
            </a:r>
            <a:endParaRPr lang="en-US" dirty="0"/>
          </a:p>
        </p:txBody>
      </p:sp>
      <p:sp>
        <p:nvSpPr>
          <p:cNvPr id="5" name="Footer Placeholder 4"/>
          <p:cNvSpPr>
            <a:spLocks noGrp="1"/>
          </p:cNvSpPr>
          <p:nvPr>
            <p:ph type="ftr" sz="quarter" idx="11"/>
          </p:nvPr>
        </p:nvSpPr>
        <p:spPr>
          <a:xfrm>
            <a:off x="381000" y="6076950"/>
            <a:ext cx="2302933" cy="365125"/>
          </a:xfrm>
        </p:spPr>
        <p:txBody>
          <a:bodyPr/>
          <a:lstStyle>
            <a:lvl1pPr algn="l">
              <a:defRPr sz="1600">
                <a:solidFill>
                  <a:srgbClr val="02264C"/>
                </a:solidFill>
              </a:defRPr>
            </a:lvl1pPr>
          </a:lstStyle>
          <a:p>
            <a:endParaRPr lang="en-US" dirty="0"/>
          </a:p>
        </p:txBody>
      </p:sp>
      <p:sp>
        <p:nvSpPr>
          <p:cNvPr id="6" name="Slide Number Placeholder 5"/>
          <p:cNvSpPr>
            <a:spLocks noGrp="1"/>
          </p:cNvSpPr>
          <p:nvPr>
            <p:ph type="sldNum" sz="quarter" idx="12"/>
          </p:nvPr>
        </p:nvSpPr>
        <p:spPr/>
        <p:txBody>
          <a:bodyPr/>
          <a:lstStyle/>
          <a:p>
            <a:fld id="{1867925C-87EE-45F4-BF78-3168B80D4C6A}" type="slidenum">
              <a:rPr lang="en-US" smtClean="0"/>
              <a:pPr/>
              <a:t>‹#›</a:t>
            </a:fld>
            <a:endParaRPr lang="en-US" dirty="0"/>
          </a:p>
        </p:txBody>
      </p:sp>
      <p:pic>
        <p:nvPicPr>
          <p:cNvPr id="9" name="Picture 8" descr="UNI 1560 Powerpoint CoverSymb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609420"/>
            <a:ext cx="786384" cy="1938528"/>
          </a:xfrm>
          <a:prstGeom prst="rect">
            <a:avLst/>
          </a:prstGeom>
        </p:spPr>
      </p:pic>
      <p:pic>
        <p:nvPicPr>
          <p:cNvPr id="3" name="Picture 2"/>
          <p:cNvPicPr>
            <a:picLocks noChangeAspect="1"/>
          </p:cNvPicPr>
          <p:nvPr/>
        </p:nvPicPr>
        <p:blipFill>
          <a:blip r:embed="rId4"/>
          <a:stretch>
            <a:fillRect/>
          </a:stretch>
        </p:blipFill>
        <p:spPr>
          <a:xfrm>
            <a:off x="1014249" y="1302437"/>
            <a:ext cx="74082" cy="181189"/>
          </a:xfrm>
          <a:prstGeom prst="rect">
            <a:avLst/>
          </a:prstGeom>
        </p:spPr>
      </p:pic>
      <p:pic>
        <p:nvPicPr>
          <p:cNvPr id="10" name="Picture 9"/>
          <p:cNvPicPr>
            <a:picLocks noChangeAspect="1"/>
          </p:cNvPicPr>
          <p:nvPr/>
        </p:nvPicPr>
        <p:blipFill>
          <a:blip r:embed="rId4"/>
          <a:stretch>
            <a:fillRect/>
          </a:stretch>
        </p:blipFill>
        <p:spPr>
          <a:xfrm>
            <a:off x="1525323" y="1302437"/>
            <a:ext cx="74082" cy="181189"/>
          </a:xfrm>
          <a:prstGeom prst="rect">
            <a:avLst/>
          </a:prstGeom>
        </p:spPr>
      </p:pic>
    </p:spTree>
    <p:extLst>
      <p:ext uri="{BB962C8B-B14F-4D97-AF65-F5344CB8AC3E}">
        <p14:creationId xmlns:p14="http://schemas.microsoft.com/office/powerpoint/2010/main" val="323467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UNI 1560 Powerpoint Heading Symbo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66" y="127535"/>
            <a:ext cx="481584" cy="1188720"/>
          </a:xfrm>
          <a:prstGeom prst="rect">
            <a:avLst/>
          </a:prstGeom>
        </p:spPr>
      </p:pic>
      <p:pic>
        <p:nvPicPr>
          <p:cNvPr id="7" name="Picture 6" descr="UNI 1560 Powerpoint 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66" y="6238136"/>
            <a:ext cx="8229600" cy="414528"/>
          </a:xfrm>
          <a:prstGeom prst="rect">
            <a:avLst/>
          </a:prstGeom>
        </p:spPr>
      </p:pic>
      <p:sp>
        <p:nvSpPr>
          <p:cNvPr id="2" name="Title 1"/>
          <p:cNvSpPr>
            <a:spLocks noGrp="1"/>
          </p:cNvSpPr>
          <p:nvPr>
            <p:ph type="title" hasCustomPrompt="1"/>
          </p:nvPr>
        </p:nvSpPr>
        <p:spPr>
          <a:xfrm>
            <a:off x="1024467" y="555057"/>
            <a:ext cx="7670800" cy="592470"/>
          </a:xfrm>
        </p:spPr>
        <p:txBody>
          <a:bodyPr anchor="ctr" anchorCtr="0">
            <a:spAutoFit/>
          </a:bodyPr>
          <a:lstStyle>
            <a:lvl1pPr algn="l">
              <a:lnSpc>
                <a:spcPts val="3900"/>
              </a:lnSpc>
              <a:defRPr sz="4000" cap="all" baseline="0">
                <a:solidFill>
                  <a:schemeClr val="tx2"/>
                </a:solidFill>
              </a:defRPr>
            </a:lvl1pPr>
          </a:lstStyle>
          <a:p>
            <a:r>
              <a:rPr lang="en-AU" dirty="0" smtClean="0"/>
              <a:t>Slide heading</a:t>
            </a:r>
            <a:endParaRPr lang="en-US" dirty="0"/>
          </a:p>
        </p:txBody>
      </p:sp>
      <p:sp>
        <p:nvSpPr>
          <p:cNvPr id="3" name="Content Placeholder 2"/>
          <p:cNvSpPr>
            <a:spLocks noGrp="1"/>
          </p:cNvSpPr>
          <p:nvPr>
            <p:ph idx="1"/>
          </p:nvPr>
        </p:nvSpPr>
        <p:spPr>
          <a:xfrm>
            <a:off x="1024466" y="1515534"/>
            <a:ext cx="7662333" cy="4610630"/>
          </a:xfrm>
        </p:spPr>
        <p:txBody>
          <a:bodyPr>
            <a:normAutofit/>
          </a:bodyPr>
          <a:lstStyle>
            <a:lvl1pPr marL="0" indent="0">
              <a:spcAft>
                <a:spcPts val="600"/>
              </a:spcAft>
              <a:buNone/>
              <a:defRPr sz="2000">
                <a:solidFill>
                  <a:schemeClr val="tx2"/>
                </a:solidFill>
              </a:defRPr>
            </a:lvl1pPr>
            <a:lvl2pPr marL="216000" indent="-216000">
              <a:buFont typeface="Arial" panose="020B0604020202020204" pitchFamily="34" charset="0"/>
              <a:buChar char="•"/>
              <a:defRPr sz="2000">
                <a:solidFill>
                  <a:schemeClr val="tx2"/>
                </a:solidFill>
              </a:defRPr>
            </a:lvl2pPr>
            <a:lvl3pPr marL="541338" indent="-269875">
              <a:buFont typeface="Arial" panose="020B0604020202020204" pitchFamily="34" charset="0"/>
              <a:buChar char="–"/>
              <a:defRPr sz="2000">
                <a:solidFill>
                  <a:schemeClr val="tx2"/>
                </a:solidFill>
              </a:defRPr>
            </a:lvl3pPr>
            <a:lvl4pPr marL="804863" indent="-230188">
              <a:buFont typeface="Arial" panose="020B0604020202020204" pitchFamily="34" charset="0"/>
              <a:buChar char="◦"/>
              <a:defRPr sz="2000">
                <a:solidFill>
                  <a:schemeClr val="tx2"/>
                </a:solidFill>
              </a:defRPr>
            </a:lvl4pPr>
            <a:lvl5pPr marL="1080000" indent="-252000">
              <a:defRPr sz="200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0366" y="6238136"/>
            <a:ext cx="2133600" cy="365125"/>
          </a:xfrm>
        </p:spPr>
        <p:txBody>
          <a:bodyPr/>
          <a:lstStyle>
            <a:lvl1pPr algn="l">
              <a:defRPr sz="900">
                <a:solidFill>
                  <a:schemeClr val="accent2"/>
                </a:solidFill>
              </a:defRPr>
            </a:lvl1pPr>
          </a:lstStyle>
          <a:p>
            <a:endParaRPr lang="en-US"/>
          </a:p>
        </p:txBody>
      </p:sp>
      <p:sp>
        <p:nvSpPr>
          <p:cNvPr id="5" name="Footer Placeholder 4"/>
          <p:cNvSpPr>
            <a:spLocks noGrp="1"/>
          </p:cNvSpPr>
          <p:nvPr>
            <p:ph type="ftr" sz="quarter" idx="11"/>
          </p:nvPr>
        </p:nvSpPr>
        <p:spPr>
          <a:xfrm>
            <a:off x="3124200" y="6254746"/>
            <a:ext cx="2895600" cy="365125"/>
          </a:xfrm>
        </p:spPr>
        <p:txBody>
          <a:bodyPr/>
          <a:lstStyle>
            <a:lvl1pPr>
              <a:defRPr sz="900"/>
            </a:lvl1pPr>
          </a:lstStyle>
          <a:p>
            <a:endParaRPr lang="en-US"/>
          </a:p>
        </p:txBody>
      </p:sp>
      <p:sp>
        <p:nvSpPr>
          <p:cNvPr id="6" name="Slide Number Placeholder 5"/>
          <p:cNvSpPr>
            <a:spLocks noGrp="1"/>
          </p:cNvSpPr>
          <p:nvPr>
            <p:ph type="sldNum" sz="quarter" idx="12"/>
          </p:nvPr>
        </p:nvSpPr>
        <p:spPr>
          <a:xfrm>
            <a:off x="460034" y="6238136"/>
            <a:ext cx="2133600" cy="365125"/>
          </a:xfrm>
        </p:spPr>
        <p:txBody>
          <a:bodyPr/>
          <a:lstStyle>
            <a:lvl1pPr algn="l">
              <a:defRPr sz="900"/>
            </a:lvl1pPr>
          </a:lstStyle>
          <a:p>
            <a:fld id="{7B794009-AF99-4E7D-AEB5-E737C1B66C3F}" type="slidenum">
              <a:rPr lang="en-US" smtClean="0"/>
              <a:pPr/>
              <a:t>‹#›</a:t>
            </a:fld>
            <a:endParaRPr lang="en-US"/>
          </a:p>
        </p:txBody>
      </p:sp>
    </p:spTree>
    <p:extLst>
      <p:ext uri="{BB962C8B-B14F-4D97-AF65-F5344CB8AC3E}">
        <p14:creationId xmlns:p14="http://schemas.microsoft.com/office/powerpoint/2010/main" val="381107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
    <p:spTree>
      <p:nvGrpSpPr>
        <p:cNvPr id="1" name=""/>
        <p:cNvGrpSpPr/>
        <p:nvPr/>
      </p:nvGrpSpPr>
      <p:grpSpPr>
        <a:xfrm>
          <a:off x="0" y="0"/>
          <a:ext cx="0" cy="0"/>
          <a:chOff x="0" y="0"/>
          <a:chExt cx="0" cy="0"/>
        </a:xfrm>
      </p:grpSpPr>
      <p:pic>
        <p:nvPicPr>
          <p:cNvPr id="8" name="Picture 7" descr="UNI 1560 Powerpoint Heading Symbo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66" y="127535"/>
            <a:ext cx="481584" cy="1188720"/>
          </a:xfrm>
          <a:prstGeom prst="rect">
            <a:avLst/>
          </a:prstGeom>
        </p:spPr>
      </p:pic>
      <p:pic>
        <p:nvPicPr>
          <p:cNvPr id="7" name="Picture 6" descr="UNI 1560 Powerpoint Foo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66" y="6238136"/>
            <a:ext cx="8229600" cy="414528"/>
          </a:xfrm>
          <a:prstGeom prst="rect">
            <a:avLst/>
          </a:prstGeom>
        </p:spPr>
      </p:pic>
      <p:sp>
        <p:nvSpPr>
          <p:cNvPr id="2" name="Title 1"/>
          <p:cNvSpPr>
            <a:spLocks noGrp="1"/>
          </p:cNvSpPr>
          <p:nvPr>
            <p:ph type="title" hasCustomPrompt="1"/>
          </p:nvPr>
        </p:nvSpPr>
        <p:spPr>
          <a:xfrm>
            <a:off x="1024467" y="555057"/>
            <a:ext cx="7670800" cy="592470"/>
          </a:xfrm>
        </p:spPr>
        <p:txBody>
          <a:bodyPr anchor="ctr" anchorCtr="0">
            <a:spAutoFit/>
          </a:bodyPr>
          <a:lstStyle>
            <a:lvl1pPr algn="l">
              <a:lnSpc>
                <a:spcPts val="3900"/>
              </a:lnSpc>
              <a:defRPr sz="4000" cap="all" baseline="0">
                <a:solidFill>
                  <a:schemeClr val="tx2"/>
                </a:solidFill>
              </a:defRPr>
            </a:lvl1pPr>
          </a:lstStyle>
          <a:p>
            <a:r>
              <a:rPr lang="en-AU" dirty="0" smtClean="0"/>
              <a:t>Slide heading</a:t>
            </a:r>
            <a:endParaRPr lang="en-US" dirty="0"/>
          </a:p>
        </p:txBody>
      </p:sp>
      <p:sp>
        <p:nvSpPr>
          <p:cNvPr id="3" name="Content Placeholder 2"/>
          <p:cNvSpPr>
            <a:spLocks noGrp="1"/>
          </p:cNvSpPr>
          <p:nvPr>
            <p:ph idx="1"/>
          </p:nvPr>
        </p:nvSpPr>
        <p:spPr>
          <a:xfrm>
            <a:off x="1024467" y="1515534"/>
            <a:ext cx="3780000" cy="4610630"/>
          </a:xfrm>
        </p:spPr>
        <p:txBody>
          <a:bodyPr>
            <a:normAutofit/>
          </a:bodyPr>
          <a:lstStyle>
            <a:lvl1pPr marL="0" indent="0">
              <a:spcAft>
                <a:spcPts val="600"/>
              </a:spcAft>
              <a:buNone/>
              <a:defRPr sz="2000" baseline="0">
                <a:solidFill>
                  <a:schemeClr val="tx2"/>
                </a:solidFill>
              </a:defRPr>
            </a:lvl1pPr>
            <a:lvl2pPr marL="216000" indent="-216000">
              <a:buFont typeface="Arial" panose="020B0604020202020204" pitchFamily="34" charset="0"/>
              <a:buChar char="•"/>
              <a:defRPr sz="2000">
                <a:solidFill>
                  <a:schemeClr val="tx2"/>
                </a:solidFill>
              </a:defRPr>
            </a:lvl2pPr>
            <a:lvl3pPr marL="541338" indent="-269875">
              <a:buFont typeface="Arial" panose="020B0604020202020204" pitchFamily="34" charset="0"/>
              <a:buChar char="–"/>
              <a:defRPr sz="2000">
                <a:solidFill>
                  <a:schemeClr val="tx2"/>
                </a:solidFill>
              </a:defRPr>
            </a:lvl3pPr>
            <a:lvl4pPr marL="804863" indent="-230188">
              <a:buFont typeface="Arial" panose="020B0604020202020204" pitchFamily="34" charset="0"/>
              <a:buChar char="◦"/>
              <a:defRPr sz="2000">
                <a:solidFill>
                  <a:schemeClr val="tx2"/>
                </a:solidFill>
              </a:defRPr>
            </a:lvl4pPr>
            <a:lvl5pPr marL="1080000" indent="-252000">
              <a:defRPr sz="200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0366" y="6238136"/>
            <a:ext cx="2133600" cy="365125"/>
          </a:xfrm>
        </p:spPr>
        <p:txBody>
          <a:bodyPr/>
          <a:lstStyle>
            <a:lvl1pPr algn="l">
              <a:defRPr sz="900">
                <a:solidFill>
                  <a:schemeClr val="accent2"/>
                </a:solidFill>
              </a:defRPr>
            </a:lvl1pPr>
          </a:lstStyle>
          <a:p>
            <a:endParaRPr lang="en-US" dirty="0"/>
          </a:p>
        </p:txBody>
      </p:sp>
      <p:sp>
        <p:nvSpPr>
          <p:cNvPr id="5" name="Footer Placeholder 4"/>
          <p:cNvSpPr>
            <a:spLocks noGrp="1"/>
          </p:cNvSpPr>
          <p:nvPr>
            <p:ph type="ftr" sz="quarter" idx="11"/>
          </p:nvPr>
        </p:nvSpPr>
        <p:spPr>
          <a:xfrm>
            <a:off x="3124200" y="6254746"/>
            <a:ext cx="2895600" cy="365125"/>
          </a:xfrm>
        </p:spPr>
        <p:txBody>
          <a:bodyPr/>
          <a:lstStyle>
            <a:lvl1pPr>
              <a:defRPr sz="900"/>
            </a:lvl1pPr>
          </a:lstStyle>
          <a:p>
            <a:endParaRPr lang="en-US" dirty="0"/>
          </a:p>
        </p:txBody>
      </p:sp>
      <p:sp>
        <p:nvSpPr>
          <p:cNvPr id="6" name="Slide Number Placeholder 5"/>
          <p:cNvSpPr>
            <a:spLocks noGrp="1"/>
          </p:cNvSpPr>
          <p:nvPr>
            <p:ph type="sldNum" sz="quarter" idx="12"/>
          </p:nvPr>
        </p:nvSpPr>
        <p:spPr>
          <a:xfrm>
            <a:off x="460034" y="6238136"/>
            <a:ext cx="2133600" cy="365125"/>
          </a:xfrm>
        </p:spPr>
        <p:txBody>
          <a:bodyPr/>
          <a:lstStyle>
            <a:lvl1pPr algn="l">
              <a:defRPr sz="900"/>
            </a:lvl1pPr>
          </a:lstStyle>
          <a:p>
            <a:fld id="{1867925C-87EE-45F4-BF78-3168B80D4C6A}" type="slidenum">
              <a:rPr lang="en-US" smtClean="0"/>
              <a:pPr/>
              <a:t>‹#›</a:t>
            </a:fld>
            <a:endParaRPr lang="en-US" dirty="0"/>
          </a:p>
        </p:txBody>
      </p:sp>
      <p:sp>
        <p:nvSpPr>
          <p:cNvPr id="12" name="Content Placeholder 11"/>
          <p:cNvSpPr>
            <a:spLocks noGrp="1"/>
          </p:cNvSpPr>
          <p:nvPr>
            <p:ph sz="quarter" idx="13"/>
          </p:nvPr>
        </p:nvSpPr>
        <p:spPr>
          <a:xfrm>
            <a:off x="4915267" y="1516064"/>
            <a:ext cx="3780000" cy="4610100"/>
          </a:xfrm>
        </p:spPr>
        <p:txBody>
          <a:bodyPr/>
          <a:lstStyle>
            <a:lvl1pPr>
              <a:spcAft>
                <a:spcPts val="600"/>
              </a:spcAft>
              <a:defRPr/>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93791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ull out content slide ">
    <p:spTree>
      <p:nvGrpSpPr>
        <p:cNvPr id="1" name=""/>
        <p:cNvGrpSpPr/>
        <p:nvPr/>
      </p:nvGrpSpPr>
      <p:grpSpPr>
        <a:xfrm>
          <a:off x="0" y="0"/>
          <a:ext cx="0" cy="0"/>
          <a:chOff x="0" y="0"/>
          <a:chExt cx="0" cy="0"/>
        </a:xfrm>
      </p:grpSpPr>
      <p:pic>
        <p:nvPicPr>
          <p:cNvPr id="10" name="Picture 9" descr="UNI 1560 Powerpoint Foo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66" y="6238136"/>
            <a:ext cx="8229600" cy="414528"/>
          </a:xfrm>
          <a:prstGeom prst="rect">
            <a:avLst/>
          </a:prstGeom>
        </p:spPr>
      </p:pic>
      <p:pic>
        <p:nvPicPr>
          <p:cNvPr id="11" name="Picture 10" descr="UNI 1560 Powerpoint 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05" y="0"/>
            <a:ext cx="8686800" cy="2151888"/>
          </a:xfrm>
          <a:prstGeom prst="rect">
            <a:avLst/>
          </a:prstGeom>
        </p:spPr>
      </p:pic>
      <p:sp>
        <p:nvSpPr>
          <p:cNvPr id="3" name="Content Placeholder 2"/>
          <p:cNvSpPr>
            <a:spLocks noGrp="1"/>
          </p:cNvSpPr>
          <p:nvPr>
            <p:ph idx="1" hasCustomPrompt="1"/>
          </p:nvPr>
        </p:nvSpPr>
        <p:spPr>
          <a:xfrm>
            <a:off x="372534" y="2328333"/>
            <a:ext cx="3547534" cy="3005670"/>
          </a:xfrm>
        </p:spPr>
        <p:txBody>
          <a:bodyPr anchor="b" anchorCtr="0">
            <a:noAutofit/>
          </a:bodyPr>
          <a:lstStyle>
            <a:lvl1pPr marL="0" indent="0">
              <a:lnSpc>
                <a:spcPts val="2700"/>
              </a:lnSpc>
              <a:buNone/>
              <a:defRPr sz="2200" baseline="0">
                <a:solidFill>
                  <a:schemeClr val="tx2"/>
                </a:solidFill>
              </a:defRPr>
            </a:lvl1pPr>
            <a:lvl2pPr marL="180000" indent="-230400">
              <a:buFont typeface="Arial" panose="020B0604020202020204" pitchFamily="34" charset="0"/>
              <a:buChar char="•"/>
              <a:defRPr sz="2000">
                <a:solidFill>
                  <a:schemeClr val="tx2"/>
                </a:solidFill>
              </a:defRPr>
            </a:lvl2pPr>
            <a:lvl3pPr marL="541338" indent="-269875">
              <a:buFont typeface="Arial" panose="020B0604020202020204" pitchFamily="34" charset="0"/>
              <a:buChar char="–"/>
              <a:defRPr sz="2000">
                <a:solidFill>
                  <a:schemeClr val="tx2"/>
                </a:solidFill>
              </a:defRPr>
            </a:lvl3pPr>
            <a:lvl4pPr marL="804863" indent="-230188">
              <a:buFont typeface="Arial" panose="020B0604020202020204" pitchFamily="34" charset="0"/>
              <a:buChar char="◦"/>
              <a:defRPr sz="2000">
                <a:solidFill>
                  <a:schemeClr val="tx2"/>
                </a:solidFill>
              </a:defRPr>
            </a:lvl4pPr>
            <a:lvl5pPr marL="1080000" indent="-252000">
              <a:defRPr sz="2000">
                <a:solidFill>
                  <a:schemeClr val="tx2"/>
                </a:solidFill>
              </a:defRPr>
            </a:lvl5pPr>
          </a:lstStyle>
          <a:p>
            <a:pPr lvl="0"/>
            <a:r>
              <a:rPr lang="en-AU" dirty="0" smtClean="0"/>
              <a:t>Insert paragraph here</a:t>
            </a:r>
          </a:p>
        </p:txBody>
      </p:sp>
      <p:sp>
        <p:nvSpPr>
          <p:cNvPr id="12" name="Content Placeholder 11"/>
          <p:cNvSpPr>
            <a:spLocks noGrp="1"/>
          </p:cNvSpPr>
          <p:nvPr>
            <p:ph sz="quarter" idx="13" hasCustomPrompt="1"/>
          </p:nvPr>
        </p:nvSpPr>
        <p:spPr>
          <a:xfrm>
            <a:off x="4140199" y="2328333"/>
            <a:ext cx="4555067" cy="3005670"/>
          </a:xfrm>
        </p:spPr>
        <p:txBody>
          <a:bodyPr/>
          <a:lstStyle>
            <a:lvl1pPr marL="177800" indent="-177800">
              <a:buClr>
                <a:schemeClr val="tx1"/>
              </a:buClr>
              <a:buSzPct val="110000"/>
              <a:buFont typeface="Arial" panose="020B0604020202020204" pitchFamily="34" charset="0"/>
              <a:buChar char="∕"/>
              <a:defRPr sz="1600">
                <a:solidFill>
                  <a:schemeClr val="tx1"/>
                </a:solidFill>
              </a:defRPr>
            </a:lvl1pPr>
          </a:lstStyle>
          <a:p>
            <a:pPr lvl="0"/>
            <a:r>
              <a:rPr lang="en-US" dirty="0" smtClean="0"/>
              <a:t>Click to edit master text styles</a:t>
            </a:r>
          </a:p>
        </p:txBody>
      </p:sp>
      <p:sp>
        <p:nvSpPr>
          <p:cNvPr id="13" name="Rectangle 12"/>
          <p:cNvSpPr/>
          <p:nvPr/>
        </p:nvSpPr>
        <p:spPr>
          <a:xfrm>
            <a:off x="330201" y="5567134"/>
            <a:ext cx="8602133" cy="4826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450" baseline="0" dirty="0" smtClean="0">
                <a:ln>
                  <a:noFill/>
                </a:ln>
                <a:solidFill>
                  <a:schemeClr val="tx2"/>
                </a:solidFill>
                <a:effectLst/>
              </a:rPr>
              <a:t>ADELAIDE  /  </a:t>
            </a:r>
            <a:r>
              <a:rPr lang="en-AU" sz="1450" dirty="0" smtClean="0">
                <a:ln>
                  <a:noFill/>
                </a:ln>
                <a:solidFill>
                  <a:schemeClr val="tx2"/>
                </a:solidFill>
                <a:effectLst/>
              </a:rPr>
              <a:t>BRISBANE</a:t>
            </a:r>
            <a:r>
              <a:rPr lang="en-AU" sz="1450" baseline="0" dirty="0" smtClean="0">
                <a:ln>
                  <a:noFill/>
                </a:ln>
                <a:solidFill>
                  <a:schemeClr val="tx2"/>
                </a:solidFill>
                <a:effectLst/>
              </a:rPr>
              <a:t>  /  CANBERRA  /  MELBOURNE  /  SEATTLE  /  SYDNEY  /  </a:t>
            </a:r>
            <a:r>
              <a:rPr lang="en-AU" sz="1450" dirty="0" smtClean="0">
                <a:ln>
                  <a:noFill/>
                </a:ln>
                <a:solidFill>
                  <a:schemeClr val="tx2"/>
                </a:solidFill>
                <a:effectLst/>
              </a:rPr>
              <a:t>WELLINGTON</a:t>
            </a:r>
            <a:endParaRPr lang="en-AU" sz="1450" dirty="0">
              <a:ln>
                <a:noFill/>
              </a:ln>
              <a:solidFill>
                <a:schemeClr val="tx2"/>
              </a:solidFill>
              <a:effectLst/>
            </a:endParaRPr>
          </a:p>
        </p:txBody>
      </p:sp>
      <p:cxnSp>
        <p:nvCxnSpPr>
          <p:cNvPr id="16" name="Straight Connector 15"/>
          <p:cNvCxnSpPr/>
          <p:nvPr/>
        </p:nvCxnSpPr>
        <p:spPr>
          <a:xfrm>
            <a:off x="458705" y="5509984"/>
            <a:ext cx="8228095" cy="0"/>
          </a:xfrm>
          <a:prstGeom prst="line">
            <a:avLst/>
          </a:prstGeom>
          <a:ln w="12700" cap="rnd">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4"/>
          <a:stretch>
            <a:fillRect/>
          </a:stretch>
        </p:blipFill>
        <p:spPr>
          <a:xfrm>
            <a:off x="1088331" y="1700106"/>
            <a:ext cx="74082" cy="181189"/>
          </a:xfrm>
          <a:prstGeom prst="rect">
            <a:avLst/>
          </a:prstGeom>
        </p:spPr>
      </p:pic>
      <p:pic>
        <p:nvPicPr>
          <p:cNvPr id="9" name="Picture 8"/>
          <p:cNvPicPr>
            <a:picLocks noChangeAspect="1"/>
          </p:cNvPicPr>
          <p:nvPr/>
        </p:nvPicPr>
        <p:blipFill>
          <a:blip r:embed="rId4"/>
          <a:stretch>
            <a:fillRect/>
          </a:stretch>
        </p:blipFill>
        <p:spPr>
          <a:xfrm>
            <a:off x="1675610" y="1700106"/>
            <a:ext cx="74082" cy="181189"/>
          </a:xfrm>
          <a:prstGeom prst="rect">
            <a:avLst/>
          </a:prstGeom>
        </p:spPr>
      </p:pic>
    </p:spTree>
    <p:extLst>
      <p:ext uri="{BB962C8B-B14F-4D97-AF65-F5344CB8AC3E}">
        <p14:creationId xmlns:p14="http://schemas.microsoft.com/office/powerpoint/2010/main" val="15440763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7925C-87EE-45F4-BF78-3168B80D4C6A}" type="slidenum">
              <a:rPr lang="en-US" smtClean="0"/>
              <a:pPr/>
              <a:t>‹#›</a:t>
            </a:fld>
            <a:endParaRPr lang="en-US" dirty="0"/>
          </a:p>
        </p:txBody>
      </p:sp>
    </p:spTree>
    <p:extLst>
      <p:ext uri="{BB962C8B-B14F-4D97-AF65-F5344CB8AC3E}">
        <p14:creationId xmlns:p14="http://schemas.microsoft.com/office/powerpoint/2010/main" val="213669028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457200" rtl="0" eaLnBrk="1" latinLnBrk="0" hangingPunct="1">
        <a:lnSpc>
          <a:spcPts val="3900"/>
        </a:lnSpc>
        <a:spcBef>
          <a:spcPct val="0"/>
        </a:spcBef>
        <a:buNone/>
        <a:defRPr sz="4000" kern="1200" cap="all" baseline="0">
          <a:solidFill>
            <a:schemeClr val="tx2"/>
          </a:solidFill>
          <a:latin typeface="+mj-lt"/>
          <a:ea typeface="+mj-ea"/>
          <a:cs typeface="+mj-cs"/>
        </a:defRPr>
      </a:lvl1pPr>
    </p:titleStyle>
    <p:bodyStyle>
      <a:lvl1pPr marL="0" indent="0" algn="l" defTabSz="457200" rtl="0" eaLnBrk="1" latinLnBrk="0" hangingPunct="1">
        <a:spcBef>
          <a:spcPct val="20000"/>
        </a:spcBef>
        <a:spcAft>
          <a:spcPts val="600"/>
        </a:spcAft>
        <a:buFont typeface="Arial"/>
        <a:buNone/>
        <a:defRPr sz="2000" kern="1200">
          <a:solidFill>
            <a:schemeClr val="tx2"/>
          </a:solidFill>
          <a:latin typeface="+mn-lt"/>
          <a:ea typeface="+mn-ea"/>
          <a:cs typeface="+mn-cs"/>
        </a:defRPr>
      </a:lvl1pPr>
      <a:lvl2pPr marL="216000" indent="-216000" algn="l" defTabSz="4572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2pPr>
      <a:lvl3pPr marL="540000" indent="-270000" algn="l" defTabSz="4572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3pPr>
      <a:lvl4pPr marL="806400" indent="-230400" algn="l" defTabSz="4572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1080000" indent="-2520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nifysolution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konab.com/scheduling-mim-advanced-option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konab.com/scheduling-mim-advanced-options/" TargetMode="External"/><Relationship Id="rId2" Type="http://schemas.openxmlformats.org/officeDocument/2006/relationships/hyperlink" Target="http://www.mimeventbroker.com/" TargetMode="External"/><Relationship Id="rId1" Type="http://schemas.openxmlformats.org/officeDocument/2006/relationships/slideLayout" Target="../slideLayouts/slideLayout2.xml"/><Relationship Id="rId5" Type="http://schemas.openxmlformats.org/officeDocument/2006/relationships/hyperlink" Target="https://technet.microsoft.com/en-us/magazine/hh360993.aspx" TargetMode="External"/><Relationship Id="rId4" Type="http://schemas.openxmlformats.org/officeDocument/2006/relationships/hyperlink" Target="https://msdn.microsoft.com/en-us/library/ms697764(v=vs.85).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AU" dirty="0"/>
              <a:t>Advanced MIM Operations:</a:t>
            </a:r>
            <a:br>
              <a:rPr lang="en-AU" dirty="0"/>
            </a:br>
            <a:r>
              <a:rPr lang="en-AU" dirty="0"/>
              <a:t>“Safety Catch” </a:t>
            </a:r>
            <a:r>
              <a:rPr lang="en-AU" dirty="0" smtClean="0"/>
              <a:t>Design</a:t>
            </a:r>
            <a:endParaRPr lang="en-AU" dirty="0"/>
          </a:p>
        </p:txBody>
      </p:sp>
      <p:sp>
        <p:nvSpPr>
          <p:cNvPr id="4" name="TextBox 3">
            <a:hlinkClick r:id="rId3"/>
          </p:cNvPr>
          <p:cNvSpPr txBox="1"/>
          <p:nvPr/>
        </p:nvSpPr>
        <p:spPr>
          <a:xfrm>
            <a:off x="376993" y="6087483"/>
            <a:ext cx="2310060" cy="338554"/>
          </a:xfrm>
          <a:prstGeom prst="rect">
            <a:avLst/>
          </a:prstGeom>
          <a:noFill/>
        </p:spPr>
        <p:txBody>
          <a:bodyPr wrap="square" rtlCol="0">
            <a:spAutoFit/>
          </a:bodyPr>
          <a:lstStyle/>
          <a:p>
            <a:r>
              <a:rPr lang="en-US" sz="1600" dirty="0" err="1" smtClean="0">
                <a:solidFill>
                  <a:srgbClr val="02264C"/>
                </a:solidFill>
                <a:latin typeface="Arial"/>
                <a:cs typeface="Arial"/>
              </a:rPr>
              <a:t>www.unifysolutions.net</a:t>
            </a:r>
            <a:endParaRPr lang="en-US" sz="1600" dirty="0">
              <a:solidFill>
                <a:srgbClr val="02264C"/>
              </a:solidFill>
              <a:latin typeface="Arial"/>
              <a:cs typeface="Arial"/>
            </a:endParaRPr>
          </a:p>
        </p:txBody>
      </p:sp>
      <p:pic>
        <p:nvPicPr>
          <p:cNvPr id="6" name="Picture 4" descr="Micros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278" y="6161510"/>
            <a:ext cx="89535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711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Sample FIM </a:t>
            </a:r>
            <a:r>
              <a:rPr lang="en-AU" dirty="0"/>
              <a:t>threshold </a:t>
            </a:r>
            <a:r>
              <a:rPr lang="en-AU" dirty="0" smtClean="0"/>
              <a:t>limits</a:t>
            </a:r>
            <a:endParaRPr lang="en-AU" dirty="0"/>
          </a:p>
        </p:txBody>
      </p:sp>
      <p:sp>
        <p:nvSpPr>
          <p:cNvPr id="3" name="Content Placeholder 2"/>
          <p:cNvSpPr>
            <a:spLocks noGrp="1"/>
          </p:cNvSpPr>
          <p:nvPr>
            <p:ph idx="1"/>
          </p:nvPr>
        </p:nvSpPr>
        <p:spPr/>
        <p:txBody>
          <a:bodyPr/>
          <a:lstStyle/>
          <a:p>
            <a:pPr marL="0" indent="0">
              <a:buNone/>
            </a:pPr>
            <a:r>
              <a:rPr lang="en-AU" dirty="0" smtClean="0"/>
              <a:t>In a system with &lt; 20K users …</a:t>
            </a:r>
          </a:p>
          <a:p>
            <a:r>
              <a:rPr lang="en-AU" dirty="0" smtClean="0"/>
              <a:t>Delta imports or exports</a:t>
            </a:r>
          </a:p>
          <a:p>
            <a:pPr lvl="1"/>
            <a:r>
              <a:rPr lang="en-AU" dirty="0" smtClean="0"/>
              <a:t>100 adds (for user CS object class)</a:t>
            </a:r>
          </a:p>
          <a:p>
            <a:pPr lvl="1"/>
            <a:r>
              <a:rPr lang="en-AU" dirty="0" smtClean="0"/>
              <a:t>100 deletes</a:t>
            </a:r>
          </a:p>
          <a:p>
            <a:pPr lvl="1"/>
            <a:r>
              <a:rPr lang="en-AU" dirty="0" smtClean="0"/>
              <a:t>1000 updates</a:t>
            </a:r>
          </a:p>
          <a:p>
            <a:r>
              <a:rPr lang="en-AU" dirty="0" smtClean="0"/>
              <a:t>Full imports</a:t>
            </a:r>
          </a:p>
          <a:p>
            <a:pPr lvl="1"/>
            <a:r>
              <a:rPr lang="en-AU" dirty="0" smtClean="0"/>
              <a:t>0 adds (e.g. no users in an LDAP MA!)</a:t>
            </a:r>
          </a:p>
          <a:p>
            <a:pPr lvl="1"/>
            <a:r>
              <a:rPr lang="en-AU" dirty="0" smtClean="0"/>
              <a:t>1000 adds (across all CS object classes via WMI)</a:t>
            </a:r>
          </a:p>
          <a:p>
            <a:pPr lvl="1"/>
            <a:r>
              <a:rPr lang="en-AU" dirty="0" smtClean="0"/>
              <a:t>100 deletes</a:t>
            </a:r>
          </a:p>
          <a:p>
            <a:pPr lvl="1"/>
            <a:r>
              <a:rPr lang="en-AU" dirty="0" smtClean="0"/>
              <a:t>1000 updates</a:t>
            </a:r>
          </a:p>
          <a:p>
            <a:pPr lvl="1"/>
            <a:endParaRPr lang="en-AU" dirty="0" smtClean="0"/>
          </a:p>
        </p:txBody>
      </p:sp>
    </p:spTree>
    <p:extLst>
      <p:ext uri="{BB962C8B-B14F-4D97-AF65-F5344CB8AC3E}">
        <p14:creationId xmlns:p14="http://schemas.microsoft.com/office/powerpoint/2010/main" val="1789920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FIM threshold </a:t>
            </a:r>
            <a:r>
              <a:rPr lang="en-AU" dirty="0" smtClean="0"/>
              <a:t>triggered actions</a:t>
            </a:r>
            <a:endParaRPr lang="en-AU" dirty="0"/>
          </a:p>
        </p:txBody>
      </p:sp>
      <p:sp>
        <p:nvSpPr>
          <p:cNvPr id="3" name="Content Placeholder 2"/>
          <p:cNvSpPr>
            <a:spLocks noGrp="1"/>
          </p:cNvSpPr>
          <p:nvPr>
            <p:ph idx="1"/>
          </p:nvPr>
        </p:nvSpPr>
        <p:spPr/>
        <p:txBody>
          <a:bodyPr/>
          <a:lstStyle/>
          <a:p>
            <a:r>
              <a:rPr lang="en-AU" dirty="0" smtClean="0"/>
              <a:t>Windows Scheduled Operations</a:t>
            </a:r>
          </a:p>
          <a:p>
            <a:pPr lvl="1"/>
            <a:r>
              <a:rPr lang="en-AU" dirty="0" smtClean="0"/>
              <a:t>Halt execution</a:t>
            </a:r>
          </a:p>
          <a:p>
            <a:pPr lvl="1"/>
            <a:r>
              <a:rPr lang="en-AU" dirty="0" smtClean="0"/>
              <a:t>Log/</a:t>
            </a:r>
            <a:r>
              <a:rPr lang="en-AU" dirty="0"/>
              <a:t>e</a:t>
            </a:r>
            <a:r>
              <a:rPr lang="en-AU" dirty="0" smtClean="0"/>
              <a:t>mail event</a:t>
            </a:r>
          </a:p>
          <a:p>
            <a:pPr lvl="1"/>
            <a:r>
              <a:rPr lang="en-AU" dirty="0" smtClean="0"/>
              <a:t>Create temporary file to halt future execution (delete when OK)</a:t>
            </a:r>
          </a:p>
          <a:p>
            <a:pPr lvl="1"/>
            <a:r>
              <a:rPr lang="en-AU" dirty="0" smtClean="0"/>
              <a:t>Disable job scheduler</a:t>
            </a:r>
          </a:p>
          <a:p>
            <a:pPr lvl="1"/>
            <a:r>
              <a:rPr lang="en-AU" dirty="0" smtClean="0"/>
              <a:t>Stop Scheduler service (last resort?)</a:t>
            </a:r>
            <a:endParaRPr lang="en-AU" dirty="0"/>
          </a:p>
        </p:txBody>
      </p:sp>
      <p:pic>
        <p:nvPicPr>
          <p:cNvPr id="3074" name="Picture 2" descr="TaskSchedu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037" y="4005064"/>
            <a:ext cx="3990975" cy="7905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1024466" y="4830797"/>
            <a:ext cx="4572000" cy="276999"/>
          </a:xfrm>
          <a:prstGeom prst="rect">
            <a:avLst/>
          </a:prstGeom>
        </p:spPr>
        <p:txBody>
          <a:bodyPr>
            <a:spAutoFit/>
          </a:bodyPr>
          <a:lstStyle/>
          <a:p>
            <a:r>
              <a:rPr lang="en-AU" sz="1200" i="1" dirty="0" smtClean="0"/>
              <a:t>From </a:t>
            </a:r>
            <a:r>
              <a:rPr lang="en-AU" sz="1200" i="1" dirty="0" smtClean="0">
                <a:hlinkClick r:id="rId3"/>
              </a:rPr>
              <a:t>http</a:t>
            </a:r>
            <a:r>
              <a:rPr lang="en-AU" sz="1200" i="1" dirty="0">
                <a:hlinkClick r:id="rId3"/>
              </a:rPr>
              <a:t>://konab.com/scheduling-mim-advanced-options</a:t>
            </a:r>
            <a:r>
              <a:rPr lang="en-AU" sz="1200" i="1" dirty="0" smtClean="0">
                <a:hlinkClick r:id="rId3"/>
              </a:rPr>
              <a:t>/</a:t>
            </a:r>
            <a:endParaRPr lang="en-AU" sz="1200" i="1" dirty="0"/>
          </a:p>
        </p:txBody>
      </p:sp>
    </p:spTree>
    <p:extLst>
      <p:ext uri="{BB962C8B-B14F-4D97-AF65-F5344CB8AC3E}">
        <p14:creationId xmlns:p14="http://schemas.microsoft.com/office/powerpoint/2010/main" val="321987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FIM threshold </a:t>
            </a:r>
            <a:r>
              <a:rPr lang="en-AU" dirty="0" smtClean="0"/>
              <a:t>triggered actions</a:t>
            </a:r>
            <a:endParaRPr lang="en-AU" dirty="0"/>
          </a:p>
        </p:txBody>
      </p:sp>
      <p:sp>
        <p:nvSpPr>
          <p:cNvPr id="3" name="Content Placeholder 2"/>
          <p:cNvSpPr>
            <a:spLocks noGrp="1"/>
          </p:cNvSpPr>
          <p:nvPr>
            <p:ph idx="1"/>
          </p:nvPr>
        </p:nvSpPr>
        <p:spPr/>
        <p:txBody>
          <a:bodyPr/>
          <a:lstStyle/>
          <a:p>
            <a:r>
              <a:rPr lang="en-AU" dirty="0" smtClean="0"/>
              <a:t>Event-driven Operations</a:t>
            </a:r>
          </a:p>
          <a:p>
            <a:pPr lvl="1"/>
            <a:r>
              <a:rPr lang="en-AU" dirty="0" smtClean="0"/>
              <a:t>Halt execution</a:t>
            </a:r>
          </a:p>
          <a:p>
            <a:pPr lvl="1"/>
            <a:r>
              <a:rPr lang="en-AU" dirty="0" smtClean="0"/>
              <a:t>Log/email event</a:t>
            </a:r>
          </a:p>
          <a:p>
            <a:pPr lvl="1"/>
            <a:r>
              <a:rPr lang="en-AU" dirty="0" smtClean="0"/>
              <a:t>Disable Operation list(s)</a:t>
            </a:r>
          </a:p>
          <a:p>
            <a:pPr lvl="1"/>
            <a:r>
              <a:rPr lang="en-AU" dirty="0" smtClean="0"/>
              <a:t>Disable scheduler</a:t>
            </a:r>
          </a:p>
          <a:p>
            <a:pPr lvl="1"/>
            <a:r>
              <a:rPr lang="en-AU" dirty="0" smtClean="0"/>
              <a:t>Stop Event Broker service (last resort)</a:t>
            </a:r>
            <a:endParaRPr lang="en-AU" dirty="0"/>
          </a:p>
        </p:txBody>
      </p:sp>
      <p:pic>
        <p:nvPicPr>
          <p:cNvPr id="4" name="Picture 2" descr="https://www.fimeventbroker.com/wp-content/themes/WP_FimEventBroker/images/fimeventmanager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422" y="1186176"/>
            <a:ext cx="117681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24466" y="3820849"/>
            <a:ext cx="5381625" cy="2333625"/>
          </a:xfrm>
          <a:prstGeom prst="rect">
            <a:avLst/>
          </a:prstGeom>
          <a:ln>
            <a:solidFill>
              <a:schemeClr val="tx1"/>
            </a:solidFill>
          </a:ln>
        </p:spPr>
      </p:pic>
    </p:spTree>
    <p:extLst>
      <p:ext uri="{BB962C8B-B14F-4D97-AF65-F5344CB8AC3E}">
        <p14:creationId xmlns:p14="http://schemas.microsoft.com/office/powerpoint/2010/main" val="447226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Demonstration</a:t>
            </a:r>
            <a:endParaRPr lang="en-AU" dirty="0"/>
          </a:p>
        </p:txBody>
      </p:sp>
      <p:sp>
        <p:nvSpPr>
          <p:cNvPr id="5" name="Content Placeholder 4"/>
          <p:cNvSpPr>
            <a:spLocks noGrp="1"/>
          </p:cNvSpPr>
          <p:nvPr>
            <p:ph idx="1"/>
          </p:nvPr>
        </p:nvSpPr>
        <p:spPr>
          <a:xfrm>
            <a:off x="1835696" y="5733256"/>
            <a:ext cx="7128792" cy="648072"/>
          </a:xfrm>
        </p:spPr>
        <p:txBody>
          <a:bodyPr/>
          <a:lstStyle/>
          <a:p>
            <a:pPr marL="0" indent="0">
              <a:buNone/>
            </a:pPr>
            <a:r>
              <a:rPr lang="en-AU" dirty="0" smtClean="0"/>
              <a:t>HR scenarios with FIM Event Broker</a:t>
            </a:r>
            <a:endParaRPr lang="en-AU" dirty="0"/>
          </a:p>
        </p:txBody>
      </p:sp>
      <p:graphicFrame>
        <p:nvGraphicFramePr>
          <p:cNvPr id="4" name="Diagram 3"/>
          <p:cNvGraphicFramePr/>
          <p:nvPr>
            <p:extLst>
              <p:ext uri="{D42A27DB-BD31-4B8C-83A1-F6EECF244321}">
                <p14:modId xmlns:p14="http://schemas.microsoft.com/office/powerpoint/2010/main" val="409907773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5472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Discussion</a:t>
            </a:r>
            <a:endParaRPr lang="en-AU" dirty="0"/>
          </a:p>
        </p:txBody>
      </p:sp>
      <p:sp>
        <p:nvSpPr>
          <p:cNvPr id="3" name="Content Placeholder 2"/>
          <p:cNvSpPr>
            <a:spLocks noGrp="1"/>
          </p:cNvSpPr>
          <p:nvPr>
            <p:ph idx="1"/>
          </p:nvPr>
        </p:nvSpPr>
        <p:spPr/>
        <p:txBody>
          <a:bodyPr/>
          <a:lstStyle/>
          <a:p>
            <a:r>
              <a:rPr lang="en-AU" dirty="0" smtClean="0"/>
              <a:t>Questions?</a:t>
            </a:r>
          </a:p>
          <a:p>
            <a:r>
              <a:rPr lang="en-AU" dirty="0" smtClean="0"/>
              <a:t>Other ideas?</a:t>
            </a:r>
          </a:p>
          <a:p>
            <a:pPr lvl="1"/>
            <a:r>
              <a:rPr lang="en-AU" dirty="0" smtClean="0"/>
              <a:t>What works?</a:t>
            </a:r>
          </a:p>
          <a:p>
            <a:pPr lvl="1"/>
            <a:r>
              <a:rPr lang="en-AU" dirty="0" smtClean="0"/>
              <a:t>What doesn’t?</a:t>
            </a:r>
          </a:p>
        </p:txBody>
      </p:sp>
    </p:spTree>
    <p:extLst>
      <p:ext uri="{BB962C8B-B14F-4D97-AF65-F5344CB8AC3E}">
        <p14:creationId xmlns:p14="http://schemas.microsoft.com/office/powerpoint/2010/main" val="3665140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More information</a:t>
            </a:r>
            <a:endParaRPr lang="en-AU" dirty="0"/>
          </a:p>
        </p:txBody>
      </p:sp>
      <p:sp>
        <p:nvSpPr>
          <p:cNvPr id="3" name="Content Placeholder 2"/>
          <p:cNvSpPr>
            <a:spLocks noGrp="1"/>
          </p:cNvSpPr>
          <p:nvPr>
            <p:ph idx="1"/>
          </p:nvPr>
        </p:nvSpPr>
        <p:spPr/>
        <p:txBody>
          <a:bodyPr/>
          <a:lstStyle/>
          <a:p>
            <a:r>
              <a:rPr lang="en-AU" dirty="0" smtClean="0"/>
              <a:t>FIM Event Broker</a:t>
            </a:r>
            <a:endParaRPr lang="en-AU" dirty="0"/>
          </a:p>
          <a:p>
            <a:pPr lvl="1"/>
            <a:r>
              <a:rPr lang="en-AU" sz="1600" dirty="0">
                <a:hlinkClick r:id="rId2"/>
              </a:rPr>
              <a:t>http://www.mimeventbroker.com/</a:t>
            </a:r>
            <a:endParaRPr lang="en-AU" sz="1600" dirty="0"/>
          </a:p>
          <a:p>
            <a:r>
              <a:rPr lang="en-AU" dirty="0" smtClean="0"/>
              <a:t>Advanced MIM Scheduling</a:t>
            </a:r>
          </a:p>
          <a:p>
            <a:pPr lvl="1"/>
            <a:r>
              <a:rPr lang="en-AU" sz="1600" dirty="0">
                <a:hlinkClick r:id="rId3"/>
              </a:rPr>
              <a:t>http://konab.com/scheduling-mim-advanced-options</a:t>
            </a:r>
            <a:r>
              <a:rPr lang="en-AU" sz="1600" dirty="0" smtClean="0">
                <a:hlinkClick r:id="rId3"/>
              </a:rPr>
              <a:t>/</a:t>
            </a:r>
            <a:endParaRPr lang="en-AU" sz="1600" dirty="0" smtClean="0"/>
          </a:p>
          <a:p>
            <a:r>
              <a:rPr lang="en-AU" dirty="0" smtClean="0"/>
              <a:t>MIM </a:t>
            </a:r>
            <a:r>
              <a:rPr lang="en-AU" dirty="0"/>
              <a:t>WMI</a:t>
            </a:r>
          </a:p>
          <a:p>
            <a:pPr lvl="1"/>
            <a:r>
              <a:rPr lang="en-AU" sz="1600" dirty="0">
                <a:hlinkClick r:id="rId4"/>
              </a:rPr>
              <a:t>https://msdn.microsoft.com/en-us/library/ms697764(v=vs.85).aspx</a:t>
            </a:r>
            <a:endParaRPr lang="en-AU" sz="1600" dirty="0"/>
          </a:p>
          <a:p>
            <a:r>
              <a:rPr lang="en-AU" dirty="0"/>
              <a:t>PowerShell Advanced Functions</a:t>
            </a:r>
          </a:p>
          <a:p>
            <a:pPr lvl="1"/>
            <a:r>
              <a:rPr lang="en-AU" sz="1600" dirty="0">
                <a:hlinkClick r:id="rId5"/>
              </a:rPr>
              <a:t>https://technet.microsoft.com/en-us/magazine/hh360993.aspx</a:t>
            </a:r>
            <a:endParaRPr lang="en-AU" sz="1600" dirty="0"/>
          </a:p>
          <a:p>
            <a:endParaRPr lang="en-AU" dirty="0"/>
          </a:p>
        </p:txBody>
      </p:sp>
    </p:spTree>
    <p:extLst>
      <p:ext uri="{BB962C8B-B14F-4D97-AF65-F5344CB8AC3E}">
        <p14:creationId xmlns:p14="http://schemas.microsoft.com/office/powerpoint/2010/main" val="2144609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36096" y="142290"/>
            <a:ext cx="3600398" cy="3692716"/>
          </a:xfrm>
          <a:prstGeom prst="rect">
            <a:avLst/>
          </a:prstGeom>
        </p:spPr>
      </p:pic>
      <p:sp>
        <p:nvSpPr>
          <p:cNvPr id="16386" name="Rectangle 3"/>
          <p:cNvSpPr>
            <a:spLocks noChangeArrowheads="1"/>
          </p:cNvSpPr>
          <p:nvPr/>
        </p:nvSpPr>
        <p:spPr bwMode="auto">
          <a:xfrm>
            <a:off x="3962400" y="1066800"/>
            <a:ext cx="3886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5" name="Title 4"/>
          <p:cNvSpPr>
            <a:spLocks noGrp="1"/>
          </p:cNvSpPr>
          <p:nvPr>
            <p:ph type="title"/>
          </p:nvPr>
        </p:nvSpPr>
        <p:spPr/>
        <p:txBody>
          <a:bodyPr/>
          <a:lstStyle/>
          <a:p>
            <a:r>
              <a:rPr lang="en-AU" dirty="0" smtClean="0"/>
              <a:t>Agenda</a:t>
            </a:r>
            <a:endParaRPr lang="en-AU" dirty="0"/>
          </a:p>
        </p:txBody>
      </p:sp>
      <p:sp>
        <p:nvSpPr>
          <p:cNvPr id="6" name="Content Placeholder 5"/>
          <p:cNvSpPr>
            <a:spLocks noGrp="1"/>
          </p:cNvSpPr>
          <p:nvPr>
            <p:ph idx="1"/>
          </p:nvPr>
        </p:nvSpPr>
        <p:spPr/>
        <p:txBody>
          <a:bodyPr/>
          <a:lstStyle/>
          <a:p>
            <a:r>
              <a:rPr lang="en-AU" dirty="0" smtClean="0"/>
              <a:t>Dealing with Mass Change</a:t>
            </a:r>
          </a:p>
          <a:p>
            <a:pPr lvl="1"/>
            <a:r>
              <a:rPr lang="en-AU" dirty="0" smtClean="0"/>
              <a:t>Unexpected/expected HR events</a:t>
            </a:r>
          </a:p>
          <a:p>
            <a:pPr lvl="1"/>
            <a:r>
              <a:rPr lang="en-AU" dirty="0" smtClean="0"/>
              <a:t>Unexpected AD events</a:t>
            </a:r>
          </a:p>
          <a:p>
            <a:pPr lvl="1"/>
            <a:r>
              <a:rPr lang="en-AU" dirty="0" smtClean="0"/>
              <a:t>Unexpected IAM platform events</a:t>
            </a:r>
          </a:p>
          <a:p>
            <a:r>
              <a:rPr lang="en-AU" dirty="0" smtClean="0"/>
              <a:t>FIM threshold testing</a:t>
            </a:r>
          </a:p>
          <a:p>
            <a:r>
              <a:rPr lang="en-AU" dirty="0" smtClean="0"/>
              <a:t>The Windows Scheduler Solution</a:t>
            </a:r>
            <a:endParaRPr lang="en-AU" dirty="0"/>
          </a:p>
          <a:p>
            <a:r>
              <a:rPr lang="en-AU" dirty="0" smtClean="0"/>
              <a:t>The FIM Event Broker Solution</a:t>
            </a:r>
          </a:p>
          <a:p>
            <a:r>
              <a:rPr lang="en-AU" dirty="0" smtClean="0"/>
              <a:t>Demonstration</a:t>
            </a:r>
          </a:p>
          <a:p>
            <a:r>
              <a:rPr lang="en-AU" dirty="0" smtClean="0"/>
              <a:t>Discussion</a:t>
            </a:r>
          </a:p>
          <a:p>
            <a:pPr lvl="1"/>
            <a:endParaRPr lang="en-AU" dirty="0" smtClean="0"/>
          </a:p>
          <a:p>
            <a:pPr lvl="1"/>
            <a:endParaRPr lang="en-AU" dirty="0"/>
          </a:p>
        </p:txBody>
      </p:sp>
      <p:pic>
        <p:nvPicPr>
          <p:cNvPr id="7" name="Picture 2" descr="https://www.fimeventbroker.com/wp-content/themes/WP_FimEventBroker/images/fimeventmanager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933056"/>
            <a:ext cx="508456" cy="684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Dealing with Mass Change - HR</a:t>
            </a:r>
            <a:endParaRPr lang="en-AU" dirty="0"/>
          </a:p>
        </p:txBody>
      </p:sp>
      <p:sp>
        <p:nvSpPr>
          <p:cNvPr id="3" name="Content Placeholder 2"/>
          <p:cNvSpPr>
            <a:spLocks noGrp="1"/>
          </p:cNvSpPr>
          <p:nvPr>
            <p:ph idx="1"/>
          </p:nvPr>
        </p:nvSpPr>
        <p:spPr/>
        <p:txBody>
          <a:bodyPr/>
          <a:lstStyle/>
          <a:p>
            <a:r>
              <a:rPr lang="en-AU" dirty="0" smtClean="0"/>
              <a:t>Harnessing HR-driven changes</a:t>
            </a:r>
          </a:p>
          <a:p>
            <a:pPr lvl="1"/>
            <a:r>
              <a:rPr lang="en-AU" dirty="0" smtClean="0"/>
              <a:t>Enabling/disabling AD user accounts</a:t>
            </a:r>
          </a:p>
          <a:p>
            <a:pPr lvl="1"/>
            <a:r>
              <a:rPr lang="en-AU" dirty="0" smtClean="0"/>
              <a:t>Moving user accounts to new OUs</a:t>
            </a:r>
          </a:p>
          <a:p>
            <a:pPr lvl="1"/>
            <a:r>
              <a:rPr lang="en-AU" dirty="0" smtClean="0"/>
              <a:t>Adding/removing group membership</a:t>
            </a:r>
          </a:p>
          <a:p>
            <a:pPr lvl="1"/>
            <a:r>
              <a:rPr lang="en-AU" dirty="0" smtClean="0"/>
              <a:t>Other (e.g. revoking O365 licenses, archiving home drives, notifications)</a:t>
            </a:r>
          </a:p>
          <a:p>
            <a:r>
              <a:rPr lang="en-AU" dirty="0" smtClean="0"/>
              <a:t>Unplanned activities (internal to HR)</a:t>
            </a:r>
          </a:p>
          <a:p>
            <a:pPr lvl="1"/>
            <a:r>
              <a:rPr lang="en-AU" dirty="0" smtClean="0"/>
              <a:t>Bulk imports (e.g. CSV uploads)</a:t>
            </a:r>
          </a:p>
          <a:p>
            <a:pPr lvl="1"/>
            <a:r>
              <a:rPr lang="en-AU" dirty="0" smtClean="0"/>
              <a:t>Bulk updates (e.g. re-classifications)</a:t>
            </a:r>
          </a:p>
          <a:p>
            <a:pPr lvl="1"/>
            <a:r>
              <a:rPr lang="en-AU" dirty="0" smtClean="0"/>
              <a:t>Time-based (start/end dates)</a:t>
            </a:r>
            <a:endParaRPr lang="en-AU" dirty="0"/>
          </a:p>
        </p:txBody>
      </p:sp>
    </p:spTree>
    <p:extLst>
      <p:ext uri="{BB962C8B-B14F-4D97-AF65-F5344CB8AC3E}">
        <p14:creationId xmlns:p14="http://schemas.microsoft.com/office/powerpoint/2010/main" val="253437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HR Data Source Profiles</a:t>
            </a:r>
            <a:endParaRPr lang="en-AU" dirty="0"/>
          </a:p>
        </p:txBody>
      </p:sp>
      <p:sp>
        <p:nvSpPr>
          <p:cNvPr id="3" name="Content Placeholder 2"/>
          <p:cNvSpPr>
            <a:spLocks noGrp="1"/>
          </p:cNvSpPr>
          <p:nvPr>
            <p:ph idx="1"/>
          </p:nvPr>
        </p:nvSpPr>
        <p:spPr/>
        <p:txBody>
          <a:bodyPr/>
          <a:lstStyle/>
          <a:p>
            <a:pPr lvl="1"/>
            <a:endParaRPr lang="en-AU" dirty="0" smtClean="0"/>
          </a:p>
          <a:p>
            <a:endParaRPr lang="en-AU" dirty="0"/>
          </a:p>
        </p:txBody>
      </p:sp>
      <p:pic>
        <p:nvPicPr>
          <p:cNvPr id="4" name="Picture 3"/>
          <p:cNvPicPr>
            <a:picLocks noChangeAspect="1"/>
          </p:cNvPicPr>
          <p:nvPr/>
        </p:nvPicPr>
        <p:blipFill>
          <a:blip r:embed="rId3"/>
          <a:stretch>
            <a:fillRect/>
          </a:stretch>
        </p:blipFill>
        <p:spPr>
          <a:xfrm>
            <a:off x="2618027" y="1188707"/>
            <a:ext cx="4475210" cy="4954274"/>
          </a:xfrm>
          <a:prstGeom prst="rect">
            <a:avLst/>
          </a:prstGeom>
        </p:spPr>
      </p:pic>
      <p:sp>
        <p:nvSpPr>
          <p:cNvPr id="5" name="Rectangle 4"/>
          <p:cNvSpPr/>
          <p:nvPr/>
        </p:nvSpPr>
        <p:spPr>
          <a:xfrm>
            <a:off x="5868144" y="3405350"/>
            <a:ext cx="1728192" cy="830997"/>
          </a:xfrm>
          <a:prstGeom prst="rect">
            <a:avLst/>
          </a:prstGeom>
        </p:spPr>
        <p:txBody>
          <a:bodyPr wrap="square">
            <a:spAutoFit/>
          </a:bodyPr>
          <a:lstStyle/>
          <a:p>
            <a:pPr lvl="0"/>
            <a:r>
              <a:rPr lang="en-AU" sz="1600" dirty="0" smtClean="0"/>
              <a:t>From API</a:t>
            </a:r>
          </a:p>
          <a:p>
            <a:pPr marL="171450" lvl="0" indent="-171450">
              <a:buFont typeface="Arial" panose="020B0604020202020204" pitchFamily="34" charset="0"/>
              <a:buChar char="•"/>
            </a:pPr>
            <a:r>
              <a:rPr lang="en-AU" sz="1600" i="1" dirty="0" smtClean="0"/>
              <a:t>Full imports</a:t>
            </a:r>
          </a:p>
          <a:p>
            <a:pPr marL="171450" lvl="0" indent="-171450">
              <a:buFont typeface="Arial" panose="020B0604020202020204" pitchFamily="34" charset="0"/>
              <a:buChar char="•"/>
            </a:pPr>
            <a:r>
              <a:rPr lang="en-AU" sz="1600" i="1" dirty="0" smtClean="0"/>
              <a:t>Polling Imports</a:t>
            </a:r>
            <a:endParaRPr lang="en-AU" sz="1600" i="1" dirty="0"/>
          </a:p>
        </p:txBody>
      </p:sp>
      <p:sp>
        <p:nvSpPr>
          <p:cNvPr id="7" name="Rectangle 6"/>
          <p:cNvSpPr/>
          <p:nvPr/>
        </p:nvSpPr>
        <p:spPr>
          <a:xfrm>
            <a:off x="5869326" y="5286955"/>
            <a:ext cx="1728192" cy="830997"/>
          </a:xfrm>
          <a:prstGeom prst="rect">
            <a:avLst/>
          </a:prstGeom>
        </p:spPr>
        <p:txBody>
          <a:bodyPr wrap="square">
            <a:spAutoFit/>
          </a:bodyPr>
          <a:lstStyle/>
          <a:p>
            <a:pPr lvl="0"/>
            <a:r>
              <a:rPr lang="en-AU" sz="1600" dirty="0" smtClean="0"/>
              <a:t>To FIM/MIM</a:t>
            </a:r>
          </a:p>
          <a:p>
            <a:pPr marL="171450" lvl="0" indent="-171450">
              <a:buFont typeface="Arial" panose="020B0604020202020204" pitchFamily="34" charset="0"/>
              <a:buChar char="•"/>
            </a:pPr>
            <a:r>
              <a:rPr lang="en-AU" sz="1600" i="1" dirty="0" smtClean="0"/>
              <a:t>Full imports</a:t>
            </a:r>
          </a:p>
          <a:p>
            <a:pPr marL="171450" lvl="0" indent="-171450">
              <a:buFont typeface="Arial" panose="020B0604020202020204" pitchFamily="34" charset="0"/>
              <a:buChar char="•"/>
            </a:pPr>
            <a:r>
              <a:rPr lang="en-AU" sz="1600" i="1" dirty="0" smtClean="0"/>
              <a:t>Delta Imports</a:t>
            </a:r>
            <a:endParaRPr lang="en-AU" sz="1600" i="1" dirty="0"/>
          </a:p>
        </p:txBody>
      </p:sp>
    </p:spTree>
    <p:extLst>
      <p:ext uri="{BB962C8B-B14F-4D97-AF65-F5344CB8AC3E}">
        <p14:creationId xmlns:p14="http://schemas.microsoft.com/office/powerpoint/2010/main" val="326329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00" y="108000"/>
            <a:ext cx="7200000" cy="900000"/>
          </a:xfrm>
        </p:spPr>
        <p:txBody>
          <a:bodyPr/>
          <a:lstStyle/>
          <a:p>
            <a:pPr algn="l"/>
            <a:r>
              <a:rPr lang="en-AU" sz="3600" dirty="0" smtClean="0">
                <a:solidFill>
                  <a:schemeClr val="bg1"/>
                </a:solidFill>
              </a:rPr>
              <a:t>HR-driven Change</a:t>
            </a:r>
            <a:endParaRPr lang="en-AU" sz="3600" dirty="0">
              <a:solidFill>
                <a:schemeClr val="bg1"/>
              </a:solidFill>
            </a:endParaRPr>
          </a:p>
        </p:txBody>
      </p:sp>
      <p:pic>
        <p:nvPicPr>
          <p:cNvPr id="5" name="Content Placeholder 4"/>
          <p:cNvPicPr>
            <a:picLocks noGrp="1" noChangeAspect="1"/>
          </p:cNvPicPr>
          <p:nvPr>
            <p:ph idx="1"/>
          </p:nvPr>
        </p:nvPicPr>
        <p:blipFill>
          <a:blip r:embed="rId3"/>
          <a:stretch>
            <a:fillRect/>
          </a:stretch>
        </p:blipFill>
        <p:spPr>
          <a:xfrm>
            <a:off x="3203848" y="3356991"/>
            <a:ext cx="1234423" cy="1109031"/>
          </a:xfrm>
          <a:prstGeom prst="rect">
            <a:avLst/>
          </a:prstGeom>
        </p:spPr>
      </p:pic>
      <p:pic>
        <p:nvPicPr>
          <p:cNvPr id="6" name="Picture 5"/>
          <p:cNvPicPr>
            <a:picLocks noChangeAspect="1"/>
          </p:cNvPicPr>
          <p:nvPr/>
        </p:nvPicPr>
        <p:blipFill>
          <a:blip r:embed="rId4"/>
          <a:stretch>
            <a:fillRect/>
          </a:stretch>
        </p:blipFill>
        <p:spPr>
          <a:xfrm>
            <a:off x="1187624" y="2748599"/>
            <a:ext cx="1080121" cy="982686"/>
          </a:xfrm>
          <a:prstGeom prst="rect">
            <a:avLst/>
          </a:prstGeom>
        </p:spPr>
      </p:pic>
      <p:pic>
        <p:nvPicPr>
          <p:cNvPr id="7" name="Picture 6"/>
          <p:cNvPicPr>
            <a:picLocks noChangeAspect="1"/>
          </p:cNvPicPr>
          <p:nvPr/>
        </p:nvPicPr>
        <p:blipFill>
          <a:blip r:embed="rId5"/>
          <a:stretch>
            <a:fillRect/>
          </a:stretch>
        </p:blipFill>
        <p:spPr>
          <a:xfrm>
            <a:off x="1187623" y="4196879"/>
            <a:ext cx="1080121" cy="982686"/>
          </a:xfrm>
          <a:prstGeom prst="rect">
            <a:avLst/>
          </a:prstGeom>
        </p:spPr>
      </p:pic>
      <p:cxnSp>
        <p:nvCxnSpPr>
          <p:cNvPr id="9" name="Straight Arrow Connector 8"/>
          <p:cNvCxnSpPr>
            <a:stCxn id="6" idx="3"/>
            <a:endCxn id="5" idx="1"/>
          </p:cNvCxnSpPr>
          <p:nvPr/>
        </p:nvCxnSpPr>
        <p:spPr bwMode="auto">
          <a:xfrm>
            <a:off x="2267745" y="3239942"/>
            <a:ext cx="936103" cy="671565"/>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1" name="Straight Arrow Connector 10"/>
          <p:cNvCxnSpPr>
            <a:stCxn id="5" idx="1"/>
            <a:endCxn id="7" idx="3"/>
          </p:cNvCxnSpPr>
          <p:nvPr/>
        </p:nvCxnSpPr>
        <p:spPr bwMode="auto">
          <a:xfrm flipH="1">
            <a:off x="2267744" y="3911507"/>
            <a:ext cx="936104" cy="776715"/>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8" name="Straight Arrow Connector 7"/>
          <p:cNvCxnSpPr>
            <a:stCxn id="5" idx="3"/>
          </p:cNvCxnSpPr>
          <p:nvPr/>
        </p:nvCxnSpPr>
        <p:spPr bwMode="auto">
          <a:xfrm flipV="1">
            <a:off x="4438271" y="3911506"/>
            <a:ext cx="760359" cy="1"/>
          </a:xfrm>
          <a:prstGeom prst="straightConnector1">
            <a:avLst/>
          </a:prstGeom>
          <a:solidFill>
            <a:schemeClr val="accent1"/>
          </a:solidFill>
          <a:ln w="9525" cap="flat" cmpd="sng" algn="ctr">
            <a:solidFill>
              <a:schemeClr val="tx1"/>
            </a:solidFill>
            <a:prstDash val="solid"/>
            <a:round/>
            <a:headEnd type="triangle"/>
            <a:tailEnd type="none"/>
          </a:ln>
          <a:effectLst/>
        </p:spPr>
      </p:cxnSp>
      <p:pic>
        <p:nvPicPr>
          <p:cNvPr id="1026" name="Picture 2" descr="http://fc00.deviantart.net/fs70/f/2011/275/2/e/googly_eye_by_32cherry-d4bnku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4154" y="3430225"/>
            <a:ext cx="768224" cy="7666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a:stretch>
            <a:fillRect/>
          </a:stretch>
        </p:blipFill>
        <p:spPr>
          <a:xfrm>
            <a:off x="4990578" y="3355458"/>
            <a:ext cx="1348504" cy="1110564"/>
          </a:xfrm>
          <a:prstGeom prst="rect">
            <a:avLst/>
          </a:prstGeom>
        </p:spPr>
      </p:pic>
      <p:sp>
        <p:nvSpPr>
          <p:cNvPr id="12" name="Rectangle 11"/>
          <p:cNvSpPr/>
          <p:nvPr/>
        </p:nvSpPr>
        <p:spPr>
          <a:xfrm>
            <a:off x="6549108" y="3430225"/>
            <a:ext cx="2271364" cy="1077218"/>
          </a:xfrm>
          <a:prstGeom prst="rect">
            <a:avLst/>
          </a:prstGeom>
        </p:spPr>
        <p:txBody>
          <a:bodyPr wrap="square">
            <a:spAutoFit/>
          </a:bodyPr>
          <a:lstStyle/>
          <a:p>
            <a:pPr lvl="0"/>
            <a:r>
              <a:rPr lang="en-AU" sz="1600" dirty="0" smtClean="0"/>
              <a:t>From HR</a:t>
            </a:r>
          </a:p>
          <a:p>
            <a:pPr marL="171450" lvl="0" indent="-171450">
              <a:buFont typeface="Arial" panose="020B0604020202020204" pitchFamily="34" charset="0"/>
              <a:buChar char="•"/>
            </a:pPr>
            <a:r>
              <a:rPr lang="en-AU" sz="1600" i="1" dirty="0" smtClean="0"/>
              <a:t>BAU (trickle)</a:t>
            </a:r>
          </a:p>
          <a:p>
            <a:pPr marL="171450" lvl="0" indent="-171450">
              <a:buFont typeface="Arial" panose="020B0604020202020204" pitchFamily="34" charset="0"/>
              <a:buChar char="•"/>
            </a:pPr>
            <a:r>
              <a:rPr lang="en-AU" sz="1600" i="1" dirty="0" smtClean="0"/>
              <a:t>Maintenance (bulk)</a:t>
            </a:r>
          </a:p>
          <a:p>
            <a:pPr marL="171450" lvl="0" indent="-171450">
              <a:buFont typeface="Arial" panose="020B0604020202020204" pitchFamily="34" charset="0"/>
              <a:buChar char="•"/>
            </a:pPr>
            <a:r>
              <a:rPr lang="en-AU" sz="1600" i="1" dirty="0" smtClean="0"/>
              <a:t>Desirable/Undesirable</a:t>
            </a:r>
            <a:endParaRPr lang="en-AU" sz="1600" i="1" dirty="0"/>
          </a:p>
        </p:txBody>
      </p:sp>
      <p:sp>
        <p:nvSpPr>
          <p:cNvPr id="13" name="Title 1"/>
          <p:cNvSpPr txBox="1">
            <a:spLocks/>
          </p:cNvSpPr>
          <p:nvPr/>
        </p:nvSpPr>
        <p:spPr>
          <a:xfrm>
            <a:off x="1024467" y="555057"/>
            <a:ext cx="7796006" cy="592470"/>
          </a:xfrm>
          <a:prstGeom prst="rect">
            <a:avLst/>
          </a:prstGeom>
        </p:spPr>
        <p:txBody>
          <a:bodyPr vert="horz" wrap="square" lIns="91440" tIns="45720" rIns="91440" bIns="45720" rtlCol="0" anchor="ctr" anchorCtr="0">
            <a:spAutoFit/>
          </a:bodyPr>
          <a:lstStyle>
            <a:lvl1pPr algn="l" defTabSz="457200" rtl="0" eaLnBrk="1" latinLnBrk="0" hangingPunct="1">
              <a:lnSpc>
                <a:spcPts val="3900"/>
              </a:lnSpc>
              <a:spcBef>
                <a:spcPct val="0"/>
              </a:spcBef>
              <a:buNone/>
              <a:defRPr sz="4000" kern="1200" cap="all" baseline="0">
                <a:solidFill>
                  <a:schemeClr val="tx2"/>
                </a:solidFill>
                <a:latin typeface="+mj-lt"/>
                <a:ea typeface="+mj-ea"/>
                <a:cs typeface="+mj-cs"/>
              </a:defRPr>
            </a:lvl1pPr>
          </a:lstStyle>
          <a:p>
            <a:pPr fontAlgn="auto">
              <a:spcAft>
                <a:spcPts val="0"/>
              </a:spcAft>
            </a:pPr>
            <a:r>
              <a:rPr lang="en-AU" dirty="0" smtClean="0"/>
              <a:t>HR Data Source Sync</a:t>
            </a:r>
            <a:endParaRPr lang="en-AU" dirty="0"/>
          </a:p>
        </p:txBody>
      </p:sp>
    </p:spTree>
    <p:extLst>
      <p:ext uri="{BB962C8B-B14F-4D97-AF65-F5344CB8AC3E}">
        <p14:creationId xmlns:p14="http://schemas.microsoft.com/office/powerpoint/2010/main" val="2796096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Dealing with Mass Change - AD</a:t>
            </a:r>
            <a:endParaRPr lang="en-AU" dirty="0"/>
          </a:p>
        </p:txBody>
      </p:sp>
      <p:sp>
        <p:nvSpPr>
          <p:cNvPr id="3" name="Content Placeholder 2"/>
          <p:cNvSpPr>
            <a:spLocks noGrp="1"/>
          </p:cNvSpPr>
          <p:nvPr>
            <p:ph idx="1"/>
          </p:nvPr>
        </p:nvSpPr>
        <p:spPr/>
        <p:txBody>
          <a:bodyPr/>
          <a:lstStyle/>
          <a:p>
            <a:r>
              <a:rPr lang="en-AU" dirty="0" smtClean="0"/>
              <a:t>AD Synchronisation</a:t>
            </a:r>
          </a:p>
          <a:p>
            <a:pPr lvl="1"/>
            <a:r>
              <a:rPr lang="en-AU" dirty="0" smtClean="0"/>
              <a:t>Internal (e.g. Resource forest sync)</a:t>
            </a:r>
          </a:p>
          <a:p>
            <a:pPr lvl="1"/>
            <a:r>
              <a:rPr lang="en-AU" dirty="0" smtClean="0"/>
              <a:t>External </a:t>
            </a:r>
            <a:r>
              <a:rPr lang="en-AU" dirty="0"/>
              <a:t>(e.g. DirSync/</a:t>
            </a:r>
            <a:r>
              <a:rPr lang="en-AU" dirty="0" err="1"/>
              <a:t>AADConnect</a:t>
            </a:r>
            <a:r>
              <a:rPr lang="en-AU" dirty="0"/>
              <a:t>)</a:t>
            </a:r>
          </a:p>
          <a:p>
            <a:pPr lvl="1"/>
            <a:r>
              <a:rPr lang="en-AU" dirty="0" smtClean="0"/>
              <a:t>Other (e.g. O365 license management)</a:t>
            </a:r>
          </a:p>
          <a:p>
            <a:r>
              <a:rPr lang="en-AU" dirty="0" smtClean="0"/>
              <a:t>Unplanned activities (AD Admin)</a:t>
            </a:r>
          </a:p>
          <a:p>
            <a:pPr lvl="1"/>
            <a:r>
              <a:rPr lang="en-AU" dirty="0" smtClean="0"/>
              <a:t>OU deletions/moves/renames</a:t>
            </a:r>
          </a:p>
          <a:p>
            <a:pPr lvl="1"/>
            <a:r>
              <a:rPr lang="en-AU" dirty="0" smtClean="0"/>
              <a:t>Bulk user updates/deletions (UI/scripted)</a:t>
            </a:r>
          </a:p>
        </p:txBody>
      </p:sp>
    </p:spTree>
    <p:extLst>
      <p:ext uri="{BB962C8B-B14F-4D97-AF65-F5344CB8AC3E}">
        <p14:creationId xmlns:p14="http://schemas.microsoft.com/office/powerpoint/2010/main" val="147807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203848" y="3356991"/>
            <a:ext cx="1234423" cy="1109031"/>
          </a:xfrm>
          <a:prstGeom prst="rect">
            <a:avLst/>
          </a:prstGeom>
        </p:spPr>
      </p:pic>
      <p:pic>
        <p:nvPicPr>
          <p:cNvPr id="6" name="Picture 5"/>
          <p:cNvPicPr>
            <a:picLocks noChangeAspect="1"/>
          </p:cNvPicPr>
          <p:nvPr/>
        </p:nvPicPr>
        <p:blipFill>
          <a:blip r:embed="rId4"/>
          <a:stretch>
            <a:fillRect/>
          </a:stretch>
        </p:blipFill>
        <p:spPr>
          <a:xfrm>
            <a:off x="1187624" y="2748599"/>
            <a:ext cx="1080121" cy="982686"/>
          </a:xfrm>
          <a:prstGeom prst="rect">
            <a:avLst/>
          </a:prstGeom>
        </p:spPr>
      </p:pic>
      <p:pic>
        <p:nvPicPr>
          <p:cNvPr id="7" name="Picture 6"/>
          <p:cNvPicPr>
            <a:picLocks noChangeAspect="1"/>
          </p:cNvPicPr>
          <p:nvPr/>
        </p:nvPicPr>
        <p:blipFill>
          <a:blip r:embed="rId5"/>
          <a:stretch>
            <a:fillRect/>
          </a:stretch>
        </p:blipFill>
        <p:spPr>
          <a:xfrm>
            <a:off x="1187623" y="4196879"/>
            <a:ext cx="1080121" cy="982686"/>
          </a:xfrm>
          <a:prstGeom prst="rect">
            <a:avLst/>
          </a:prstGeom>
        </p:spPr>
      </p:pic>
      <p:cxnSp>
        <p:nvCxnSpPr>
          <p:cNvPr id="9" name="Straight Arrow Connector 8"/>
          <p:cNvCxnSpPr>
            <a:stCxn id="6" idx="3"/>
            <a:endCxn id="5" idx="1"/>
          </p:cNvCxnSpPr>
          <p:nvPr/>
        </p:nvCxnSpPr>
        <p:spPr bwMode="auto">
          <a:xfrm>
            <a:off x="2267745" y="3239942"/>
            <a:ext cx="936103" cy="671565"/>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11" name="Straight Arrow Connector 10"/>
          <p:cNvCxnSpPr>
            <a:stCxn id="5" idx="1"/>
            <a:endCxn id="7" idx="3"/>
          </p:cNvCxnSpPr>
          <p:nvPr/>
        </p:nvCxnSpPr>
        <p:spPr bwMode="auto">
          <a:xfrm flipH="1">
            <a:off x="2267744" y="3911507"/>
            <a:ext cx="936104" cy="776715"/>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8" name="Straight Arrow Connector 7"/>
          <p:cNvCxnSpPr>
            <a:stCxn id="5" idx="3"/>
          </p:cNvCxnSpPr>
          <p:nvPr/>
        </p:nvCxnSpPr>
        <p:spPr bwMode="auto">
          <a:xfrm flipV="1">
            <a:off x="4438271" y="3911506"/>
            <a:ext cx="760359" cy="1"/>
          </a:xfrm>
          <a:prstGeom prst="straightConnector1">
            <a:avLst/>
          </a:prstGeom>
          <a:solidFill>
            <a:schemeClr val="accent1"/>
          </a:solidFill>
          <a:ln w="9525" cap="flat" cmpd="sng" algn="ctr">
            <a:solidFill>
              <a:schemeClr val="tx1"/>
            </a:solidFill>
            <a:prstDash val="solid"/>
            <a:round/>
            <a:headEnd type="triangle"/>
            <a:tailEnd type="none"/>
          </a:ln>
          <a:effectLst/>
        </p:spPr>
      </p:cxnSp>
      <p:pic>
        <p:nvPicPr>
          <p:cNvPr id="1026" name="Picture 2" descr="http://fc00.deviantart.net/fs70/f/2011/275/2/e/googly_eye_by_32cherry-d4bnku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4154" y="3430225"/>
            <a:ext cx="768224" cy="7666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156176" y="3430225"/>
            <a:ext cx="2664296" cy="1077218"/>
          </a:xfrm>
          <a:prstGeom prst="rect">
            <a:avLst/>
          </a:prstGeom>
        </p:spPr>
        <p:txBody>
          <a:bodyPr wrap="square">
            <a:spAutoFit/>
          </a:bodyPr>
          <a:lstStyle/>
          <a:p>
            <a:pPr lvl="0"/>
            <a:r>
              <a:rPr lang="en-AU" sz="1600" dirty="0" smtClean="0"/>
              <a:t>From AD</a:t>
            </a:r>
          </a:p>
          <a:p>
            <a:pPr marL="171450" lvl="0" indent="-171450">
              <a:buFont typeface="Arial" panose="020B0604020202020204" pitchFamily="34" charset="0"/>
              <a:buChar char="•"/>
            </a:pPr>
            <a:r>
              <a:rPr lang="en-AU" sz="1600" i="1" dirty="0" smtClean="0"/>
              <a:t>Batched (scheduled MIM)</a:t>
            </a:r>
          </a:p>
          <a:p>
            <a:pPr marL="171450" lvl="0" indent="-171450">
              <a:buFont typeface="Arial" panose="020B0604020202020204" pitchFamily="34" charset="0"/>
              <a:buChar char="•"/>
            </a:pPr>
            <a:r>
              <a:rPr lang="en-AU" sz="1600" i="1" dirty="0" smtClean="0"/>
              <a:t>Trickle (event-driven MIM)</a:t>
            </a:r>
          </a:p>
          <a:p>
            <a:pPr marL="171450" lvl="0" indent="-171450">
              <a:buFont typeface="Arial" panose="020B0604020202020204" pitchFamily="34" charset="0"/>
              <a:buChar char="•"/>
            </a:pPr>
            <a:r>
              <a:rPr lang="en-AU" sz="1600" i="1" dirty="0" smtClean="0"/>
              <a:t>Desirable/Undesirable</a:t>
            </a:r>
            <a:endParaRPr lang="en-AU" sz="1600" i="1" dirty="0"/>
          </a:p>
        </p:txBody>
      </p:sp>
      <p:pic>
        <p:nvPicPr>
          <p:cNvPr id="13" name="Picture 12"/>
          <p:cNvPicPr>
            <a:picLocks noChangeAspect="1"/>
          </p:cNvPicPr>
          <p:nvPr/>
        </p:nvPicPr>
        <p:blipFill>
          <a:blip r:embed="rId4"/>
          <a:stretch>
            <a:fillRect/>
          </a:stretch>
        </p:blipFill>
        <p:spPr>
          <a:xfrm>
            <a:off x="4990578" y="3430225"/>
            <a:ext cx="1080121" cy="982686"/>
          </a:xfrm>
          <a:prstGeom prst="rect">
            <a:avLst/>
          </a:prstGeom>
        </p:spPr>
      </p:pic>
      <p:sp>
        <p:nvSpPr>
          <p:cNvPr id="3" name="Title 2"/>
          <p:cNvSpPr>
            <a:spLocks noGrp="1"/>
          </p:cNvSpPr>
          <p:nvPr>
            <p:ph type="title"/>
          </p:nvPr>
        </p:nvSpPr>
        <p:spPr>
          <a:xfrm>
            <a:off x="1024467" y="555057"/>
            <a:ext cx="7670800" cy="592470"/>
          </a:xfrm>
        </p:spPr>
        <p:txBody>
          <a:bodyPr/>
          <a:lstStyle/>
          <a:p>
            <a:r>
              <a:rPr lang="en-AU" dirty="0" smtClean="0"/>
              <a:t>AD </a:t>
            </a:r>
            <a:r>
              <a:rPr lang="en-AU" dirty="0"/>
              <a:t>Data Source </a:t>
            </a:r>
            <a:r>
              <a:rPr lang="en-AU" dirty="0" smtClean="0"/>
              <a:t>Sync</a:t>
            </a:r>
            <a:endParaRPr lang="en-AU" dirty="0"/>
          </a:p>
        </p:txBody>
      </p:sp>
    </p:spTree>
    <p:extLst>
      <p:ext uri="{BB962C8B-B14F-4D97-AF65-F5344CB8AC3E}">
        <p14:creationId xmlns:p14="http://schemas.microsoft.com/office/powerpoint/2010/main" val="3974144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Dealing with Mass Change - Platform</a:t>
            </a:r>
            <a:endParaRPr lang="en-AU" dirty="0"/>
          </a:p>
        </p:txBody>
      </p:sp>
      <p:sp>
        <p:nvSpPr>
          <p:cNvPr id="3" name="Content Placeholder 2"/>
          <p:cNvSpPr>
            <a:spLocks noGrp="1"/>
          </p:cNvSpPr>
          <p:nvPr>
            <p:ph idx="1"/>
          </p:nvPr>
        </p:nvSpPr>
        <p:spPr/>
        <p:txBody>
          <a:bodyPr/>
          <a:lstStyle/>
          <a:p>
            <a:r>
              <a:rPr lang="en-AU" dirty="0" smtClean="0"/>
              <a:t>Synchronisation “Corruption”</a:t>
            </a:r>
          </a:p>
          <a:p>
            <a:pPr lvl="1"/>
            <a:r>
              <a:rPr lang="en-AU" dirty="0" smtClean="0"/>
              <a:t>Temporary loss of connection (HR, AD, Virtual directory)</a:t>
            </a:r>
          </a:p>
          <a:p>
            <a:pPr lvl="1"/>
            <a:r>
              <a:rPr lang="en-AU" dirty="0" smtClean="0"/>
              <a:t>Temp. platform loss (e.g. SQL reboot)</a:t>
            </a:r>
          </a:p>
          <a:p>
            <a:pPr lvl="1"/>
            <a:r>
              <a:rPr lang="en-AU" dirty="0" smtClean="0"/>
              <a:t>Corruption of source or staged data</a:t>
            </a:r>
          </a:p>
          <a:p>
            <a:pPr lvl="1"/>
            <a:r>
              <a:rPr lang="en-AU" dirty="0" smtClean="0"/>
              <a:t>Memory corruption</a:t>
            </a:r>
            <a:endParaRPr lang="en-AU" dirty="0"/>
          </a:p>
          <a:p>
            <a:pPr lvl="1"/>
            <a:r>
              <a:rPr lang="en-AU" dirty="0" smtClean="0"/>
              <a:t>IAM system reboots (e.g. Win. Updates)</a:t>
            </a:r>
          </a:p>
          <a:p>
            <a:pPr lvl="1"/>
            <a:r>
              <a:rPr lang="en-AU" dirty="0" smtClean="0"/>
              <a:t>Accidental (e.g. delete connector space)</a:t>
            </a:r>
          </a:p>
        </p:txBody>
      </p:sp>
    </p:spTree>
    <p:extLst>
      <p:ext uri="{BB962C8B-B14F-4D97-AF65-F5344CB8AC3E}">
        <p14:creationId xmlns:p14="http://schemas.microsoft.com/office/powerpoint/2010/main" val="3301035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FIM threshold testing</a:t>
            </a:r>
          </a:p>
        </p:txBody>
      </p:sp>
      <p:sp>
        <p:nvSpPr>
          <p:cNvPr id="3" name="Content Placeholder 2"/>
          <p:cNvSpPr>
            <a:spLocks noGrp="1"/>
          </p:cNvSpPr>
          <p:nvPr>
            <p:ph idx="1"/>
          </p:nvPr>
        </p:nvSpPr>
        <p:spPr/>
        <p:txBody>
          <a:bodyPr/>
          <a:lstStyle/>
          <a:p>
            <a:r>
              <a:rPr lang="en-AU" dirty="0" smtClean="0"/>
              <a:t>Threshold limits can be set in:</a:t>
            </a:r>
          </a:p>
          <a:p>
            <a:pPr lvl="1"/>
            <a:r>
              <a:rPr lang="en-AU" dirty="0" smtClean="0"/>
              <a:t>MA run profiles (generally ineffective)</a:t>
            </a:r>
          </a:p>
          <a:p>
            <a:pPr lvl="1"/>
            <a:r>
              <a:rPr lang="en-AU" dirty="0" smtClean="0"/>
              <a:t>Operational scripts</a:t>
            </a:r>
          </a:p>
          <a:p>
            <a:r>
              <a:rPr lang="en-AU" dirty="0" smtClean="0"/>
              <a:t>Threshold limits can be tested against counters extracted from:</a:t>
            </a:r>
          </a:p>
          <a:p>
            <a:pPr lvl="1"/>
            <a:r>
              <a:rPr lang="en-AU" dirty="0" smtClean="0"/>
              <a:t>WMI (where specific object classes or attributes not required)</a:t>
            </a:r>
          </a:p>
          <a:p>
            <a:pPr lvl="1"/>
            <a:r>
              <a:rPr lang="en-AU" dirty="0" smtClean="0"/>
              <a:t>Audit drop files (delta import, export)</a:t>
            </a:r>
          </a:p>
          <a:p>
            <a:pPr lvl="1"/>
            <a:r>
              <a:rPr lang="en-AU" dirty="0" err="1" smtClean="0"/>
              <a:t>CSExport</a:t>
            </a:r>
            <a:r>
              <a:rPr lang="en-AU" dirty="0" smtClean="0"/>
              <a:t> files (full import)</a:t>
            </a:r>
            <a:endParaRPr lang="en-AU" dirty="0"/>
          </a:p>
        </p:txBody>
      </p:sp>
    </p:spTree>
    <p:extLst>
      <p:ext uri="{BB962C8B-B14F-4D97-AF65-F5344CB8AC3E}">
        <p14:creationId xmlns:p14="http://schemas.microsoft.com/office/powerpoint/2010/main" val="271369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Unify.Presentation">
  <a:themeElements>
    <a:clrScheme name="Unify solutions">
      <a:dk1>
        <a:sysClr val="windowText" lastClr="000000"/>
      </a:dk1>
      <a:lt1>
        <a:sysClr val="window" lastClr="FFFFFF"/>
      </a:lt1>
      <a:dk2>
        <a:srgbClr val="00355F"/>
      </a:dk2>
      <a:lt2>
        <a:srgbClr val="EEECE1"/>
      </a:lt2>
      <a:accent1>
        <a:srgbClr val="FFF200"/>
      </a:accent1>
      <a:accent2>
        <a:srgbClr val="918F90"/>
      </a:accent2>
      <a:accent3>
        <a:srgbClr val="00355F"/>
      </a:accent3>
      <a:accent4>
        <a:srgbClr val="FFF200"/>
      </a:accent4>
      <a:accent5>
        <a:srgbClr val="918F90"/>
      </a:accent5>
      <a:accent6>
        <a:srgbClr val="00355F"/>
      </a:accent6>
      <a:hlink>
        <a:srgbClr val="918F90"/>
      </a:hlink>
      <a:folHlink>
        <a:srgbClr val="00355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nify.Presentation" id="{322CD278-0160-407C-923F-D8ADA34D938F}" vid="{A7D2CAD7-5531-44C6-8902-E799D9A5AF1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D4A7623AE3DC4EB8CE9A036866AFD5" ma:contentTypeVersion="4" ma:contentTypeDescription="Create a new document." ma:contentTypeScope="" ma:versionID="adf054543817b3e244a6666ba3d1a525">
  <xsd:schema xmlns:xsd="http://www.w3.org/2001/XMLSchema" xmlns:xs="http://www.w3.org/2001/XMLSchema" xmlns:p="http://schemas.microsoft.com/office/2006/metadata/properties" xmlns:ns2="1cebbbe2-e0f2-4840-b495-dc982a4c5214" targetNamespace="http://schemas.microsoft.com/office/2006/metadata/properties" ma:root="true" ma:fieldsID="8670cbf5ab807075bbf1298a1542628b" ns2:_="">
    <xsd:import namespace="1cebbbe2-e0f2-4840-b495-dc982a4c5214"/>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bbbe2-e0f2-4840-b495-dc982a4c52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cebbbe2-e0f2-4840-b495-dc982a4c5214">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534C8A-38CC-4205-AB10-94F6140D55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ebbbe2-e0f2-4840-b495-dc982a4c52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1A180-1D85-4199-B275-35989ED0F18A}">
  <ds:schemaRefs>
    <ds:schemaRef ds:uri="http://schemas.microsoft.com/office/2006/documentManagement/types"/>
    <ds:schemaRef ds:uri="http://schemas.microsoft.com/office/2006/metadata/properties"/>
    <ds:schemaRef ds:uri="http://schemas.microsoft.com/office/infopath/2007/PartnerControls"/>
    <ds:schemaRef ds:uri="1cebbbe2-e0f2-4840-b495-dc982a4c5214"/>
    <ds:schemaRef ds:uri="http://purl.org/dc/dcmitype/"/>
    <ds:schemaRef ds:uri="http://purl.org/dc/elements/1.1/"/>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465C142-7998-4FB7-83CA-8F9A83C0A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Unify.Presentation</Template>
  <TotalTime>2576</TotalTime>
  <Words>1470</Words>
  <Application>Microsoft Office PowerPoint</Application>
  <PresentationFormat>On-screen Show (4:3)</PresentationFormat>
  <Paragraphs>153</Paragraphs>
  <Slides>15</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ＭＳ Ｐゴシック</vt:lpstr>
      <vt:lpstr>Arial</vt:lpstr>
      <vt:lpstr>Times</vt:lpstr>
      <vt:lpstr>Unify.Presentation</vt:lpstr>
      <vt:lpstr>Advanced MIM Operations: “Safety Catch” Design</vt:lpstr>
      <vt:lpstr>Agenda</vt:lpstr>
      <vt:lpstr>Dealing with Mass Change - HR</vt:lpstr>
      <vt:lpstr>HR Data Source Profiles</vt:lpstr>
      <vt:lpstr>HR-driven Change</vt:lpstr>
      <vt:lpstr>Dealing with Mass Change - AD</vt:lpstr>
      <vt:lpstr>AD Data Source Sync</vt:lpstr>
      <vt:lpstr>Dealing with Mass Change - Platform</vt:lpstr>
      <vt:lpstr>FIM threshold testing</vt:lpstr>
      <vt:lpstr>Sample FIM threshold limits</vt:lpstr>
      <vt:lpstr>FIM threshold triggered actions</vt:lpstr>
      <vt:lpstr>FIM threshold triggered actions</vt:lpstr>
      <vt:lpstr>Demonstration</vt:lpstr>
      <vt:lpstr>Discussion</vt:lpstr>
      <vt:lpstr>More information</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Day</dc:creator>
  <cp:lastModifiedBy>Bob Bradley</cp:lastModifiedBy>
  <cp:revision>46</cp:revision>
  <dcterms:created xsi:type="dcterms:W3CDTF">2015-03-19T00:44:33Z</dcterms:created>
  <dcterms:modified xsi:type="dcterms:W3CDTF">2016-04-13T14:49:52Z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0x01010093D4A7623AE3DC4EB8CE9A036866AFD5</vt:lpwstr>
  </property>
</Properties>
</file>