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3.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4.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3" r:id="rId2"/>
    <p:sldMasterId id="2147483775" r:id="rId3"/>
    <p:sldMasterId id="2147483827" r:id="rId4"/>
    <p:sldMasterId id="2147483879" r:id="rId5"/>
  </p:sldMasterIdLst>
  <p:notesMasterIdLst>
    <p:notesMasterId r:id="rId11"/>
  </p:notesMasterIdLst>
  <p:sldIdLst>
    <p:sldId id="260" r:id="rId6"/>
    <p:sldId id="259"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8FFFD-E65C-4AC5-B7A3-36F16E8B8D4F}" type="datetimeFigureOut">
              <a:rPr lang="en-AU" smtClean="0"/>
              <a:t>15/05/2014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2C09F-53E8-42AA-8AD2-7411BC469B8A}" type="slidenum">
              <a:rPr lang="en-AU" smtClean="0"/>
              <a:t>‹#›</a:t>
            </a:fld>
            <a:endParaRPr lang="en-AU"/>
          </a:p>
        </p:txBody>
      </p:sp>
    </p:spTree>
    <p:extLst>
      <p:ext uri="{BB962C8B-B14F-4D97-AF65-F5344CB8AC3E}">
        <p14:creationId xmlns:p14="http://schemas.microsoft.com/office/powerpoint/2010/main" val="349851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now jump into the meat of the discussion by introducing the key System Center capabilities.  </a:t>
            </a:r>
          </a:p>
          <a:p>
            <a:endParaRPr lang="en-US" baseline="0" dirty="0" smtClean="0"/>
          </a:p>
          <a:p>
            <a:r>
              <a:rPr lang="en-US" baseline="0" dirty="0" smtClean="0"/>
              <a:t>As we go through these capability chapters,  I’d like to anchor our discussions under some key areas that you (and your business) likely cares about.  By the end of this presentation,  I’m hoping you will see how Microsoft has a unique solution to best meet your needs for each of these areas. </a:t>
            </a:r>
          </a:p>
          <a:p>
            <a:pPr marL="171450" indent="-171450">
              <a:buFont typeface="Arial" panose="020B0604020202020204" pitchFamily="34" charset="0"/>
              <a:buChar char="•"/>
            </a:pPr>
            <a:r>
              <a:rPr lang="en-US" baseline="0" dirty="0" smtClean="0"/>
              <a:t>Consistent with the notion of Cloud OS, “hybrid” is built into these capabilities – so you will see how System Center truly enables common management that spans Windows Server and Windows Azure environments.  </a:t>
            </a:r>
          </a:p>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aseline="0" dirty="0" smtClean="0"/>
              <a:t>Not only is System Center best-of-breed for Windows Server environments and Microsoft workloads (like Exchange, SharePoint and SQL) but it also enables </a:t>
            </a:r>
            <a:r>
              <a:rPr lang="en-US" dirty="0" smtClean="0"/>
              <a:t>robust management of heterogeneous</a:t>
            </a:r>
            <a:r>
              <a:rPr lang="en-US" baseline="0" dirty="0" smtClean="0"/>
              <a:t> datacenters.</a:t>
            </a:r>
          </a:p>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dirty="0" smtClean="0"/>
              <a:t>System Center infrastructure management capabilities are enterprise grade and ready to use today.</a:t>
            </a:r>
            <a:r>
              <a:rPr lang="en-US" baseline="0" dirty="0" smtClean="0"/>
              <a:t> We’re constantly striving to reduce complexity in your datacenter by making it easy to provision, manage and operate infrastructure services based on Windows Server 2012 R2. </a:t>
            </a:r>
          </a:p>
          <a:p>
            <a:pPr marL="171450" indent="-171450">
              <a:buFont typeface="Arial" panose="020B0604020202020204" pitchFamily="34" charset="0"/>
              <a:buChar char="•"/>
            </a:pPr>
            <a:r>
              <a:rPr lang="en-US" baseline="0" dirty="0" smtClean="0"/>
              <a:t>System Center has a relentless focus on optimizing your apps and workloads by arming you with rich insights to help you deliver predictable application SLA (after all,  apps are what your business cares about and infrastructure exists to support them)</a:t>
            </a:r>
            <a:endParaRPr lang="en-US" dirty="0" smtClean="0"/>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Here is a summary introduction</a:t>
            </a:r>
            <a:r>
              <a:rPr lang="en-US" baseline="0" dirty="0" smtClean="0"/>
              <a:t> to the capabilities: </a:t>
            </a:r>
            <a:endParaRPr lang="en-US" dirty="0" smtClean="0"/>
          </a:p>
          <a:p>
            <a:pPr marL="171450" indent="-171450">
              <a:buFont typeface="Arial" panose="020B0604020202020204" pitchFamily="34" charset="0"/>
              <a:buChar char="•"/>
            </a:pPr>
            <a:r>
              <a:rPr lang="en-US" dirty="0" smtClean="0"/>
              <a:t>Infrastructure provisioning –</a:t>
            </a:r>
            <a:r>
              <a:rPr lang="en-US" baseline="0" dirty="0" smtClean="0"/>
              <a:t> This is about enabling enterprises and service providers to provision infrastructure that meets their key requirements such as workload scale/ performance, heterogeneity,  multi-tenancy and chargeback.  System Center can help provision custom or standardized infrastructure for on-premises, service provider or Windows Azure environments.           </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Automation and self-service – System Center</a:t>
            </a:r>
            <a:r>
              <a:rPr lang="en-US" baseline="0" dirty="0" smtClean="0"/>
              <a:t> will continue to enable application owners the agility they need while enabling datacenter admins (in enterprises and service providers) with the tools they need to drive the needed cost-effectiveness and IT control.</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Infrastructure</a:t>
            </a:r>
            <a:r>
              <a:rPr lang="en-US" baseline="0" dirty="0" smtClean="0"/>
              <a:t> monitoring – System Center provides a single toolset to monitor infrastructure resources - physical, virtual or cloud computing models - across on-premises, service provider and Windows Azure environments.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Application performance monitoring – Recognizing that applications are what really matter to the business,  System Center provides deep insight necessary to deliver predictable application SLAs to application owners.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IT service management – System Center will continue to provide enterprise IT deliver services in a flexible manner by providing the necessary service management processes like custom service request offerings,  process/ knowledge integration, and chargeback. </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AD82C76-7E01-4000-90AF-87ABA149C241}"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59395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bwMode="auto">
          <a:xfrm>
            <a:off x="701993" y="4416743"/>
            <a:ext cx="5606418" cy="4182112"/>
          </a:xfrm>
        </p:spPr>
        <p:txBody>
          <a:bodyPr wrap="square" numCol="1" anchor="t" anchorCtr="0" compatLnSpc="1">
            <a:prstTxWarp prst="textNoShape">
              <a:avLst/>
            </a:prstTxWarp>
          </a:bodyPr>
          <a:lstStyle/>
          <a:p>
            <a:r>
              <a:rPr lang="en-US" sz="1000" b="1" dirty="0"/>
              <a:t>Goal: </a:t>
            </a:r>
            <a:r>
              <a:rPr lang="en-US" sz="1000" dirty="0"/>
              <a:t>Frame how System Center 2012 (and SP1) deliver unified management for the Cloud OS. </a:t>
            </a:r>
          </a:p>
          <a:p>
            <a:endParaRPr lang="en-US" sz="1000" b="1" dirty="0"/>
          </a:p>
          <a:p>
            <a:pPr defTabSz="929921">
              <a:spcBef>
                <a:spcPct val="0"/>
              </a:spcBef>
              <a:spcAft>
                <a:spcPts val="344"/>
              </a:spcAft>
            </a:pPr>
            <a:r>
              <a:rPr lang="en-US" b="1" dirty="0" smtClean="0"/>
              <a:t>Talking Points </a:t>
            </a:r>
          </a:p>
          <a:p>
            <a:pPr defTabSz="929921">
              <a:spcBef>
                <a:spcPct val="0"/>
              </a:spcBef>
              <a:spcAft>
                <a:spcPts val="344"/>
              </a:spcAft>
            </a:pPr>
            <a:endParaRPr lang="en-US" i="1" dirty="0"/>
          </a:p>
          <a:p>
            <a:pPr defTabSz="929921">
              <a:spcBef>
                <a:spcPct val="0"/>
              </a:spcBef>
              <a:spcAft>
                <a:spcPts val="344"/>
              </a:spcAft>
            </a:pPr>
            <a:r>
              <a:rPr lang="en-US" b="0" baseline="0" dirty="0" smtClean="0"/>
              <a:t>Let’s discuss the capabilities required to deliver on our promise of unified management: </a:t>
            </a:r>
          </a:p>
          <a:p>
            <a:pPr marL="171139" indent="-171139" defTabSz="929921">
              <a:spcBef>
                <a:spcPct val="0"/>
              </a:spcBef>
              <a:spcAft>
                <a:spcPts val="344"/>
              </a:spcAft>
              <a:buFont typeface="Arial" pitchFamily="34" charset="0"/>
              <a:buChar char="•"/>
            </a:pPr>
            <a:r>
              <a:rPr lang="en-US" b="1" baseline="0" dirty="0" smtClean="0"/>
              <a:t>&lt;click&gt;</a:t>
            </a:r>
            <a:r>
              <a:rPr lang="en-US" b="0" baseline="0" dirty="0" smtClean="0"/>
              <a:t> First, you need a “simple” self-service experience to enable your App Owners to specify their requirements. For example, let’s suppose they want to provision a SharePoint service with the following specs: </a:t>
            </a:r>
          </a:p>
          <a:p>
            <a:pPr marL="383732" lvl="1" indent="-171139" defTabSz="929921">
              <a:spcBef>
                <a:spcPct val="0"/>
              </a:spcBef>
              <a:spcAft>
                <a:spcPts val="344"/>
              </a:spcAft>
            </a:pPr>
            <a:r>
              <a:rPr lang="en-US" b="0" baseline="0" dirty="0" smtClean="0"/>
              <a:t>3 tier .NET architecture</a:t>
            </a:r>
          </a:p>
          <a:p>
            <a:pPr marL="383732" lvl="1" indent="-171139" defTabSz="929921">
              <a:spcBef>
                <a:spcPct val="0"/>
              </a:spcBef>
              <a:spcAft>
                <a:spcPts val="344"/>
              </a:spcAft>
            </a:pPr>
            <a:r>
              <a:rPr lang="en-US" b="0" baseline="0" dirty="0" smtClean="0"/>
              <a:t>Has a set of configuration and deployment parameters to conform with (e.g. </a:t>
            </a:r>
            <a:r>
              <a:rPr lang="en-US" b="0" baseline="0" dirty="0" err="1" smtClean="0"/>
              <a:t>perf</a:t>
            </a:r>
            <a:r>
              <a:rPr lang="en-US" b="0" baseline="0" dirty="0" smtClean="0"/>
              <a:t> thresholds, scale out rules, update domains)</a:t>
            </a:r>
          </a:p>
          <a:p>
            <a:pPr marL="383732" lvl="1" indent="-171139" defTabSz="929921">
              <a:spcBef>
                <a:spcPct val="0"/>
              </a:spcBef>
              <a:spcAft>
                <a:spcPts val="344"/>
              </a:spcAft>
            </a:pPr>
            <a:r>
              <a:rPr lang="en-US" b="0" baseline="0" dirty="0" smtClean="0"/>
              <a:t>Needs 99.95% availability SLA</a:t>
            </a:r>
          </a:p>
          <a:p>
            <a:pPr marL="383732" lvl="1" indent="-171139" defTabSz="929921">
              <a:spcBef>
                <a:spcPct val="0"/>
              </a:spcBef>
              <a:spcAft>
                <a:spcPts val="344"/>
              </a:spcAft>
            </a:pPr>
            <a:r>
              <a:rPr lang="en-US" b="0" baseline="0" dirty="0" smtClean="0"/>
              <a:t>Adheres to compliance/security controls around SOX/HIPAA </a:t>
            </a:r>
          </a:p>
          <a:p>
            <a:pPr marL="383732" lvl="1" indent="-171139" defTabSz="929921">
              <a:spcBef>
                <a:spcPct val="0"/>
              </a:spcBef>
              <a:spcAft>
                <a:spcPts val="344"/>
              </a:spcAft>
            </a:pPr>
            <a:r>
              <a:rPr lang="en-US" b="0" baseline="0" dirty="0" smtClean="0"/>
              <a:t>Need on-demand reporting on key availability metrics that track against SLA</a:t>
            </a:r>
          </a:p>
          <a:p>
            <a:pPr marL="171139" indent="-171139">
              <a:buFont typeface="Arial" pitchFamily="34" charset="0"/>
              <a:buChar char="•"/>
            </a:pPr>
            <a:r>
              <a:rPr lang="en-US" b="1" baseline="0" dirty="0" smtClean="0"/>
              <a:t>&lt;click&gt;</a:t>
            </a:r>
            <a:r>
              <a:rPr lang="en-US" b="0" baseline="0" dirty="0" smtClean="0"/>
              <a:t> Next, you need a way to understand the topology and architecture of the application service in question. </a:t>
            </a:r>
            <a:r>
              <a:rPr lang="en-US" dirty="0" smtClean="0"/>
              <a:t>An</a:t>
            </a:r>
            <a:r>
              <a:rPr lang="en-US" baseline="0" dirty="0" smtClean="0"/>
              <a:t> </a:t>
            </a:r>
            <a:r>
              <a:rPr lang="en-US" dirty="0" smtClean="0"/>
              <a:t>application deployed in on</a:t>
            </a:r>
            <a:r>
              <a:rPr lang="en-US" baseline="0" dirty="0" smtClean="0"/>
              <a:t> an abstracted, or </a:t>
            </a:r>
            <a:r>
              <a:rPr lang="en-US" dirty="0" smtClean="0"/>
              <a:t>cloud computing</a:t>
            </a:r>
            <a:r>
              <a:rPr lang="en-US" baseline="0" dirty="0" smtClean="0"/>
              <a:t> model </a:t>
            </a:r>
            <a:r>
              <a:rPr lang="en-US" dirty="0" smtClean="0"/>
              <a:t>is called a “service”. </a:t>
            </a:r>
            <a:r>
              <a:rPr lang="en-US" b="0" baseline="0" dirty="0" smtClean="0"/>
              <a:t>This would necessitate a “service model” that accurately binds the application’s architecture to the underlying resources where it will be hosted. </a:t>
            </a:r>
            <a:r>
              <a:rPr lang="en-US" dirty="0" smtClean="0"/>
              <a:t>The</a:t>
            </a:r>
            <a:r>
              <a:rPr lang="en-US" baseline="0" dirty="0" smtClean="0"/>
              <a:t> “service model” would be comprised of: </a:t>
            </a:r>
            <a:endParaRPr lang="en-US" dirty="0" smtClean="0"/>
          </a:p>
          <a:p>
            <a:pPr marL="327473" lvl="2" indent="-114881" defTabSz="912698">
              <a:spcAft>
                <a:spcPts val="331"/>
              </a:spcAft>
              <a:defRPr/>
            </a:pPr>
            <a:r>
              <a:rPr lang="en-US" dirty="0" smtClean="0"/>
              <a:t>Service definition information,</a:t>
            </a:r>
            <a:r>
              <a:rPr lang="en-US" baseline="0" dirty="0" smtClean="0"/>
              <a:t> deployed </a:t>
            </a:r>
            <a:r>
              <a:rPr lang="en-US" dirty="0" smtClean="0"/>
              <a:t>as “roles”. Roles are like DLLs</a:t>
            </a:r>
            <a:r>
              <a:rPr lang="en-US" baseline="0" dirty="0" smtClean="0"/>
              <a:t>, i.e. a </a:t>
            </a:r>
            <a:r>
              <a:rPr lang="en-US" dirty="0" smtClean="0"/>
              <a:t>collection of code with an entry point that runs in its own virtual machine</a:t>
            </a:r>
          </a:p>
          <a:p>
            <a:pPr lvl="3"/>
            <a:r>
              <a:rPr lang="en-US" dirty="0" smtClean="0"/>
              <a:t>Front end: e.g. load-balanced stateless web servers</a:t>
            </a:r>
          </a:p>
          <a:p>
            <a:pPr lvl="3"/>
            <a:r>
              <a:rPr lang="en-US" dirty="0" smtClean="0"/>
              <a:t>Middle worker tier: e.g. order processing, encoding</a:t>
            </a:r>
          </a:p>
          <a:p>
            <a:pPr lvl="3"/>
            <a:r>
              <a:rPr lang="en-US" dirty="0" smtClean="0"/>
              <a:t>Backend storage: e.g. SQL tables or files</a:t>
            </a:r>
          </a:p>
          <a:p>
            <a:pPr lvl="2"/>
            <a:r>
              <a:rPr lang="en-US" dirty="0" smtClean="0"/>
              <a:t>Service Configuration information</a:t>
            </a:r>
          </a:p>
          <a:p>
            <a:pPr lvl="3"/>
            <a:r>
              <a:rPr lang="en-US" dirty="0" smtClean="0"/>
              <a:t>Update domains</a:t>
            </a:r>
          </a:p>
          <a:p>
            <a:pPr lvl="3"/>
            <a:r>
              <a:rPr lang="en-US" dirty="0" smtClean="0"/>
              <a:t>Availability domains</a:t>
            </a:r>
            <a:r>
              <a:rPr lang="en-US" baseline="0" dirty="0" smtClean="0"/>
              <a:t> </a:t>
            </a:r>
          </a:p>
          <a:p>
            <a:pPr lvl="3"/>
            <a:r>
              <a:rPr lang="en-US" baseline="0" dirty="0" smtClean="0"/>
              <a:t>Scale out rules</a:t>
            </a:r>
            <a:endParaRPr lang="en-US" dirty="0" smtClean="0"/>
          </a:p>
          <a:p>
            <a:pPr marL="171139" indent="-171139" defTabSz="929921">
              <a:spcBef>
                <a:spcPct val="0"/>
              </a:spcBef>
              <a:spcAft>
                <a:spcPts val="344"/>
              </a:spcAft>
              <a:buFont typeface="Arial" pitchFamily="34" charset="0"/>
              <a:buChar char="•"/>
            </a:pPr>
            <a:r>
              <a:rPr lang="en-US" b="1" baseline="0" dirty="0" smtClean="0"/>
              <a:t>&lt;click&gt;</a:t>
            </a:r>
            <a:r>
              <a:rPr lang="en-US" b="0" baseline="0" dirty="0" smtClean="0"/>
              <a:t> You will need a set of process automation capabilities to break down this application provisioning request into the enterprise change requests that need to be implemented. This could include setting up the underlying infra and then a set of app configuration/release requests that need to be tracked (and ideally implemented with orchestrated automation)</a:t>
            </a:r>
          </a:p>
          <a:p>
            <a:pPr marL="171139" indent="-171139" defTabSz="929921">
              <a:spcBef>
                <a:spcPct val="0"/>
              </a:spcBef>
              <a:spcAft>
                <a:spcPts val="344"/>
              </a:spcAft>
              <a:buFont typeface="Arial" pitchFamily="34" charset="0"/>
              <a:buChar char="•"/>
            </a:pPr>
            <a:r>
              <a:rPr lang="en-US" b="1" baseline="0" dirty="0" smtClean="0"/>
              <a:t>&lt;click&gt;</a:t>
            </a:r>
            <a:r>
              <a:rPr lang="en-US" b="0" baseline="0" dirty="0" smtClean="0"/>
              <a:t> Next you need a set of provisioning tools that actually configure and deploy the infra and application layers.</a:t>
            </a:r>
          </a:p>
          <a:p>
            <a:pPr marL="171139" indent="-171139" defTabSz="929921">
              <a:spcBef>
                <a:spcPct val="0"/>
              </a:spcBef>
              <a:spcAft>
                <a:spcPts val="344"/>
              </a:spcAft>
              <a:buFont typeface="Arial" pitchFamily="34" charset="0"/>
              <a:buChar char="•"/>
            </a:pPr>
            <a:r>
              <a:rPr lang="en-US" b="1" baseline="0" dirty="0" smtClean="0"/>
              <a:t>&lt;click&gt;</a:t>
            </a:r>
            <a:r>
              <a:rPr lang="en-US" b="0" baseline="0" dirty="0" smtClean="0"/>
              <a:t> the underlying datacenter resources could be physical, virtual, private or public cloud as per the requirements dictated by the application’s service model </a:t>
            </a:r>
          </a:p>
          <a:p>
            <a:pPr marL="171139" indent="-171139" defTabSz="929921">
              <a:spcBef>
                <a:spcPct val="0"/>
              </a:spcBef>
              <a:spcAft>
                <a:spcPts val="344"/>
              </a:spcAft>
              <a:buFont typeface="Arial" pitchFamily="34" charset="0"/>
              <a:buChar char="•"/>
            </a:pPr>
            <a:r>
              <a:rPr lang="en-US" b="1" baseline="0" dirty="0" smtClean="0"/>
              <a:t>&lt;click&gt;</a:t>
            </a:r>
            <a:r>
              <a:rPr lang="en-US" b="0" baseline="0" dirty="0" smtClean="0"/>
              <a:t> once the underlying infrastructure and application service are deployed, they would immediately need to be “discovered” and monitored for reporting and health tracking</a:t>
            </a:r>
          </a:p>
          <a:p>
            <a:pPr marL="171139" indent="-171139" defTabSz="929921">
              <a:spcBef>
                <a:spcPct val="0"/>
              </a:spcBef>
              <a:spcAft>
                <a:spcPts val="344"/>
              </a:spcAft>
              <a:buFont typeface="Arial" pitchFamily="34" charset="0"/>
              <a:buChar char="•"/>
            </a:pPr>
            <a:r>
              <a:rPr lang="en-US" b="1" baseline="0" dirty="0" smtClean="0"/>
              <a:t>&lt;click&gt;</a:t>
            </a:r>
            <a:r>
              <a:rPr lang="en-US" b="0" baseline="0" dirty="0" smtClean="0"/>
              <a:t> There you see how the System Center 2012 components offer these life cycle management capabilities in combination to help you deliver on the Microsoft promise of unified Cloud OS management: </a:t>
            </a:r>
          </a:p>
          <a:p>
            <a:pPr marL="383732" lvl="1" indent="-171139" defTabSz="929921">
              <a:spcBef>
                <a:spcPct val="0"/>
              </a:spcBef>
              <a:spcAft>
                <a:spcPts val="344"/>
              </a:spcAft>
            </a:pPr>
            <a:r>
              <a:rPr lang="en-US" b="0" baseline="0" dirty="0" smtClean="0"/>
              <a:t>App Controller would offer that self-service experience that allows your application owners manage their apps across </a:t>
            </a:r>
            <a:r>
              <a:rPr lang="en-US" dirty="0" smtClean="0"/>
              <a:t>on-premises, service provider and Windows Azure </a:t>
            </a:r>
            <a:r>
              <a:rPr lang="en-US" b="0" baseline="0" dirty="0" smtClean="0"/>
              <a:t> environments. </a:t>
            </a:r>
          </a:p>
          <a:p>
            <a:pPr marL="383732" lvl="1" indent="-171139" defTabSz="929921">
              <a:spcBef>
                <a:spcPct val="0"/>
              </a:spcBef>
              <a:spcAft>
                <a:spcPts val="344"/>
              </a:spcAft>
            </a:pPr>
            <a:r>
              <a:rPr lang="en-US" b="0" baseline="0" dirty="0" smtClean="0"/>
              <a:t>Service Manager offers the standardized self-service catalog that defines “templates” for your applications and infrastructure. </a:t>
            </a:r>
          </a:p>
          <a:p>
            <a:pPr marL="383732" lvl="1" indent="-171139" defTabSz="929921">
              <a:spcBef>
                <a:spcPct val="0"/>
              </a:spcBef>
              <a:spcAft>
                <a:spcPts val="344"/>
              </a:spcAft>
            </a:pPr>
            <a:r>
              <a:rPr lang="en-US" b="0" baseline="0" dirty="0" smtClean="0"/>
              <a:t>App Controller, Virtual Machine Manager, Service Manager and Operations Manager work together to maintain the service model through the application service life cycle</a:t>
            </a:r>
          </a:p>
          <a:p>
            <a:pPr marL="383732" lvl="1" indent="-171139" defTabSz="929921">
              <a:spcBef>
                <a:spcPct val="0"/>
              </a:spcBef>
              <a:spcAft>
                <a:spcPts val="344"/>
              </a:spcAft>
            </a:pPr>
            <a:r>
              <a:rPr lang="en-US" b="0" baseline="0" dirty="0" smtClean="0"/>
              <a:t>Orchestrator and Service Manager offer orchestrated automation for the process workflows required to drive your provisioning and monitoring tools</a:t>
            </a:r>
          </a:p>
          <a:p>
            <a:pPr marL="383732" lvl="1" indent="-171139" defTabSz="929921">
              <a:spcBef>
                <a:spcPct val="0"/>
              </a:spcBef>
              <a:spcAft>
                <a:spcPts val="344"/>
              </a:spcAft>
            </a:pPr>
            <a:r>
              <a:rPr lang="en-US" b="0" baseline="0" dirty="0" smtClean="0"/>
              <a:t>Virtual Machine Manager and Configuration manager can provision physical, virtual and cloud environments</a:t>
            </a:r>
          </a:p>
          <a:p>
            <a:pPr marL="383732" lvl="1" indent="-171139" defTabSz="929921">
              <a:spcBef>
                <a:spcPct val="0"/>
              </a:spcBef>
              <a:spcAft>
                <a:spcPts val="344"/>
              </a:spcAft>
            </a:pPr>
            <a:r>
              <a:rPr lang="en-US" b="0" baseline="0" dirty="0" smtClean="0"/>
              <a:t>Operations Manager (</a:t>
            </a:r>
            <a:r>
              <a:rPr lang="en-US" b="0" baseline="0" dirty="0" err="1" smtClean="0"/>
              <a:t>AVIcode</a:t>
            </a:r>
            <a:r>
              <a:rPr lang="en-US" b="0" baseline="0" dirty="0" smtClean="0"/>
              <a:t> capabilities will be built into Operations Manager) monitors your application services end to end and offers deep app insight to help you deliver predictable SLA</a:t>
            </a:r>
          </a:p>
          <a:p>
            <a:pPr marL="383732" lvl="1" indent="-171139" defTabSz="929921">
              <a:spcBef>
                <a:spcPct val="0"/>
              </a:spcBef>
              <a:spcAft>
                <a:spcPts val="344"/>
              </a:spcAft>
            </a:pPr>
            <a:r>
              <a:rPr lang="en-US" b="0" baseline="0" dirty="0" smtClean="0"/>
              <a:t>Your datacenter resources could be deployed anywhere from </a:t>
            </a:r>
            <a:r>
              <a:rPr lang="en-US" dirty="0" smtClean="0"/>
              <a:t>on-premises, service provider and Windows Azure</a:t>
            </a:r>
            <a:endParaRPr lang="en-US" b="0" baseline="0" dirty="0" smtClean="0"/>
          </a:p>
          <a:p>
            <a:pPr marL="171139" indent="-171139" defTabSz="929921">
              <a:spcBef>
                <a:spcPct val="0"/>
              </a:spcBef>
              <a:spcAft>
                <a:spcPts val="344"/>
              </a:spcAft>
              <a:buFont typeface="Arial" pitchFamily="34" charset="0"/>
              <a:buChar char="•"/>
            </a:pPr>
            <a:r>
              <a:rPr lang="en-US" b="0" baseline="0" dirty="0" smtClean="0"/>
              <a:t>However, to get to this agile self-service end-state, you will have to start with abstracting your infrastructure and allocating it appropriately so that your business units can deploy and manage their applications on top. </a:t>
            </a:r>
          </a:p>
          <a:p>
            <a:pPr marL="171139" indent="-171139" defTabSz="929921">
              <a:spcBef>
                <a:spcPct val="0"/>
              </a:spcBef>
              <a:spcAft>
                <a:spcPts val="344"/>
              </a:spcAft>
              <a:buFont typeface="Arial" pitchFamily="34" charset="0"/>
              <a:buChar char="•"/>
            </a:pPr>
            <a:endParaRPr lang="en-US" sz="1000" dirty="0"/>
          </a:p>
          <a:p>
            <a:r>
              <a:rPr lang="en-US" sz="1000" b="1" dirty="0"/>
              <a:t>Transition: </a:t>
            </a:r>
            <a:r>
              <a:rPr lang="en-US" sz="1000" dirty="0"/>
              <a:t>So, how does System Center 2012 get you to this point where you can deliver unified management across cloud? These can really be categorized into three buckets: </a:t>
            </a:r>
          </a:p>
          <a:p>
            <a:pPr marL="227819" indent="-227819">
              <a:buFont typeface="+mj-lt"/>
              <a:buAutoNum type="arabicPeriod"/>
              <a:defRPr/>
            </a:pPr>
            <a:r>
              <a:rPr lang="en-US" sz="1000" dirty="0"/>
              <a:t>Application Management: Deploying and operating your business applications </a:t>
            </a:r>
          </a:p>
          <a:p>
            <a:pPr marL="227819" indent="-227819">
              <a:buFont typeface="+mj-lt"/>
              <a:buAutoNum type="arabicPeriod"/>
              <a:defRPr/>
            </a:pPr>
            <a:r>
              <a:rPr lang="en-US" sz="1000" dirty="0"/>
              <a:t>Service Delivery &amp; Automation: Standardizing and automating service and resource provisioning, managing change and access controls, etc.</a:t>
            </a:r>
          </a:p>
          <a:p>
            <a:pPr marL="227819" indent="-227819">
              <a:buFont typeface="+mj-lt"/>
              <a:buAutoNum type="arabicPeriod"/>
              <a:defRPr/>
            </a:pPr>
            <a:r>
              <a:rPr lang="en-US" sz="1000" dirty="0"/>
              <a:t>Infrastructure management: Deploying and operating all the underlying infrastructure on which your business applications and services run.</a:t>
            </a:r>
          </a:p>
        </p:txBody>
      </p:sp>
      <p:sp>
        <p:nvSpPr>
          <p:cNvPr id="68612" name="Slide Number Placeholder 3"/>
          <p:cNvSpPr txBox="1">
            <a:spLocks noGrp="1"/>
          </p:cNvSpPr>
          <p:nvPr/>
        </p:nvSpPr>
        <p:spPr bwMode="auto">
          <a:xfrm>
            <a:off x="3971082" y="8830314"/>
            <a:ext cx="3037735" cy="464503"/>
          </a:xfrm>
          <a:prstGeom prst="rect">
            <a:avLst/>
          </a:prstGeom>
          <a:noFill/>
          <a:ln w="9525">
            <a:noFill/>
            <a:miter lim="800000"/>
            <a:headEnd/>
            <a:tailEnd/>
          </a:ln>
        </p:spPr>
        <p:txBody>
          <a:bodyPr lIns="93146" tIns="46571" rIns="93146" bIns="46571" anchor="b"/>
          <a:lstStyle/>
          <a:p>
            <a:pPr algn="r" defTabSz="914321"/>
            <a:fld id="{EF426E15-FCA3-417B-924D-08DC59A9E254}" type="slidenum">
              <a:rPr lang="en-US" sz="1200">
                <a:solidFill>
                  <a:srgbClr val="000000"/>
                </a:solidFill>
              </a:rPr>
              <a:pPr algn="r" defTabSz="914321"/>
              <a:t>2</a:t>
            </a:fld>
            <a:endParaRPr lang="en-US" sz="1200">
              <a:solidFill>
                <a:srgbClr val="000000"/>
              </a:solidFill>
            </a:endParaRPr>
          </a:p>
        </p:txBody>
      </p:sp>
    </p:spTree>
    <p:extLst>
      <p:ext uri="{BB962C8B-B14F-4D97-AF65-F5344CB8AC3E}">
        <p14:creationId xmlns:p14="http://schemas.microsoft.com/office/powerpoint/2010/main" val="3982517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b="1" u="sng" baseline="0" dirty="0" smtClean="0"/>
              <a:t>Note to presenter:</a:t>
            </a:r>
            <a:r>
              <a:rPr lang="en-US" b="1" baseline="0" dirty="0" smtClean="0"/>
              <a:t>  </a:t>
            </a:r>
            <a:r>
              <a:rPr lang="en-US" b="0" baseline="0" dirty="0" smtClean="0"/>
              <a:t>As per the Cloud OS vision,  our end-goal is to enable consistency between on-premises, service provider and Windows Azure.  As a first step towards delivering on the vision,  we’re integrating automation capabilities into the Windows Azure-consistent UX offered by the Windows Azure Pack.  So, </a:t>
            </a:r>
            <a:r>
              <a:rPr lang="en-US" b="0" dirty="0" smtClean="0"/>
              <a:t>you should talk about this</a:t>
            </a:r>
            <a:r>
              <a:rPr lang="en-US" b="0" baseline="0" dirty="0" smtClean="0"/>
              <a:t> in the context of enabling standardized infrastructure services (for e.g. virtual machines) at service providers or on-premises environments.  Target role is infrastructure admins at a service provider or mature enterprise (which has requirements around multitenant infrastructure).  </a:t>
            </a:r>
            <a:r>
              <a:rPr lang="en-US" b="1" i="1" baseline="0" dirty="0" smtClean="0"/>
              <a:t>This </a:t>
            </a:r>
            <a:r>
              <a:rPr lang="en-US" b="1" i="1" u="sng" baseline="0" dirty="0" smtClean="0"/>
              <a:t>is additive</a:t>
            </a:r>
            <a:r>
              <a:rPr lang="en-US" b="1" i="1" u="none" baseline="0" dirty="0" smtClean="0"/>
              <a:t> to</a:t>
            </a:r>
            <a:r>
              <a:rPr lang="en-US" b="1" i="1" baseline="0" dirty="0" smtClean="0"/>
              <a:t> the general purpose datacenter automation capabilities that System Center 2012 R2 Orchestrator provides.    </a:t>
            </a:r>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dirty="0" smtClean="0">
              <a:gradFill>
                <a:gsLst>
                  <a:gs pos="1250">
                    <a:schemeClr val="tx1"/>
                  </a:gs>
                  <a:gs pos="100000">
                    <a:schemeClr val="tx1"/>
                  </a:gs>
                </a:gsLst>
                <a:lin ang="5400000" scaled="0"/>
              </a:gradFill>
              <a:latin typeface="Segoe UI" pitchFamily="34" charset="0"/>
              <a:ea typeface="Segoe UI" pitchFamily="34" charset="0"/>
              <a:cs typeface="Segoe UI" pitchFamily="34" charset="0"/>
            </a:endParaRP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This capability is surfaced</a:t>
            </a:r>
            <a:r>
              <a:rPr lang="en-US" baseline="0" dirty="0" smtClean="0"/>
              <a:t> through the Windows Azure Pack and enabled by tight integration between Orchestrator,  VMM and Operations Manager at the back end. </a:t>
            </a:r>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dirty="0" smtClean="0">
              <a:gradFill>
                <a:gsLst>
                  <a:gs pos="1250">
                    <a:schemeClr val="tx1"/>
                  </a:gs>
                  <a:gs pos="100000">
                    <a:schemeClr val="tx1"/>
                  </a:gs>
                </a:gsLst>
                <a:lin ang="5400000" scaled="0"/>
              </a:gradFill>
              <a:latin typeface="Segoe UI" pitchFamily="34" charset="0"/>
              <a:ea typeface="Segoe UI" pitchFamily="34" charset="0"/>
              <a:cs typeface="Segoe UI" pitchFamily="34" charset="0"/>
            </a:endParaRPr>
          </a:p>
          <a:p>
            <a:r>
              <a:rPr lang="en-US" sz="900" dirty="0" smtClean="0">
                <a:gradFill>
                  <a:gsLst>
                    <a:gs pos="1250">
                      <a:schemeClr val="tx1"/>
                    </a:gs>
                    <a:gs pos="100000">
                      <a:schemeClr val="tx1"/>
                    </a:gs>
                  </a:gsLst>
                  <a:lin ang="5400000" scaled="0"/>
                </a:gradFill>
                <a:latin typeface="Segoe UI" pitchFamily="34" charset="0"/>
                <a:ea typeface="Segoe UI" pitchFamily="34" charset="0"/>
                <a:cs typeface="Segoe UI" pitchFamily="34" charset="0"/>
              </a:rPr>
              <a:t>Web-based </a:t>
            </a:r>
            <a:r>
              <a:rPr lang="en-US" sz="900" dirty="0" err="1" smtClean="0">
                <a:gradFill>
                  <a:gsLst>
                    <a:gs pos="1250">
                      <a:schemeClr val="tx1"/>
                    </a:gs>
                    <a:gs pos="100000">
                      <a:schemeClr val="tx1"/>
                    </a:gs>
                  </a:gsLst>
                  <a:lin ang="5400000" scaled="0"/>
                </a:gradFill>
                <a:latin typeface="Segoe UI" pitchFamily="34" charset="0"/>
                <a:ea typeface="Segoe UI" pitchFamily="34" charset="0"/>
                <a:cs typeface="Segoe UI" pitchFamily="34" charset="0"/>
              </a:rPr>
              <a:t>runbook</a:t>
            </a:r>
            <a:r>
              <a:rPr lang="en-US" sz="900" dirty="0" smtClean="0">
                <a:gradFill>
                  <a:gsLst>
                    <a:gs pos="1250">
                      <a:schemeClr val="tx1"/>
                    </a:gs>
                    <a:gs pos="100000">
                      <a:schemeClr val="tx1"/>
                    </a:gs>
                  </a:gsLst>
                  <a:lin ang="5400000" scaled="0"/>
                </a:gradFill>
                <a:latin typeface="Segoe UI" pitchFamily="34" charset="0"/>
                <a:ea typeface="Segoe UI" pitchFamily="34" charset="0"/>
                <a:cs typeface="Segoe UI" pitchFamily="34" charset="0"/>
              </a:rPr>
              <a:t> authoring – The</a:t>
            </a:r>
            <a:r>
              <a:rPr lang="en-US" sz="900" baseline="0" dirty="0" smtClean="0">
                <a:gradFill>
                  <a:gsLst>
                    <a:gs pos="1250">
                      <a:schemeClr val="tx1"/>
                    </a:gs>
                    <a:gs pos="100000">
                      <a:schemeClr val="tx1"/>
                    </a:gs>
                  </a:gsLst>
                  <a:lin ang="5400000" scaled="0"/>
                </a:gradFill>
                <a:latin typeface="Segoe UI" pitchFamily="34" charset="0"/>
                <a:ea typeface="Segoe UI" pitchFamily="34" charset="0"/>
                <a:cs typeface="Segoe UI" pitchFamily="34" charset="0"/>
              </a:rPr>
              <a:t> Windows Azure Pack combined with </a:t>
            </a:r>
            <a:r>
              <a:rPr lang="en-US" sz="900" dirty="0" smtClean="0">
                <a:gradFill>
                  <a:gsLst>
                    <a:gs pos="1250">
                      <a:schemeClr val="tx1"/>
                    </a:gs>
                    <a:gs pos="100000">
                      <a:schemeClr val="tx1"/>
                    </a:gs>
                  </a:gsLst>
                  <a:lin ang="5400000" scaled="0"/>
                </a:gradFill>
                <a:latin typeface="Segoe UI" pitchFamily="34" charset="0"/>
                <a:ea typeface="Segoe UI" pitchFamily="34" charset="0"/>
                <a:cs typeface="Segoe UI" pitchFamily="34" charset="0"/>
              </a:rPr>
              <a:t>System Center 2012</a:t>
            </a:r>
            <a:r>
              <a:rPr lang="en-US" sz="900" baseline="0" dirty="0" smtClean="0">
                <a:gradFill>
                  <a:gsLst>
                    <a:gs pos="1250">
                      <a:schemeClr val="tx1"/>
                    </a:gs>
                    <a:gs pos="100000">
                      <a:schemeClr val="tx1"/>
                    </a:gs>
                  </a:gsLst>
                  <a:lin ang="5400000" scaled="0"/>
                </a:gradFill>
                <a:latin typeface="Segoe UI" pitchFamily="34" charset="0"/>
                <a:ea typeface="Segoe UI" pitchFamily="34" charset="0"/>
                <a:cs typeface="Segoe UI" pitchFamily="34" charset="0"/>
              </a:rPr>
              <a:t> R2 will enable a simple web based interface where the service provider (or enterprise) infrastructure admin can consume built-in automated workflows or build their own. </a:t>
            </a:r>
            <a:endParaRPr lang="en-US" sz="900" dirty="0" smtClean="0">
              <a:gradFill>
                <a:gsLst>
                  <a:gs pos="1250">
                    <a:schemeClr val="tx1"/>
                  </a:gs>
                  <a:gs pos="100000">
                    <a:schemeClr val="tx1"/>
                  </a:gs>
                </a:gsLst>
                <a:lin ang="5400000" scaled="0"/>
              </a:gradFill>
              <a:latin typeface="Segoe UI" pitchFamily="34" charset="0"/>
              <a:ea typeface="Segoe UI" pitchFamily="34" charset="0"/>
              <a:cs typeface="Segoe UI" pitchFamily="34" charset="0"/>
            </a:endParaRPr>
          </a:p>
          <a:p>
            <a:endParaRPr lang="en-US" sz="900" dirty="0" smtClean="0">
              <a:gradFill>
                <a:gsLst>
                  <a:gs pos="1250">
                    <a:schemeClr val="tx1"/>
                  </a:gs>
                  <a:gs pos="100000">
                    <a:schemeClr val="tx1"/>
                  </a:gs>
                </a:gsLst>
                <a:lin ang="5400000" scaled="0"/>
              </a:gradFill>
              <a:latin typeface="Segoe UI" pitchFamily="34" charset="0"/>
              <a:ea typeface="Segoe UI" pitchFamily="34" charset="0"/>
              <a:cs typeface="Segoe UI" pitchFamily="34" charset="0"/>
            </a:endParaRPr>
          </a:p>
          <a:p>
            <a:r>
              <a:rPr lang="en-US" sz="900" dirty="0" smtClean="0">
                <a:gradFill>
                  <a:gsLst>
                    <a:gs pos="1250">
                      <a:schemeClr val="tx1"/>
                    </a:gs>
                    <a:gs pos="100000">
                      <a:schemeClr val="tx1"/>
                    </a:gs>
                  </a:gsLst>
                  <a:lin ang="5400000" scaled="0"/>
                </a:gradFill>
                <a:latin typeface="Segoe UI" pitchFamily="34" charset="0"/>
                <a:ea typeface="Segoe UI" pitchFamily="34" charset="0"/>
                <a:cs typeface="Segoe UI" pitchFamily="34" charset="0"/>
              </a:rPr>
              <a:t>Scalable, multitenant-aware automation engine built on PowerShell –</a:t>
            </a:r>
            <a:r>
              <a:rPr lang="en-US" sz="900" baseline="0" dirty="0" smtClean="0">
                <a:gradFill>
                  <a:gsLst>
                    <a:gs pos="1250">
                      <a:schemeClr val="tx1"/>
                    </a:gs>
                    <a:gs pos="100000">
                      <a:schemeClr val="tx1"/>
                    </a:gs>
                  </a:gsLst>
                  <a:lin ang="5400000" scaled="0"/>
                </a:gradFill>
                <a:latin typeface="Segoe UI" pitchFamily="34" charset="0"/>
                <a:ea typeface="Segoe UI" pitchFamily="34" charset="0"/>
                <a:cs typeface="Segoe UI" pitchFamily="34" charset="0"/>
              </a:rPr>
              <a:t> System Center 2012 R2 enables a PowerShell driven automation engine that builds in tight integration between the user experience and the back end infrastructure.  Windows Azure Virtual Machines (&amp; Storage) can speak PowerShell today.  PowerShell is used extensively among many enterprise and service provider organizations and we believe that this is yet another step towards standardizing how automation is done across on-premises, service provider and Windows Azure clouds.  </a:t>
            </a:r>
          </a:p>
          <a:p>
            <a:pPr algn="just"/>
            <a:r>
              <a:rPr lang="en-US" sz="900" b="1" u="sng" dirty="0" smtClean="0">
                <a:gradFill>
                  <a:gsLst>
                    <a:gs pos="1250">
                      <a:schemeClr val="tx1"/>
                    </a:gs>
                    <a:gs pos="100000">
                      <a:schemeClr val="tx1"/>
                    </a:gs>
                  </a:gsLst>
                  <a:lin ang="5400000" scaled="0"/>
                </a:gradFill>
                <a:latin typeface="Segoe UI" pitchFamily="34" charset="0"/>
                <a:ea typeface="Segoe UI" pitchFamily="34" charset="0"/>
                <a:cs typeface="Segoe UI" pitchFamily="34" charset="0"/>
              </a:rPr>
              <a:t> </a:t>
            </a:r>
          </a:p>
          <a:p>
            <a:r>
              <a:rPr lang="en-US" sz="900" dirty="0" smtClean="0">
                <a:gradFill>
                  <a:gsLst>
                    <a:gs pos="1250">
                      <a:schemeClr val="tx1"/>
                    </a:gs>
                    <a:gs pos="100000">
                      <a:schemeClr val="tx1"/>
                    </a:gs>
                  </a:gsLst>
                  <a:lin ang="5400000" scaled="0"/>
                </a:gradFill>
                <a:latin typeface="Segoe UI" pitchFamily="34" charset="0"/>
                <a:ea typeface="Segoe UI" pitchFamily="34" charset="0"/>
                <a:cs typeface="Segoe UI" pitchFamily="34" charset="0"/>
              </a:rPr>
              <a:t>Import existing PowerShell scripts and workflows –</a:t>
            </a:r>
            <a:r>
              <a:rPr lang="en-US" sz="900" baseline="0" dirty="0" smtClean="0">
                <a:gradFill>
                  <a:gsLst>
                    <a:gs pos="1250">
                      <a:schemeClr val="tx1"/>
                    </a:gs>
                    <a:gs pos="100000">
                      <a:schemeClr val="tx1"/>
                    </a:gs>
                  </a:gsLst>
                  <a:lin ang="5400000" scaled="0"/>
                </a:gradFill>
                <a:latin typeface="Segoe UI" pitchFamily="34" charset="0"/>
                <a:ea typeface="Segoe UI" pitchFamily="34" charset="0"/>
                <a:cs typeface="Segoe UI" pitchFamily="34" charset="0"/>
              </a:rPr>
              <a:t> You can carry forward your existing PowerShell investments by importing them into the service management automation engine described above.  You can also integrate System Center Orchestrator workflows with this engine. </a:t>
            </a:r>
            <a:endParaRPr lang="en-US" sz="900" dirty="0" smtClean="0">
              <a:gradFill>
                <a:gsLst>
                  <a:gs pos="1250">
                    <a:schemeClr val="tx1"/>
                  </a:gs>
                  <a:gs pos="100000">
                    <a:schemeClr val="tx1"/>
                  </a:gs>
                </a:gsLst>
                <a:lin ang="5400000" scaled="0"/>
              </a:gradFill>
              <a:latin typeface="Segoe UI" pitchFamily="34" charset="0"/>
              <a:ea typeface="Segoe UI" pitchFamily="34" charset="0"/>
              <a:cs typeface="Segoe UI" pitchFamily="34" charset="0"/>
            </a:endParaRPr>
          </a:p>
          <a:p>
            <a:endParaRPr lang="en-US" sz="900" dirty="0" smtClean="0">
              <a:gradFill>
                <a:gsLst>
                  <a:gs pos="1250">
                    <a:schemeClr val="tx1"/>
                  </a:gs>
                  <a:gs pos="100000">
                    <a:schemeClr val="tx1"/>
                  </a:gs>
                </a:gsLst>
                <a:lin ang="5400000" scaled="0"/>
              </a:gradFill>
              <a:latin typeface="Segoe UI" pitchFamily="34" charset="0"/>
              <a:ea typeface="Segoe UI" pitchFamily="34" charset="0"/>
              <a:cs typeface="Segoe UI" pitchFamily="34" charset="0"/>
            </a:endParaRPr>
          </a:p>
          <a:p>
            <a:r>
              <a:rPr lang="en-US" sz="900" dirty="0" smtClean="0">
                <a:gradFill>
                  <a:gsLst>
                    <a:gs pos="1250">
                      <a:schemeClr val="tx1"/>
                    </a:gs>
                    <a:gs pos="100000">
                      <a:schemeClr val="tx1"/>
                    </a:gs>
                  </a:gsLst>
                  <a:lin ang="5400000" scaled="0"/>
                </a:gradFill>
                <a:latin typeface="Segoe UI" pitchFamily="34" charset="0"/>
                <a:ea typeface="Segoe UI" pitchFamily="34" charset="0"/>
                <a:cs typeface="Segoe UI" pitchFamily="34" charset="0"/>
              </a:rPr>
              <a:t>Integration with existing/ third-party systems – It shouldn’t</a:t>
            </a:r>
            <a:r>
              <a:rPr lang="en-US" sz="900" baseline="0" dirty="0" smtClean="0">
                <a:gradFill>
                  <a:gsLst>
                    <a:gs pos="1250">
                      <a:schemeClr val="tx1"/>
                    </a:gs>
                    <a:gs pos="100000">
                      <a:schemeClr val="tx1"/>
                    </a:gs>
                  </a:gsLst>
                  <a:lin ang="5400000" scaled="0"/>
                </a:gradFill>
                <a:latin typeface="Segoe UI" pitchFamily="34" charset="0"/>
                <a:ea typeface="Segoe UI" pitchFamily="34" charset="0"/>
                <a:cs typeface="Segoe UI" pitchFamily="34" charset="0"/>
              </a:rPr>
              <a:t> be a surprise that this automation engine can connect easily with existing or third party systems including billing, CMDB etc. due to it’s PowerShell based architecture and web-standard REST APIs that we are delivering. </a:t>
            </a:r>
            <a:endParaRPr lang="en-US" sz="900" dirty="0" smtClean="0">
              <a:gradFill>
                <a:gsLst>
                  <a:gs pos="1250">
                    <a:schemeClr val="tx1"/>
                  </a:gs>
                  <a:gs pos="100000">
                    <a:schemeClr val="tx1"/>
                  </a:gs>
                </a:gsLst>
                <a:lin ang="5400000" scaled="0"/>
              </a:gradFill>
              <a:latin typeface="Segoe UI" pitchFamily="34" charset="0"/>
              <a:ea typeface="Segoe UI" pitchFamily="34" charset="0"/>
              <a:cs typeface="Segoe UI" pitchFamily="34" charset="0"/>
            </a:endParaRP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13991"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1"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17A8F21-2200-4BC2-BBC9-D03DDFBDDB1A}"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52745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379413" y="684213"/>
            <a:ext cx="6086475" cy="3424237"/>
          </a:xfrm>
          <a:noFill/>
          <a:ln>
            <a:solidFill>
              <a:srgbClr val="000000"/>
            </a:solidFill>
            <a:miter lim="800000"/>
            <a:headEnd/>
            <a:tailEnd/>
          </a:ln>
        </p:spPr>
      </p:sp>
      <p:sp>
        <p:nvSpPr>
          <p:cNvPr id="97283" name="Notes Placeholder 2"/>
          <p:cNvSpPr>
            <a:spLocks noGrp="1"/>
          </p:cNvSpPr>
          <p:nvPr>
            <p:ph type="body" idx="1"/>
          </p:nvPr>
        </p:nvSpPr>
        <p:spPr bwMode="auto"/>
        <p:txBody>
          <a:bodyPr wrap="square" numCol="1" anchor="t" anchorCtr="0" compatLnSpc="1">
            <a:prstTxWarp prst="textNoShape">
              <a:avLst/>
            </a:prstTxWarp>
          </a:bodyPr>
          <a:lstStyle/>
          <a:p>
            <a:r>
              <a:rPr lang="en-US" b="0" dirty="0" smtClean="0"/>
              <a:t>&lt;This capability was also delivered in System Center 2012 and SP1&gt;</a:t>
            </a:r>
          </a:p>
          <a:p>
            <a:endParaRPr lang="en-US" b="1" dirty="0" smtClean="0"/>
          </a:p>
          <a:p>
            <a:r>
              <a:rPr lang="en-US" b="1" dirty="0" smtClean="0"/>
              <a:t>Goal</a:t>
            </a:r>
            <a:r>
              <a:rPr lang="en-US" b="1" baseline="0" dirty="0" smtClean="0"/>
              <a:t> of the slide</a:t>
            </a:r>
            <a:endParaRPr lang="en-US" b="0" baseline="0" dirty="0" smtClean="0"/>
          </a:p>
          <a:p>
            <a:pPr marL="167970" indent="-167970">
              <a:buFont typeface="Arial" pitchFamily="34" charset="0"/>
              <a:buChar char="•"/>
            </a:pPr>
            <a:r>
              <a:rPr lang="en-US" b="0" baseline="0" dirty="0" smtClean="0"/>
              <a:t>Represent how System Center 2012 R2 simplifies application provisioning for private clouds by enabling a standardized approach.</a:t>
            </a:r>
          </a:p>
          <a:p>
            <a:pPr marL="167970" indent="-167970">
              <a:buFont typeface="Arial" pitchFamily="34" charset="0"/>
              <a:buChar char="•"/>
            </a:pPr>
            <a:r>
              <a:rPr lang="en-US" b="0" baseline="0" dirty="0" smtClean="0"/>
              <a:t>Drive CTA to identify a customer application(s) that might benefit from using capabilities like service templates</a:t>
            </a:r>
            <a:endParaRPr lang="en-US" b="1" baseline="0" dirty="0" smtClean="0"/>
          </a:p>
          <a:p>
            <a:endParaRPr lang="en-US" b="1" baseline="0" dirty="0" smtClean="0"/>
          </a:p>
          <a:p>
            <a:r>
              <a:rPr lang="en-US" b="1" dirty="0" smtClean="0"/>
              <a:t>Talking points </a:t>
            </a:r>
            <a:endParaRPr lang="en-US" b="0" dirty="0" smtClean="0"/>
          </a:p>
          <a:p>
            <a:pPr marL="167970" indent="-167970">
              <a:buFont typeface="Arial" pitchFamily="34" charset="0"/>
              <a:buChar char="•"/>
              <a:defRPr/>
            </a:pPr>
            <a:endParaRPr lang="en-US" baseline="0" dirty="0" smtClean="0"/>
          </a:p>
          <a:p>
            <a:pPr defTabSz="895838" eaLnBrk="0" fontAlgn="base" hangingPunct="0">
              <a:lnSpc>
                <a:spcPct val="100000"/>
              </a:lnSpc>
              <a:spcBef>
                <a:spcPct val="30000"/>
              </a:spcBef>
              <a:spcAft>
                <a:spcPct val="0"/>
              </a:spcAft>
              <a:defRPr/>
            </a:pPr>
            <a:r>
              <a:rPr lang="en-US" b="1" dirty="0" smtClean="0"/>
              <a:t>&lt;Click&gt; </a:t>
            </a:r>
            <a:r>
              <a:rPr lang="en-US" dirty="0" smtClean="0"/>
              <a:t>Through service templates, System Center 2012 R2 Virtual</a:t>
            </a:r>
            <a:r>
              <a:rPr lang="en-US" baseline="0" dirty="0" smtClean="0"/>
              <a:t> Machine Manager</a:t>
            </a:r>
            <a:r>
              <a:rPr lang="en-US" dirty="0" smtClean="0"/>
              <a:t> offers you the</a:t>
            </a:r>
            <a:r>
              <a:rPr lang="en-US" baseline="0" dirty="0" smtClean="0"/>
              <a:t> ability to define standardized application blueprints, which can be used to automatically deploy application services to shared resource pools, thus simplifying application provisioning. Defining your application requirements with a repeatable construct like service templates makes provisioning faster and less error-prone.</a:t>
            </a:r>
          </a:p>
          <a:p>
            <a:pPr>
              <a:defRPr/>
            </a:pPr>
            <a:endParaRPr lang="en-US" dirty="0" smtClean="0"/>
          </a:p>
          <a:p>
            <a:pPr defTabSz="895838" eaLnBrk="0" fontAlgn="base" hangingPunct="0">
              <a:lnSpc>
                <a:spcPct val="100000"/>
              </a:lnSpc>
              <a:spcBef>
                <a:spcPct val="30000"/>
              </a:spcBef>
              <a:spcAft>
                <a:spcPct val="0"/>
              </a:spcAft>
              <a:defRPr/>
            </a:pPr>
            <a:r>
              <a:rPr lang="en-US" dirty="0" smtClean="0"/>
              <a:t>Service templates provide the blueprint for the application service, including specifications</a:t>
            </a:r>
            <a:r>
              <a:rPr lang="en-US" baseline="0" dirty="0" smtClean="0"/>
              <a:t> for </a:t>
            </a:r>
            <a:r>
              <a:rPr lang="en-US" dirty="0" smtClean="0"/>
              <a:t>the hardware, operating system, and application packages. System Center 2012 R2 supports multiple package types for .NET applications, including MS Deploy for the web tier (IIS), SAV for the application tier, and SQL DAC for the data tier.</a:t>
            </a:r>
          </a:p>
          <a:p>
            <a:pPr>
              <a:defRPr/>
            </a:pPr>
            <a:endParaRPr lang="en-US" dirty="0" smtClean="0"/>
          </a:p>
          <a:p>
            <a:pPr>
              <a:defRPr/>
            </a:pPr>
            <a:r>
              <a:rPr lang="en-US" dirty="0" smtClean="0"/>
              <a:t>Operationalizing</a:t>
            </a:r>
            <a:r>
              <a:rPr lang="en-US" baseline="0" dirty="0" smtClean="0"/>
              <a:t> service templates across your service-consumer and service-provider organizations will likely require active collaboration between the App Owner and DC Admin roles to discuss and standardize the initial set of hardware, OS, and app profiles that new applications could adhere to. It might be beneficial to take an incremental approach to testing this capability before rolling out across a broader set of applications. This process will likely require broad sponsorship across the LOB application IT and infrastructure IT organizations.</a:t>
            </a:r>
          </a:p>
          <a:p>
            <a:pPr>
              <a:defRPr/>
            </a:pPr>
            <a:endParaRPr lang="en-US" baseline="0" dirty="0" smtClean="0"/>
          </a:p>
          <a:p>
            <a:pPr>
              <a:defRPr/>
            </a:pPr>
            <a:r>
              <a:rPr lang="en-US" b="1" dirty="0" smtClean="0"/>
              <a:t>&lt;Click&gt;</a:t>
            </a:r>
            <a:endParaRPr lang="en-US" dirty="0" smtClean="0"/>
          </a:p>
          <a:p>
            <a:pPr marL="167970" indent="-167970">
              <a:buFont typeface="Arial" pitchFamily="34" charset="0"/>
              <a:buChar char="•"/>
              <a:defRPr/>
            </a:pPr>
            <a:r>
              <a:rPr lang="en-US" dirty="0" smtClean="0"/>
              <a:t>Once organizationally</a:t>
            </a:r>
            <a:r>
              <a:rPr lang="en-US" baseline="0" dirty="0" smtClean="0"/>
              <a:t> approved application blueprints are established and stored in the Virtual Machine Manager service template library, your application owners are ready to deploy applications on their own. </a:t>
            </a:r>
            <a:r>
              <a:rPr lang="en-US" dirty="0" smtClean="0"/>
              <a:t>They can go to </a:t>
            </a:r>
            <a:r>
              <a:rPr lang="en-US" baseline="0" dirty="0" smtClean="0"/>
              <a:t>the application owner self-service experience in System Center 2012 R2 App Controller, where they can access and select service templates that they’ve been authorized for. They can easily </a:t>
            </a:r>
            <a:r>
              <a:rPr lang="en-US" dirty="0" smtClean="0"/>
              <a:t>specify configuration requirements like application topology, scale-out rules, health thresholds, and</a:t>
            </a:r>
            <a:r>
              <a:rPr lang="en-US" baseline="0" dirty="0" smtClean="0"/>
              <a:t> </a:t>
            </a:r>
            <a:r>
              <a:rPr lang="en-US" dirty="0" smtClean="0"/>
              <a:t>upgrade rules into the servic</a:t>
            </a:r>
            <a:r>
              <a:rPr lang="en-US" baseline="0" dirty="0" smtClean="0"/>
              <a:t>e template and then kick-start a “one-click deployment.” Before the application owner hits deploy, App Controller provides a compelling visualization of the of the holistic application service, including all the requested service tiers, the underlying virtual instance templates, and storage, compute, and network resources. This enables application owners to “think services, not servers” by offering a “service-centric” approach to provisioning.</a:t>
            </a:r>
            <a:endParaRPr lang="en-US" dirty="0" smtClean="0"/>
          </a:p>
          <a:p>
            <a:pPr marL="167970" indent="-167970">
              <a:buFont typeface="Arial" pitchFamily="34" charset="0"/>
              <a:buChar char="•"/>
              <a:defRPr/>
            </a:pPr>
            <a:endParaRPr lang="en-US" b="1" dirty="0" smtClean="0"/>
          </a:p>
          <a:p>
            <a:pPr marL="167970" indent="-167970">
              <a:buFont typeface="Arial" pitchFamily="34" charset="0"/>
              <a:buChar char="•"/>
              <a:defRPr/>
            </a:pPr>
            <a:r>
              <a:rPr lang="en-US" dirty="0" smtClean="0"/>
              <a:t>Virtual Machine Manager uses the service template specifications to build out the application tiers, including the various logical instances associated with each tier. In the real world, you are likely to encounter scaled-out (or multi-instance) web front ends and application tiers, but scaled-up (or single</a:t>
            </a:r>
            <a:r>
              <a:rPr lang="en-US" baseline="0" dirty="0" smtClean="0"/>
              <a:t> </a:t>
            </a:r>
            <a:r>
              <a:rPr lang="en-US" dirty="0" smtClean="0"/>
              <a:t>instance–based) database tiers. </a:t>
            </a:r>
          </a:p>
          <a:p>
            <a:pPr marL="167970" indent="-167970">
              <a:buFont typeface="Arial" pitchFamily="34" charset="0"/>
              <a:buChar char="•"/>
              <a:defRPr/>
            </a:pPr>
            <a:endParaRPr lang="en-US" b="1" dirty="0" smtClean="0"/>
          </a:p>
          <a:p>
            <a:pPr marL="167970" indent="-167970">
              <a:buFont typeface="Arial" pitchFamily="34" charset="0"/>
              <a:buChar char="•"/>
              <a:defRPr/>
            </a:pPr>
            <a:r>
              <a:rPr lang="en-US" dirty="0" smtClean="0"/>
              <a:t>Virtual</a:t>
            </a:r>
            <a:r>
              <a:rPr lang="en-US" baseline="0" dirty="0" smtClean="0"/>
              <a:t> Machine Manager </a:t>
            </a:r>
            <a:r>
              <a:rPr lang="en-US" dirty="0" smtClean="0"/>
              <a:t>uses the service template specifications to ensure that the application is deployed to the appropriate virtualized resource pools.</a:t>
            </a:r>
            <a:r>
              <a:rPr lang="en-US" baseline="0" dirty="0" smtClean="0"/>
              <a:t> </a:t>
            </a:r>
            <a:endParaRPr lang="en-US" dirty="0" smtClean="0"/>
          </a:p>
          <a:p>
            <a:pPr>
              <a:defRPr/>
            </a:pPr>
            <a:endParaRPr lang="en-US" dirty="0" smtClean="0"/>
          </a:p>
        </p:txBody>
      </p:sp>
      <p:sp>
        <p:nvSpPr>
          <p:cNvPr id="4" name="Date Placeholder 3"/>
          <p:cNvSpPr>
            <a:spLocks noGrp="1"/>
          </p:cNvSpPr>
          <p:nvPr>
            <p:ph type="dt" idx="10"/>
          </p:nvPr>
        </p:nvSpPr>
        <p:spPr/>
        <p:txBody>
          <a:bodyPr/>
          <a:lstStyle/>
          <a:p>
            <a:pPr>
              <a:defRPr/>
            </a:pPr>
            <a:fld id="{4BBC7753-8831-4761-A279-2EAF94A9BBC8}" type="datetime1">
              <a:rPr lang="en-US" smtClean="0">
                <a:solidFill>
                  <a:prstClr val="black"/>
                </a:solidFill>
              </a:rPr>
              <a:pPr>
                <a:defRPr/>
              </a:pPr>
              <a:t>5/15/2014</a:t>
            </a:fld>
            <a:endParaRPr lang="en-US" dirty="0">
              <a:solidFill>
                <a:prstClr val="black"/>
              </a:solidFill>
            </a:endParaRPr>
          </a:p>
        </p:txBody>
      </p:sp>
      <p:sp>
        <p:nvSpPr>
          <p:cNvPr id="7" name="Footer Placeholder 6"/>
          <p:cNvSpPr>
            <a:spLocks noGrp="1"/>
          </p:cNvSpPr>
          <p:nvPr>
            <p:ph type="ftr" sz="quarter" idx="11"/>
          </p:nvPr>
        </p:nvSpPr>
        <p:spPr>
          <a:xfrm>
            <a:off x="1" y="8673078"/>
            <a:ext cx="2967046" cy="456889"/>
          </a:xfrm>
          <a:prstGeom prst="rect">
            <a:avLst/>
          </a:prstGeom>
        </p:spPr>
        <p:txBody>
          <a:bodyPr/>
          <a:lstStyle/>
          <a:p>
            <a:pPr marL="390374" defTabSz="895543" eaLnBrk="0" hangingPunct="0"/>
            <a:r>
              <a:rPr lang="en-US" sz="400">
                <a:gradFill>
                  <a:gsLst>
                    <a:gs pos="0">
                      <a:prstClr val="black"/>
                    </a:gs>
                    <a:gs pos="100000">
                      <a:prstClr val="black"/>
                    </a:gs>
                  </a:gsLst>
                  <a:lin ang="5400000" scaled="0"/>
                </a:gradFill>
                <a:ea typeface="Segoe UI" pitchFamily="34" charset="0"/>
              </a:rPr>
              <a:t>© 2012 Microsoft Corporation. All rights reserved. Microsoft, Windows, and other product names are or may be registered trademarks and/or trademarks in the U.S. and/or other countries.</a:t>
            </a:r>
          </a:p>
          <a:p>
            <a:pPr marL="390374" defTabSz="895543" eaLnBrk="0" hangingPunct="0"/>
            <a:r>
              <a:rPr lang="en-US" sz="400">
                <a:gradFill>
                  <a:gsLst>
                    <a:gs pos="0">
                      <a:prstClr val="black"/>
                    </a:gs>
                    <a:gs pos="100000">
                      <a:prstClr val="black"/>
                    </a:gs>
                  </a:gsLst>
                  <a:lin ang="5400000" scaled="0"/>
                </a:gradFill>
                <a:ea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ea typeface="Segoe UI" pitchFamily="34" charset="0"/>
            </a:endParaRPr>
          </a:p>
        </p:txBody>
      </p:sp>
      <p:sp>
        <p:nvSpPr>
          <p:cNvPr id="9" name="Header Placeholder 8"/>
          <p:cNvSpPr>
            <a:spLocks noGrp="1"/>
          </p:cNvSpPr>
          <p:nvPr>
            <p:ph type="hdr" sz="quarter" idx="13"/>
          </p:nvPr>
        </p:nvSpPr>
        <p:spPr>
          <a:xfrm>
            <a:off x="1" y="0"/>
            <a:ext cx="2967046" cy="456889"/>
          </a:xfrm>
          <a:prstGeom prst="rect">
            <a:avLst/>
          </a:prstGeom>
        </p:spPr>
        <p:txBody>
          <a:bodyPr/>
          <a:lstStyle/>
          <a:p>
            <a:r>
              <a:rPr lang="en-US" smtClean="0">
                <a:solidFill>
                  <a:prstClr val="black"/>
                </a:solidFill>
                <a:ea typeface="Segoe UI" pitchFamily="34" charset="0"/>
              </a:rPr>
              <a:t>System Center Marketing</a:t>
            </a:r>
            <a:endParaRPr lang="en-US" dirty="0">
              <a:solidFill>
                <a:prstClr val="black"/>
              </a:solidFill>
              <a:ea typeface="Segoe UI" pitchFamily="34" charset="0"/>
            </a:endParaRPr>
          </a:p>
        </p:txBody>
      </p:sp>
      <p:sp>
        <p:nvSpPr>
          <p:cNvPr id="2" name="Slide Number Placeholder 1"/>
          <p:cNvSpPr>
            <a:spLocks noGrp="1"/>
          </p:cNvSpPr>
          <p:nvPr>
            <p:ph type="sldNum" sz="quarter" idx="14"/>
          </p:nvPr>
        </p:nvSpPr>
        <p:spPr/>
        <p:txBody>
          <a:bodyPr/>
          <a:lstStyle/>
          <a:p>
            <a:fld id="{0EC9E9D6-92A0-482B-A603-C9BA7FFB8190}" type="slidenum">
              <a:rPr lang="en-US" smtClean="0">
                <a:solidFill>
                  <a:prstClr val="black"/>
                </a:solidFill>
                <a:ea typeface="Segoe UI" pitchFamily="34" charset="0"/>
              </a:rPr>
              <a:pPr/>
              <a:t>4</a:t>
            </a:fld>
            <a:endParaRPr lang="en-US" dirty="0">
              <a:solidFill>
                <a:prstClr val="black"/>
              </a:solidFill>
              <a:ea typeface="Segoe UI" pitchFamily="34" charset="0"/>
            </a:endParaRPr>
          </a:p>
        </p:txBody>
      </p:sp>
    </p:spTree>
    <p:extLst>
      <p:ext uri="{BB962C8B-B14F-4D97-AF65-F5344CB8AC3E}">
        <p14:creationId xmlns:p14="http://schemas.microsoft.com/office/powerpoint/2010/main" val="1255282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Goal of the slide</a:t>
            </a:r>
            <a:endParaRPr lang="en-US" b="1" baseline="0" dirty="0" smtClean="0"/>
          </a:p>
          <a:p>
            <a:r>
              <a:rPr lang="en-US" dirty="0" smtClean="0"/>
              <a:t>Showcase</a:t>
            </a:r>
            <a:r>
              <a:rPr lang="en-US" baseline="0" dirty="0" smtClean="0"/>
              <a:t> how System Center 2012 R2 enables predictable service delivery.</a:t>
            </a:r>
          </a:p>
          <a:p>
            <a:pPr eaLnBrk="1" hangingPunct="1">
              <a:spcBef>
                <a:spcPct val="0"/>
              </a:spcBef>
            </a:pPr>
            <a:endParaRPr lang="en-US" dirty="0" smtClean="0"/>
          </a:p>
          <a:p>
            <a:pPr eaLnBrk="1" hangingPunct="1">
              <a:spcBef>
                <a:spcPct val="0"/>
              </a:spcBef>
            </a:pPr>
            <a:r>
              <a:rPr lang="en-US" b="1" dirty="0" smtClean="0"/>
              <a:t>Talking</a:t>
            </a:r>
            <a:r>
              <a:rPr lang="en-US" b="1" baseline="0" dirty="0" smtClean="0"/>
              <a:t> points</a:t>
            </a:r>
          </a:p>
          <a:p>
            <a:pPr eaLnBrk="1" hangingPunct="1">
              <a:spcBef>
                <a:spcPct val="0"/>
              </a:spcBef>
            </a:pPr>
            <a:r>
              <a:rPr lang="en-US" b="0" baseline="0" dirty="0" smtClean="0"/>
              <a:t>Do you know that a majority of application or infrastructure outages can be traced back to poorly defined and executed change management?</a:t>
            </a:r>
          </a:p>
          <a:p>
            <a:pPr eaLnBrk="1" hangingPunct="1">
              <a:spcBef>
                <a:spcPct val="0"/>
              </a:spcBef>
            </a:pPr>
            <a:endParaRPr lang="en-US" b="0" baseline="0" dirty="0" smtClean="0"/>
          </a:p>
          <a:p>
            <a:pPr eaLnBrk="1" hangingPunct="1">
              <a:spcBef>
                <a:spcPct val="0"/>
              </a:spcBef>
            </a:pPr>
            <a:r>
              <a:rPr lang="en-US" b="0" baseline="0" dirty="0" smtClean="0"/>
              <a:t>What we’ll talk through now is an end-to-end scenario that enables you to deliver predictable datacenter services on-demand to your application owners (or end users). This scenario takes off at the point where IT publishes a list of standardized service offerings that can be consumed in a self-service mode.</a:t>
            </a:r>
          </a:p>
          <a:p>
            <a:pPr eaLnBrk="1" hangingPunct="1">
              <a:spcBef>
                <a:spcPct val="0"/>
              </a:spcBef>
            </a:pPr>
            <a:endParaRPr lang="en-US" b="0" baseline="0" dirty="0" smtClean="0"/>
          </a:p>
          <a:p>
            <a:pPr eaLnBrk="1" hangingPunct="1">
              <a:spcBef>
                <a:spcPct val="0"/>
              </a:spcBef>
            </a:pPr>
            <a:r>
              <a:rPr lang="en-US" b="0" baseline="0" dirty="0" smtClean="0"/>
              <a:t>It walks you through the process by which System Center 2012 R2 fulfills a service deployment request in a controlled manner. The service in question could be an application service or an infrastructure service.</a:t>
            </a:r>
          </a:p>
          <a:p>
            <a:pPr eaLnBrk="1" hangingPunct="1">
              <a:spcBef>
                <a:spcPct val="0"/>
              </a:spcBef>
            </a:pPr>
            <a:endParaRPr lang="en-US" b="0" baseline="0" dirty="0" smtClean="0"/>
          </a:p>
          <a:p>
            <a:r>
              <a:rPr lang="en-US" b="1" dirty="0" smtClean="0"/>
              <a:t>&lt;click&gt; </a:t>
            </a:r>
            <a:r>
              <a:rPr lang="en-US" b="0" dirty="0" smtClean="0"/>
              <a:t>The </a:t>
            </a:r>
            <a:r>
              <a:rPr lang="en-US" sz="1200" kern="1200" dirty="0" smtClean="0">
                <a:solidFill>
                  <a:schemeClr val="tx1"/>
                </a:solidFill>
                <a:latin typeface="Segoe UI Light" pitchFamily="34" charset="0"/>
                <a:ea typeface="+mn-ea"/>
                <a:cs typeface="+mn-cs"/>
              </a:rPr>
              <a:t>Configuration Management Database (CMDB) in </a:t>
            </a:r>
            <a:r>
              <a:rPr lang="en-US" b="0" baseline="0" dirty="0" smtClean="0"/>
              <a:t>System Center 2012 R2 - Service Manager </a:t>
            </a:r>
            <a:r>
              <a:rPr lang="en-US" sz="1200" kern="1200" dirty="0" smtClean="0">
                <a:solidFill>
                  <a:schemeClr val="tx1"/>
                </a:solidFill>
                <a:latin typeface="Segoe UI Light" pitchFamily="34" charset="0"/>
                <a:ea typeface="+mn-ea"/>
                <a:cs typeface="+mn-cs"/>
              </a:rPr>
              <a:t>standardizes the capture of relationships across infrastructure and applications, thereby facilitating continued organizational compliance through any changes to these. If you are managing a private cloud, the CMDB can track various configuration items such as virtual machine templates, application service templates, virtual machines, hosts, and application services. The CMDB acts as the integration point across people, processes, and knowledge through this process.</a:t>
            </a:r>
          </a:p>
          <a:p>
            <a:pPr eaLnBrk="1" hangingPunct="1">
              <a:spcBef>
                <a:spcPct val="0"/>
              </a:spcBef>
            </a:pPr>
            <a:endParaRPr lang="en-US" b="0" baseline="0" dirty="0" smtClean="0"/>
          </a:p>
          <a:p>
            <a:pPr defTabSz="895838" fontAlgn="base">
              <a:lnSpc>
                <a:spcPct val="100000"/>
              </a:lnSpc>
              <a:spcBef>
                <a:spcPct val="0"/>
              </a:spcBef>
              <a:spcAft>
                <a:spcPct val="0"/>
              </a:spcAft>
              <a:defRPr/>
            </a:pPr>
            <a:r>
              <a:rPr lang="en-US" b="1" baseline="0" dirty="0" smtClean="0"/>
              <a:t>&lt;click&gt;</a:t>
            </a:r>
            <a:r>
              <a:rPr lang="en-US" b="0" baseline="0" dirty="0" smtClean="0"/>
              <a:t> The application owner or end user accesses the published service catalog and requests deployment of a pre-defined service offering. </a:t>
            </a:r>
            <a:r>
              <a:rPr lang="en-US" sz="1200" dirty="0" smtClean="0"/>
              <a:t> </a:t>
            </a:r>
          </a:p>
          <a:p>
            <a:pPr defTabSz="895838" fontAlgn="base">
              <a:lnSpc>
                <a:spcPct val="100000"/>
              </a:lnSpc>
              <a:spcBef>
                <a:spcPct val="0"/>
              </a:spcBef>
              <a:spcAft>
                <a:spcPct val="0"/>
              </a:spcAft>
              <a:defRPr/>
            </a:pPr>
            <a:endParaRPr lang="en-US" sz="1200" dirty="0" smtClean="0"/>
          </a:p>
          <a:p>
            <a:pPr defTabSz="895838" fontAlgn="base">
              <a:lnSpc>
                <a:spcPct val="100000"/>
              </a:lnSpc>
              <a:spcBef>
                <a:spcPct val="0"/>
              </a:spcBef>
              <a:spcAft>
                <a:spcPct val="0"/>
              </a:spcAft>
              <a:defRPr/>
            </a:pPr>
            <a:r>
              <a:rPr lang="en-US" sz="1200" b="1" dirty="0" smtClean="0"/>
              <a:t>&lt;click&gt; </a:t>
            </a:r>
            <a:r>
              <a:rPr lang="en-US" sz="1200" dirty="0" smtClean="0"/>
              <a:t>The application owner requests the service offering in self-service mode, resulting in the creation of a service request. Additionally, the corresponding business process required to fulfill this request is triggered.</a:t>
            </a:r>
          </a:p>
          <a:p>
            <a:pPr defTabSz="895838" fontAlgn="base">
              <a:lnSpc>
                <a:spcPct val="100000"/>
              </a:lnSpc>
              <a:spcBef>
                <a:spcPct val="0"/>
              </a:spcBef>
              <a:spcAft>
                <a:spcPct val="0"/>
              </a:spcAft>
              <a:defRPr/>
            </a:pPr>
            <a:endParaRPr lang="en-US" sz="1200" dirty="0" smtClean="0"/>
          </a:p>
          <a:p>
            <a:pPr defTabSz="895838" fontAlgn="base">
              <a:lnSpc>
                <a:spcPct val="100000"/>
              </a:lnSpc>
              <a:spcBef>
                <a:spcPct val="0"/>
              </a:spcBef>
              <a:spcAft>
                <a:spcPct val="0"/>
              </a:spcAft>
              <a:defRPr/>
            </a:pPr>
            <a:r>
              <a:rPr lang="en-US" sz="1200" b="1" dirty="0" smtClean="0"/>
              <a:t>&lt;click&gt; </a:t>
            </a:r>
            <a:r>
              <a:rPr lang="en-US" sz="1200" dirty="0" smtClean="0"/>
              <a:t>Now, it turns out that this service deployment request is a “complex” request that impacts changes to multiple application and infrastructure configuration items. So Service Manager triggers change/release management approvals with the corresponding functional approvers before kicking off actual deployment. You can use the example of a real-life service request that impacts business mission-critical systems, and hence needs these approvals.</a:t>
            </a:r>
          </a:p>
          <a:p>
            <a:pPr defTabSz="895838" fontAlgn="base">
              <a:lnSpc>
                <a:spcPct val="100000"/>
              </a:lnSpc>
              <a:spcBef>
                <a:spcPct val="0"/>
              </a:spcBef>
              <a:spcAft>
                <a:spcPct val="0"/>
              </a:spcAft>
              <a:defRPr/>
            </a:pPr>
            <a:endParaRPr lang="en-US" sz="1200" dirty="0" smtClean="0"/>
          </a:p>
          <a:p>
            <a:pPr defTabSz="895838" fontAlgn="base">
              <a:lnSpc>
                <a:spcPct val="100000"/>
              </a:lnSpc>
              <a:spcBef>
                <a:spcPct val="0"/>
              </a:spcBef>
              <a:spcAft>
                <a:spcPct val="0"/>
              </a:spcAft>
              <a:defRPr/>
            </a:pPr>
            <a:r>
              <a:rPr lang="en-US" sz="1200" b="1" dirty="0" smtClean="0"/>
              <a:t>&lt;click&gt; </a:t>
            </a:r>
            <a:r>
              <a:rPr lang="en-US" sz="1200" dirty="0" smtClean="0"/>
              <a:t>Once all the required functional approvals are obtained, System Center 2012 R2 – Orchestrator triggers automated execution of a preconfigured </a:t>
            </a:r>
            <a:r>
              <a:rPr lang="en-US" sz="1200" dirty="0" err="1" smtClean="0"/>
              <a:t>runbook</a:t>
            </a:r>
            <a:r>
              <a:rPr lang="en-US" sz="1200" dirty="0" smtClean="0"/>
              <a:t> for this service deployment request.  </a:t>
            </a:r>
          </a:p>
          <a:p>
            <a:pPr defTabSz="895838" fontAlgn="base">
              <a:lnSpc>
                <a:spcPct val="100000"/>
              </a:lnSpc>
              <a:spcBef>
                <a:spcPct val="0"/>
              </a:spcBef>
              <a:spcAft>
                <a:spcPct val="0"/>
              </a:spcAft>
              <a:defRPr/>
            </a:pPr>
            <a:endParaRPr lang="en-US" sz="1200" dirty="0" smtClean="0"/>
          </a:p>
          <a:p>
            <a:pPr defTabSz="895838" fontAlgn="base">
              <a:lnSpc>
                <a:spcPct val="100000"/>
              </a:lnSpc>
              <a:spcBef>
                <a:spcPct val="0"/>
              </a:spcBef>
              <a:spcAft>
                <a:spcPct val="0"/>
              </a:spcAft>
              <a:defRPr/>
            </a:pPr>
            <a:r>
              <a:rPr lang="en-US" sz="1200" b="1" dirty="0" smtClean="0"/>
              <a:t>&lt;click&gt; </a:t>
            </a:r>
            <a:r>
              <a:rPr lang="en-US" sz="1200" dirty="0" smtClean="0"/>
              <a:t>System Center 2012 R2 – Virtual Machine Manager provisions the service (including all the underlying configuration items like hosts and virtual machines) following the specifications in the service request. All these activities are tracked back to the service request in the form of an audit trail to ensure the right level of control at each step. </a:t>
            </a:r>
            <a:endParaRPr lang="en-US" sz="1200" dirty="0"/>
          </a:p>
        </p:txBody>
      </p:sp>
      <p:sp>
        <p:nvSpPr>
          <p:cNvPr id="4" name="Slide Number Placeholder 3"/>
          <p:cNvSpPr>
            <a:spLocks noGrp="1"/>
          </p:cNvSpPr>
          <p:nvPr>
            <p:ph type="sldNum" sz="quarter" idx="10"/>
          </p:nvPr>
        </p:nvSpPr>
        <p:spPr/>
        <p:txBody>
          <a:bodyPr/>
          <a:lstStyle/>
          <a:p>
            <a:fld id="{A6A3669F-7B84-48DB-9D38-5B300B94223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389510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0602" y="6147961"/>
            <a:ext cx="1002812" cy="287986"/>
          </a:xfrm>
          <a:prstGeom prst="rect">
            <a:avLst/>
          </a:prstGeom>
        </p:spPr>
      </p:pic>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360045" y="6149922"/>
            <a:ext cx="1383369" cy="296380"/>
          </a:xfrm>
          <a:prstGeom prst="rect">
            <a:avLst/>
          </a:prstGeom>
        </p:spPr>
      </p:pic>
    </p:spTree>
    <p:extLst>
      <p:ext uri="{BB962C8B-B14F-4D97-AF65-F5344CB8AC3E}">
        <p14:creationId xmlns:p14="http://schemas.microsoft.com/office/powerpoint/2010/main" val="29089339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7">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13" name="Rectangle 12"/>
          <p:cNvSpPr/>
          <p:nvPr/>
        </p:nvSpPr>
        <p:spPr bwMode="gray">
          <a:xfrm>
            <a:off x="269302" y="2084147"/>
            <a:ext cx="7171399" cy="3586208"/>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69302" y="2082443"/>
            <a:ext cx="7171399" cy="1794808"/>
          </a:xfrm>
          <a:noFill/>
        </p:spPr>
        <p:txBody>
          <a:bodyPr lIns="146304" tIns="91440" rIns="146304" bIns="91440" anchor="t" anchorCtr="0"/>
          <a:lstStyle>
            <a:lvl1pPr>
              <a:defRPr sz="5294"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ltGray">
          <a:xfrm>
            <a:off x="269302" y="3877255"/>
            <a:ext cx="7171399" cy="1789991"/>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smtClean="0"/>
              <a:t>Click to edit Master text styles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10653449" y="6164664"/>
            <a:ext cx="986067" cy="191269"/>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8" name="Rectangle 7"/>
          <p:cNvSpPr/>
          <p:nvPr userDrawn="1"/>
        </p:nvSpPr>
        <p:spPr bwMode="gray">
          <a:xfrm>
            <a:off x="269302" y="2084147"/>
            <a:ext cx="7171399" cy="3586208"/>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39154588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9677668"/>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5306"/>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31730395"/>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1607677"/>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8359912"/>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9378883"/>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16609"/>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0575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3005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52496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5620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7">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13" name="Rectangle 12"/>
          <p:cNvSpPr/>
          <p:nvPr/>
        </p:nvSpPr>
        <p:spPr bwMode="gray">
          <a:xfrm>
            <a:off x="269302" y="2084147"/>
            <a:ext cx="7171399" cy="3586208"/>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302" y="2082443"/>
            <a:ext cx="7171399" cy="1794808"/>
          </a:xfrm>
          <a:noFill/>
        </p:spPr>
        <p:txBody>
          <a:bodyPr lIns="146304" tIns="91440" rIns="146304" bIns="91440" anchor="t" anchorCtr="0"/>
          <a:lstStyle>
            <a:lvl1pPr>
              <a:defRPr sz="5294" spc="-98" baseline="0">
                <a:gradFill>
                  <a:gsLst>
                    <a:gs pos="2917">
                      <a:schemeClr val="bg1"/>
                    </a:gs>
                    <a:gs pos="100000">
                      <a:schemeClr val="bg1"/>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69302" y="3877255"/>
            <a:ext cx="7171399" cy="1789991"/>
          </a:xfrm>
        </p:spPr>
        <p:txBody>
          <a:bodyPr tIns="109728" bIns="109728">
            <a:noAutofit/>
          </a:bodyPr>
          <a:lstStyle>
            <a:lvl1pPr marL="0" indent="0">
              <a:spcBef>
                <a:spcPts val="0"/>
              </a:spcBef>
              <a:buNone/>
              <a:defRPr sz="3137">
                <a:gradFill>
                  <a:gsLst>
                    <a:gs pos="2917">
                      <a:schemeClr val="bg1"/>
                    </a:gs>
                    <a:gs pos="100000">
                      <a:schemeClr val="bg1"/>
                    </a:gs>
                  </a:gsLst>
                  <a:lin ang="5400000" scaled="0"/>
                </a:gradFill>
              </a:defRPr>
            </a:lvl1pPr>
          </a:lstStyle>
          <a:p>
            <a:pPr lvl="0"/>
            <a:r>
              <a:rPr lang="en-US" smtClean="0"/>
              <a:t>Click to edit Master text styles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10653449" y="6164664"/>
            <a:ext cx="986067" cy="191269"/>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8" name="Rectangle 7"/>
          <p:cNvSpPr/>
          <p:nvPr userDrawn="1"/>
        </p:nvSpPr>
        <p:spPr bwMode="gray">
          <a:xfrm>
            <a:off x="269302" y="2084147"/>
            <a:ext cx="7171399" cy="3586208"/>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1419038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Segoe UI" pitchFamily="34" charset="0"/>
                <a:cs typeface="Segoe UI" pitchFamily="34" charset="0"/>
              </a:defRPr>
            </a:lvl1pPr>
            <a:lvl2pPr marL="339726" indent="0">
              <a:buNone/>
              <a:defRPr>
                <a:gradFill>
                  <a:gsLst>
                    <a:gs pos="1250">
                      <a:srgbClr val="000000"/>
                    </a:gs>
                    <a:gs pos="100000">
                      <a:srgbClr val="000000"/>
                    </a:gs>
                  </a:gsLst>
                  <a:lin ang="5400000" scaled="0"/>
                </a:gradFill>
                <a:latin typeface="Segoe UI" pitchFamily="34" charset="0"/>
                <a:cs typeface="Segoe UI" pitchFamily="34" charset="0"/>
              </a:defRPr>
            </a:lvl2pPr>
            <a:lvl3pPr marL="573090" indent="0">
              <a:buNone/>
              <a:defRPr>
                <a:gradFill>
                  <a:gsLst>
                    <a:gs pos="1250">
                      <a:srgbClr val="000000"/>
                    </a:gs>
                    <a:gs pos="100000">
                      <a:srgbClr val="000000"/>
                    </a:gs>
                  </a:gsLst>
                  <a:lin ang="5400000" scaled="0"/>
                </a:gradFill>
                <a:latin typeface="Segoe UI" pitchFamily="34" charset="0"/>
                <a:cs typeface="Segoe UI" pitchFamily="34" charset="0"/>
              </a:defRPr>
            </a:lvl3pPr>
            <a:lvl4pPr marL="798516" indent="0">
              <a:buNone/>
              <a:defRPr>
                <a:gradFill>
                  <a:gsLst>
                    <a:gs pos="1250">
                      <a:srgbClr val="000000"/>
                    </a:gs>
                    <a:gs pos="100000">
                      <a:srgbClr val="000000"/>
                    </a:gs>
                  </a:gsLst>
                  <a:lin ang="5400000" scaled="0"/>
                </a:gradFill>
                <a:latin typeface="Segoe UI" pitchFamily="34" charset="0"/>
                <a:cs typeface="Segoe UI" pitchFamily="34" charset="0"/>
              </a:defRPr>
            </a:lvl4pPr>
            <a:lvl5pPr marL="1030292"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9922097"/>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1347355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1" y="0"/>
            <a:ext cx="12192000" cy="6858000"/>
          </a:xfrm>
          <a:prstGeom prst="rect">
            <a:avLst/>
          </a:prstGeom>
          <a:noFill/>
        </p:spPr>
        <p:txBody>
          <a:bodyPr lIns="279834" tIns="279834" rIns="279834">
            <a:noAutofit/>
          </a:bodyPr>
          <a:lstStyle>
            <a:lvl1pPr marL="0" indent="0">
              <a:buNone/>
              <a:defRPr sz="2352"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270994" y="919956"/>
            <a:ext cx="5025066" cy="501808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26473" tIns="886140" rIns="1259252" bIns="886140" numCol="1" anchor="ctr" anchorCtr="0" compatLnSpc="1">
            <a:prstTxWarp prst="textNoShape">
              <a:avLst/>
            </a:prstTxWarp>
            <a:noAutofit/>
          </a:bodyPr>
          <a:lstStyle>
            <a:lvl1pPr algn="l">
              <a:defRPr lang="en-US" sz="588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14042"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1018100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11421158" y="6431136"/>
            <a:ext cx="501606" cy="135796"/>
          </a:xfrm>
          <a:prstGeom prst="rect">
            <a:avLst/>
          </a:prstGeom>
        </p:spPr>
        <p:txBody>
          <a:bodyPr/>
          <a:lstStyle>
            <a:lvl1pPr>
              <a:defRPr/>
            </a:lvl1pPr>
          </a:lstStyle>
          <a:p>
            <a:pPr defTabSz="914367">
              <a:defRPr/>
            </a:pPr>
            <a:fld id="{B8C74712-5C4C-4606-A2DB-D2ABBCD47641}" type="slidenum">
              <a:rPr lang="en-AU" smtClean="0">
                <a:solidFill>
                  <a:srgbClr val="505050"/>
                </a:solidFill>
              </a:rPr>
              <a:pPr defTabSz="914367">
                <a:defRPr/>
              </a:pPr>
              <a:t>‹#›</a:t>
            </a:fld>
            <a:endParaRPr lang="en-AU" dirty="0">
              <a:solidFill>
                <a:srgbClr val="505050"/>
              </a:solidFill>
            </a:endParaRPr>
          </a:p>
        </p:txBody>
      </p:sp>
    </p:spTree>
    <p:extLst>
      <p:ext uri="{BB962C8B-B14F-4D97-AF65-F5344CB8AC3E}">
        <p14:creationId xmlns:p14="http://schemas.microsoft.com/office/powerpoint/2010/main" val="399329523"/>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60045" y="6149922"/>
            <a:ext cx="1383369" cy="296380"/>
          </a:xfrm>
          <a:prstGeom prst="rect">
            <a:avLst/>
          </a:prstGeom>
        </p:spPr>
      </p:pic>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315426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7204493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1440161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accent4"/>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3289057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accent3"/>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737025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
        <p:nvSpPr>
          <p:cNvPr id="12" name="Rectangle 11"/>
          <p:cNvSpPr/>
          <p:nvPr userDrawn="1"/>
        </p:nvSpPr>
        <p:spPr bwMode="gray">
          <a:xfrm>
            <a:off x="269302" y="1187620"/>
            <a:ext cx="7171399" cy="448276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69239" y="1187620"/>
            <a:ext cx="7171399" cy="2242047"/>
          </a:xfrm>
          <a:noFill/>
        </p:spPr>
        <p:txBody>
          <a:bodyPr lIns="146304" tIns="91440" rIns="146304" bIns="91440" anchor="t" anchorCtr="0"/>
          <a:lstStyle>
            <a:lvl1pPr>
              <a:defRPr sz="5882" spc="-98"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ltGray">
          <a:xfrm>
            <a:off x="269302" y="3429667"/>
            <a:ext cx="7171399" cy="2240713"/>
          </a:xfrm>
          <a:noFill/>
        </p:spPr>
        <p:txBody>
          <a:bodyPr lIns="146304" tIns="109728" rIns="146304" bIns="109728">
            <a:noAutofit/>
          </a:bodyPr>
          <a:lstStyle>
            <a:lvl1pPr marL="0" indent="0">
              <a:spcBef>
                <a:spcPts val="0"/>
              </a:spcBef>
              <a:buNone/>
              <a:defRPr sz="3137"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95060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Slide 7">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13" name="Rectangle 12"/>
          <p:cNvSpPr/>
          <p:nvPr/>
        </p:nvSpPr>
        <p:spPr bwMode="gray">
          <a:xfrm>
            <a:off x="269302" y="2084147"/>
            <a:ext cx="7171399" cy="3586208"/>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white">
          <a:xfrm>
            <a:off x="269302" y="2082443"/>
            <a:ext cx="7171399" cy="1794808"/>
          </a:xfrm>
          <a:noFill/>
        </p:spPr>
        <p:txBody>
          <a:bodyPr lIns="146304" tIns="91440" rIns="146304" bIns="91440" anchor="t" anchorCtr="0"/>
          <a:lstStyle>
            <a:lvl1pPr>
              <a:defRPr sz="5294" spc="-98" baseline="0">
                <a:gradFill>
                  <a:gsLst>
                    <a:gs pos="5000">
                      <a:schemeClr val="bg1"/>
                    </a:gs>
                    <a:gs pos="100000">
                      <a:schemeClr val="bg1"/>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white">
          <a:xfrm>
            <a:off x="269302" y="3877255"/>
            <a:ext cx="7171399" cy="1789991"/>
          </a:xfrm>
        </p:spPr>
        <p:txBody>
          <a:bodyPr tIns="109728" bIns="109728">
            <a:noAutofit/>
          </a:bodyPr>
          <a:lstStyle>
            <a:lvl1pPr marL="0" indent="0">
              <a:spcBef>
                <a:spcPts val="0"/>
              </a:spcBef>
              <a:buNone/>
              <a:defRPr sz="3137">
                <a:gradFill>
                  <a:gsLst>
                    <a:gs pos="2917">
                      <a:schemeClr val="bg1"/>
                    </a:gs>
                    <a:gs pos="100000">
                      <a:schemeClr val="bg1"/>
                    </a:gs>
                  </a:gsLst>
                  <a:lin ang="5400000" scaled="0"/>
                </a:gradFill>
              </a:defRPr>
            </a:lvl1pPr>
          </a:lstStyle>
          <a:p>
            <a:pPr lvl="0"/>
            <a:r>
              <a:rPr lang="en-US" smtClean="0"/>
              <a:t>Click to edit Master text styles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10653449" y="6164664"/>
            <a:ext cx="986067" cy="191269"/>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8" name="Rectangle 7"/>
          <p:cNvSpPr/>
          <p:nvPr userDrawn="1"/>
        </p:nvSpPr>
        <p:spPr bwMode="gray">
          <a:xfrm>
            <a:off x="269302" y="2084147"/>
            <a:ext cx="7171399" cy="3586208"/>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278153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p:cNvSpPr/>
          <p:nvPr userDrawn="1"/>
        </p:nvSpPr>
        <p:spPr bwMode="gray">
          <a:xfrm>
            <a:off x="269302" y="1187620"/>
            <a:ext cx="7171399" cy="448276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239" y="1187621"/>
            <a:ext cx="7171399" cy="2205807"/>
          </a:xfrm>
          <a:noFill/>
        </p:spPr>
        <p:txBody>
          <a:bodyPr lIns="146304" tIns="91440" rIns="146304" bIns="91440" anchor="t" anchorCtr="0"/>
          <a:lstStyle>
            <a:lvl1pPr>
              <a:defRPr sz="5882" spc="-98"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69302" y="3415437"/>
            <a:ext cx="7171399" cy="2232935"/>
          </a:xfrm>
          <a:noFill/>
        </p:spPr>
        <p:txBody>
          <a:bodyPr lIns="146304" tIns="109728" rIns="146304" bIns="109728">
            <a:noAutofit/>
          </a:bodyPr>
          <a:lstStyle>
            <a:lvl1pPr marL="0" indent="0">
              <a:spcBef>
                <a:spcPts val="0"/>
              </a:spcBef>
              <a:buNone/>
              <a:defRPr sz="3137"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35806052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p:cNvSpPr/>
          <p:nvPr userDrawn="1"/>
        </p:nvSpPr>
        <p:spPr bwMode="gray">
          <a:xfrm>
            <a:off x="269302" y="1187620"/>
            <a:ext cx="7171399" cy="448276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239" y="1187621"/>
            <a:ext cx="7171399" cy="2205807"/>
          </a:xfrm>
          <a:noFill/>
        </p:spPr>
        <p:txBody>
          <a:bodyPr lIns="146304" tIns="91440" rIns="146304" bIns="91440" anchor="t" anchorCtr="0"/>
          <a:lstStyle>
            <a:lvl1pPr>
              <a:defRPr sz="5882" spc="-98"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69302" y="3415437"/>
            <a:ext cx="7171399" cy="2232935"/>
          </a:xfrm>
          <a:noFill/>
        </p:spPr>
        <p:txBody>
          <a:bodyPr lIns="146304" tIns="109728" rIns="146304" bIns="109728">
            <a:noAutofit/>
          </a:bodyPr>
          <a:lstStyle>
            <a:lvl1pPr marL="0" indent="0">
              <a:spcBef>
                <a:spcPts val="0"/>
              </a:spcBef>
              <a:buNone/>
              <a:defRPr sz="3137"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11300549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5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p:cNvSpPr/>
          <p:nvPr userDrawn="1"/>
        </p:nvSpPr>
        <p:spPr bwMode="gray">
          <a:xfrm>
            <a:off x="269302" y="1187620"/>
            <a:ext cx="7171399" cy="448276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239" y="1187621"/>
            <a:ext cx="7171399" cy="2205807"/>
          </a:xfrm>
          <a:noFill/>
        </p:spPr>
        <p:txBody>
          <a:bodyPr lIns="146304" tIns="91440" rIns="146304" bIns="91440" anchor="t" anchorCtr="0"/>
          <a:lstStyle>
            <a:lvl1pPr>
              <a:defRPr sz="5882" spc="-98"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69302" y="3415437"/>
            <a:ext cx="7171399" cy="2232935"/>
          </a:xfrm>
          <a:noFill/>
        </p:spPr>
        <p:txBody>
          <a:bodyPr lIns="146304" tIns="109728" rIns="146304" bIns="109728">
            <a:noAutofit/>
          </a:bodyPr>
          <a:lstStyle>
            <a:lvl1pPr marL="0" indent="0">
              <a:spcBef>
                <a:spcPts val="0"/>
              </a:spcBef>
              <a:buNone/>
              <a:defRPr sz="3137"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3663315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13" name="Rectangle 12"/>
          <p:cNvSpPr/>
          <p:nvPr userDrawn="1"/>
        </p:nvSpPr>
        <p:spPr bwMode="gray">
          <a:xfrm>
            <a:off x="269302" y="2084147"/>
            <a:ext cx="7171399" cy="3586208"/>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69302" y="2082443"/>
            <a:ext cx="7171399" cy="1794808"/>
          </a:xfrm>
          <a:noFill/>
        </p:spPr>
        <p:txBody>
          <a:bodyPr lIns="146304" tIns="91440" rIns="146304" bIns="91440" anchor="t" anchorCtr="0"/>
          <a:lstStyle>
            <a:lvl1pPr>
              <a:defRPr sz="5294"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ltGray">
          <a:xfrm>
            <a:off x="269302" y="3877255"/>
            <a:ext cx="7171399" cy="1789991"/>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28826603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13" name="Rectangle 12"/>
          <p:cNvSpPr/>
          <p:nvPr userDrawn="1"/>
        </p:nvSpPr>
        <p:spPr bwMode="gray">
          <a:xfrm>
            <a:off x="269302" y="2084147"/>
            <a:ext cx="7171399" cy="3586208"/>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302" y="2082443"/>
            <a:ext cx="7171399" cy="1794808"/>
          </a:xfrm>
          <a:noFill/>
        </p:spPr>
        <p:txBody>
          <a:bodyPr lIns="146304" tIns="91440" rIns="146304" bIns="91440" anchor="t" anchorCtr="0"/>
          <a:lstStyle>
            <a:lvl1pPr>
              <a:defRPr sz="5294"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69302" y="3877255"/>
            <a:ext cx="7171399" cy="1789991"/>
          </a:xfrm>
        </p:spPr>
        <p:txBody>
          <a:bodyPr tIns="109728" bIns="109728">
            <a:noAutofit/>
          </a:bodyPr>
          <a:lstStyle>
            <a:lvl1pPr marL="0" indent="0">
              <a:spcBef>
                <a:spcPts val="0"/>
              </a:spcBef>
              <a:buNone/>
              <a:defRPr sz="3137">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9992018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13" name="Rectangle 12"/>
          <p:cNvSpPr/>
          <p:nvPr userDrawn="1"/>
        </p:nvSpPr>
        <p:spPr bwMode="gray">
          <a:xfrm>
            <a:off x="269302" y="2084147"/>
            <a:ext cx="7171399" cy="3586208"/>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302" y="2082443"/>
            <a:ext cx="7171399" cy="1794808"/>
          </a:xfrm>
          <a:noFill/>
        </p:spPr>
        <p:txBody>
          <a:bodyPr lIns="146304" tIns="91440" rIns="146304" bIns="91440" anchor="t" anchorCtr="0"/>
          <a:lstStyle>
            <a:lvl1pPr>
              <a:defRPr sz="5294"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69302" y="3877255"/>
            <a:ext cx="7171399" cy="1789991"/>
          </a:xfrm>
        </p:spPr>
        <p:txBody>
          <a:bodyPr tIns="109728" bIns="109728">
            <a:noAutofit/>
          </a:bodyPr>
          <a:lstStyle>
            <a:lvl1pPr marL="0" indent="0">
              <a:spcBef>
                <a:spcPts val="0"/>
              </a:spcBef>
              <a:buNone/>
              <a:defRPr sz="3137">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2000753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13" name="Rectangle 12"/>
          <p:cNvSpPr/>
          <p:nvPr userDrawn="1"/>
        </p:nvSpPr>
        <p:spPr bwMode="gray">
          <a:xfrm>
            <a:off x="269302" y="2084147"/>
            <a:ext cx="7171399" cy="3586208"/>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302" y="2082443"/>
            <a:ext cx="7171399" cy="1794808"/>
          </a:xfrm>
          <a:noFill/>
        </p:spPr>
        <p:txBody>
          <a:bodyPr lIns="146304" tIns="91440" rIns="146304" bIns="91440" anchor="t" anchorCtr="0"/>
          <a:lstStyle>
            <a:lvl1pPr>
              <a:defRPr sz="5294"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69302" y="3877255"/>
            <a:ext cx="7171399" cy="1789991"/>
          </a:xfrm>
        </p:spPr>
        <p:txBody>
          <a:bodyPr tIns="109728" bIns="109728">
            <a:noAutofit/>
          </a:bodyPr>
          <a:lstStyle>
            <a:lvl1pPr marL="0" indent="0">
              <a:spcBef>
                <a:spcPts val="0"/>
              </a:spcBef>
              <a:buNone/>
              <a:defRPr sz="3137">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16138943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125" y="5930712"/>
            <a:ext cx="1812954" cy="666978"/>
          </a:xfrm>
          <a:prstGeom prst="rect">
            <a:avLst/>
          </a:prstGeom>
        </p:spPr>
      </p:pic>
      <p:sp>
        <p:nvSpPr>
          <p:cNvPr id="10" name="Rectangle 9"/>
          <p:cNvSpPr/>
          <p:nvPr userDrawn="1"/>
        </p:nvSpPr>
        <p:spPr bwMode="gray">
          <a:xfrm>
            <a:off x="269302" y="1187621"/>
            <a:ext cx="7171399" cy="3586208"/>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ltGray">
          <a:xfrm>
            <a:off x="269239" y="1187620"/>
            <a:ext cx="7171399" cy="1793108"/>
          </a:xfrm>
          <a:noFill/>
        </p:spPr>
        <p:txBody>
          <a:bodyPr lIns="146304" tIns="91440" rIns="146304" bIns="91440" anchor="t" anchorCtr="0"/>
          <a:lstStyle>
            <a:lvl1pPr>
              <a:defRPr sz="5882" spc="-98"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69302" y="2971385"/>
            <a:ext cx="7171399" cy="1794661"/>
          </a:xfrm>
          <a:noFill/>
        </p:spPr>
        <p:txBody>
          <a:bodyPr lIns="146304" tIns="109728" rIns="146304" bIns="109728">
            <a:noAutofit/>
          </a:bodyPr>
          <a:lstStyle>
            <a:lvl1pPr marL="0" indent="0">
              <a:spcBef>
                <a:spcPts val="0"/>
              </a:spcBef>
              <a:buNone/>
              <a:defRPr sz="3137"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87166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sp>
        <p:nvSpPr>
          <p:cNvPr id="10" name="Rectangle 9"/>
          <p:cNvSpPr/>
          <p:nvPr userDrawn="1"/>
        </p:nvSpPr>
        <p:spPr bwMode="gray">
          <a:xfrm>
            <a:off x="269302" y="1187621"/>
            <a:ext cx="7171399" cy="3586208"/>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69239" y="1187620"/>
            <a:ext cx="7171399" cy="1793108"/>
          </a:xfrm>
          <a:noFill/>
        </p:spPr>
        <p:txBody>
          <a:bodyPr lIns="146304" tIns="91440" rIns="146304" bIns="91440" anchor="t" anchorCtr="0"/>
          <a:lstStyle>
            <a:lvl1pPr>
              <a:defRPr sz="5882"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69302" y="2971385"/>
            <a:ext cx="7171399" cy="1794661"/>
          </a:xfrm>
          <a:noFill/>
        </p:spPr>
        <p:txBody>
          <a:bodyPr lIns="146304" tIns="109728" rIns="146304" bIns="109728">
            <a:noAutofit/>
          </a:bodyPr>
          <a:lstStyle>
            <a:lvl1pPr marL="0" indent="0">
              <a:spcBef>
                <a:spcPts val="0"/>
              </a:spcBef>
              <a:buNone/>
              <a:defRPr sz="3137"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125" y="5930712"/>
            <a:ext cx="1812954" cy="666978"/>
          </a:xfrm>
          <a:prstGeom prst="rect">
            <a:avLst/>
          </a:prstGeom>
        </p:spPr>
      </p:pic>
    </p:spTree>
    <p:extLst>
      <p:ext uri="{BB962C8B-B14F-4D97-AF65-F5344CB8AC3E}">
        <p14:creationId xmlns:p14="http://schemas.microsoft.com/office/powerpoint/2010/main" val="668566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sp>
        <p:nvSpPr>
          <p:cNvPr id="10" name="Rectangle 9"/>
          <p:cNvSpPr/>
          <p:nvPr userDrawn="1"/>
        </p:nvSpPr>
        <p:spPr bwMode="gray">
          <a:xfrm>
            <a:off x="269302" y="1187621"/>
            <a:ext cx="7171399" cy="3586208"/>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69239" y="1187620"/>
            <a:ext cx="7171399" cy="1793108"/>
          </a:xfrm>
          <a:noFill/>
        </p:spPr>
        <p:txBody>
          <a:bodyPr lIns="146304" tIns="91440" rIns="146304" bIns="91440" anchor="t" anchorCtr="0"/>
          <a:lstStyle>
            <a:lvl1pPr>
              <a:defRPr sz="5882"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69302" y="2971385"/>
            <a:ext cx="7171399" cy="1794661"/>
          </a:xfrm>
          <a:noFill/>
        </p:spPr>
        <p:txBody>
          <a:bodyPr lIns="146304" tIns="109728" rIns="146304" bIns="109728">
            <a:noAutofit/>
          </a:bodyPr>
          <a:lstStyle>
            <a:lvl1pPr marL="0" indent="0">
              <a:spcBef>
                <a:spcPts val="0"/>
              </a:spcBef>
              <a:buNone/>
              <a:defRPr sz="3137"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125" y="5930712"/>
            <a:ext cx="1812954" cy="666978"/>
          </a:xfrm>
          <a:prstGeom prst="rect">
            <a:avLst/>
          </a:prstGeom>
        </p:spPr>
      </p:pic>
    </p:spTree>
    <p:extLst>
      <p:ext uri="{BB962C8B-B14F-4D97-AF65-F5344CB8AC3E}">
        <p14:creationId xmlns:p14="http://schemas.microsoft.com/office/powerpoint/2010/main" val="39631684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Slide 7">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13" name="Rectangle 12"/>
          <p:cNvSpPr/>
          <p:nvPr/>
        </p:nvSpPr>
        <p:spPr bwMode="gray">
          <a:xfrm>
            <a:off x="269302" y="2084147"/>
            <a:ext cx="7171399" cy="3586208"/>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white">
          <a:xfrm>
            <a:off x="269302" y="2082443"/>
            <a:ext cx="7171399" cy="1794808"/>
          </a:xfrm>
          <a:noFill/>
        </p:spPr>
        <p:txBody>
          <a:bodyPr lIns="146304" tIns="91440" rIns="146304" bIns="91440" anchor="t" anchorCtr="0"/>
          <a:lstStyle>
            <a:lvl1pPr>
              <a:defRPr sz="5294" spc="-98" baseline="0">
                <a:gradFill>
                  <a:gsLst>
                    <a:gs pos="2917">
                      <a:schemeClr val="bg1"/>
                    </a:gs>
                    <a:gs pos="100000">
                      <a:schemeClr val="bg1"/>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white">
          <a:xfrm>
            <a:off x="269302" y="3877255"/>
            <a:ext cx="7171399" cy="1789991"/>
          </a:xfrm>
        </p:spPr>
        <p:txBody>
          <a:bodyPr tIns="109728" bIns="109728">
            <a:noAutofit/>
          </a:bodyPr>
          <a:lstStyle>
            <a:lvl1pPr marL="0" indent="0">
              <a:spcBef>
                <a:spcPts val="0"/>
              </a:spcBef>
              <a:buNone/>
              <a:defRPr sz="3137">
                <a:gradFill>
                  <a:gsLst>
                    <a:gs pos="2917">
                      <a:schemeClr val="bg1"/>
                    </a:gs>
                    <a:gs pos="100000">
                      <a:schemeClr val="bg1"/>
                    </a:gs>
                  </a:gsLst>
                  <a:lin ang="5400000" scaled="0"/>
                </a:gradFill>
              </a:defRPr>
            </a:lvl1pPr>
          </a:lstStyle>
          <a:p>
            <a:pPr lvl="0"/>
            <a:r>
              <a:rPr lang="en-US" smtClean="0"/>
              <a:t>Click to edit Master text styles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10653449" y="6164664"/>
            <a:ext cx="986067" cy="191269"/>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8" name="Rectangle 7"/>
          <p:cNvSpPr/>
          <p:nvPr userDrawn="1"/>
        </p:nvSpPr>
        <p:spPr bwMode="gray">
          <a:xfrm>
            <a:off x="269302" y="2084147"/>
            <a:ext cx="7171399" cy="3586208"/>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5048118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sp>
        <p:nvSpPr>
          <p:cNvPr id="10" name="Rectangle 9"/>
          <p:cNvSpPr/>
          <p:nvPr userDrawn="1"/>
        </p:nvSpPr>
        <p:spPr bwMode="gray">
          <a:xfrm>
            <a:off x="269302" y="1187621"/>
            <a:ext cx="7171399" cy="3586208"/>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69239" y="1187620"/>
            <a:ext cx="7171399" cy="1793108"/>
          </a:xfrm>
          <a:noFill/>
        </p:spPr>
        <p:txBody>
          <a:bodyPr lIns="146304" tIns="91440" rIns="146304" bIns="91440" anchor="t" anchorCtr="0"/>
          <a:lstStyle>
            <a:lvl1pPr>
              <a:defRPr sz="5882"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69302" y="2971385"/>
            <a:ext cx="7171399" cy="1794661"/>
          </a:xfrm>
          <a:noFill/>
        </p:spPr>
        <p:txBody>
          <a:bodyPr lIns="146304" tIns="109728" rIns="146304" bIns="109728">
            <a:noAutofit/>
          </a:bodyPr>
          <a:lstStyle>
            <a:lvl1pPr marL="0" indent="0">
              <a:spcBef>
                <a:spcPts val="0"/>
              </a:spcBef>
              <a:buNone/>
              <a:defRPr sz="3137"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125" y="5930712"/>
            <a:ext cx="1812954" cy="666978"/>
          </a:xfrm>
          <a:prstGeom prst="rect">
            <a:avLst/>
          </a:prstGeom>
        </p:spPr>
      </p:pic>
    </p:spTree>
    <p:extLst>
      <p:ext uri="{BB962C8B-B14F-4D97-AF65-F5344CB8AC3E}">
        <p14:creationId xmlns:p14="http://schemas.microsoft.com/office/powerpoint/2010/main" val="24473426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0" y="1186356"/>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7669547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0" y="1186356"/>
            <a:ext cx="9859116" cy="2697988"/>
          </a:xfrm>
          <a:noFill/>
        </p:spPr>
        <p:txBody>
          <a:bodyPr tIns="91440" bIns="91440" anchor="t" anchorCtr="0"/>
          <a:lstStyle>
            <a:lvl1pPr>
              <a:defRPr sz="7058" spc="-98"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9424233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0" y="1186356"/>
            <a:ext cx="9859116" cy="2697988"/>
          </a:xfrm>
          <a:noFill/>
        </p:spPr>
        <p:txBody>
          <a:bodyPr tIns="91440" bIns="91440" anchor="t" anchorCtr="0"/>
          <a:lstStyle>
            <a:lvl1pPr>
              <a:defRPr sz="7058" spc="-98"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095147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0" y="1186356"/>
            <a:ext cx="9859116" cy="2697988"/>
          </a:xfrm>
          <a:noFill/>
        </p:spPr>
        <p:txBody>
          <a:bodyPr tIns="91440" bIns="91440" anchor="t" anchorCtr="0"/>
          <a:lstStyle>
            <a:lvl1pPr>
              <a:defRPr sz="7058" spc="-98"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778804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272482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5946875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Demo slide 2">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2058315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_Demo slide 2">
    <p:bg>
      <p:bgPr>
        <a:solidFill>
          <a:schemeClr val="accent4"/>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011597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632025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8">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sp>
        <p:nvSpPr>
          <p:cNvPr id="10" name="Rectangle 9"/>
          <p:cNvSpPr/>
          <p:nvPr/>
        </p:nvSpPr>
        <p:spPr bwMode="gray">
          <a:xfrm>
            <a:off x="269302" y="1187621"/>
            <a:ext cx="7171399" cy="3586208"/>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ltGray">
          <a:xfrm>
            <a:off x="269239" y="1187620"/>
            <a:ext cx="7171399" cy="1793108"/>
          </a:xfrm>
          <a:noFill/>
        </p:spPr>
        <p:txBody>
          <a:bodyPr lIns="146304" tIns="91440" rIns="146304" bIns="91440" anchor="t" anchorCtr="0"/>
          <a:lstStyle>
            <a:lvl1pPr>
              <a:defRPr sz="5882" spc="-98"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69302" y="2971385"/>
            <a:ext cx="7171399" cy="1794661"/>
          </a:xfrm>
          <a:noFill/>
        </p:spPr>
        <p:txBody>
          <a:bodyPr lIns="146304" tIns="109728" rIns="146304" bIns="109728">
            <a:noAutofit/>
          </a:bodyPr>
          <a:lstStyle>
            <a:lvl1pPr marL="0" indent="0">
              <a:spcBef>
                <a:spcPts val="0"/>
              </a:spcBef>
              <a:buNone/>
              <a:defRPr sz="3137"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40167" y="6164664"/>
            <a:ext cx="986067" cy="191269"/>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5125" y="5930712"/>
            <a:ext cx="1812954" cy="666978"/>
          </a:xfrm>
          <a:prstGeom prst="rect">
            <a:avLst/>
          </a:prstGeom>
        </p:spPr>
      </p:pic>
      <p:sp>
        <p:nvSpPr>
          <p:cNvPr id="14" name="Rectangle 13"/>
          <p:cNvSpPr/>
          <p:nvPr userDrawn="1"/>
        </p:nvSpPr>
        <p:spPr bwMode="gray">
          <a:xfrm>
            <a:off x="269302" y="1187621"/>
            <a:ext cx="7171399" cy="3586208"/>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245805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21663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796919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gs>
                    <a:gs pos="100000">
                      <a:schemeClr val="bg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864137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3343218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623859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7268877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_Vide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00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4199546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1827618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83816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011213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8">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sp>
        <p:nvSpPr>
          <p:cNvPr id="10" name="Rectangle 9"/>
          <p:cNvSpPr/>
          <p:nvPr/>
        </p:nvSpPr>
        <p:spPr bwMode="gray">
          <a:xfrm>
            <a:off x="269302" y="1187621"/>
            <a:ext cx="7171399" cy="3586208"/>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white">
          <a:xfrm>
            <a:off x="269239" y="1187620"/>
            <a:ext cx="7171399" cy="1793108"/>
          </a:xfrm>
          <a:noFill/>
        </p:spPr>
        <p:txBody>
          <a:bodyPr lIns="146304" tIns="91440" rIns="146304" bIns="91440" anchor="t" anchorCtr="0"/>
          <a:lstStyle>
            <a:lvl1pPr>
              <a:defRPr sz="5882" spc="-98" baseline="0">
                <a:gradFill>
                  <a:gsLst>
                    <a:gs pos="2917">
                      <a:schemeClr val="bg1"/>
                    </a:gs>
                    <a:gs pos="100000">
                      <a:schemeClr val="bg1"/>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white">
          <a:xfrm>
            <a:off x="269302" y="2971385"/>
            <a:ext cx="7171399" cy="1794661"/>
          </a:xfrm>
          <a:noFill/>
        </p:spPr>
        <p:txBody>
          <a:bodyPr lIns="146304" tIns="109728" rIns="146304" bIns="109728">
            <a:noAutofit/>
          </a:bodyPr>
          <a:lstStyle>
            <a:lvl1pPr marL="0" indent="0">
              <a:spcBef>
                <a:spcPts val="0"/>
              </a:spcBef>
              <a:buNone/>
              <a:defRPr sz="3137" spc="0" baseline="0">
                <a:gradFill>
                  <a:gsLst>
                    <a:gs pos="2917">
                      <a:schemeClr val="bg1"/>
                    </a:gs>
                    <a:gs pos="100000">
                      <a:schemeClr val="bg1"/>
                    </a:gs>
                  </a:gsLst>
                  <a:lin ang="5400000" scaled="0"/>
                </a:gradFill>
                <a:latin typeface="+mj-lt"/>
              </a:defRPr>
            </a:lvl1pPr>
          </a:lstStyle>
          <a:p>
            <a:pPr lvl="0"/>
            <a:r>
              <a:rPr lang="en-US" dirty="0" smtClean="0"/>
              <a:t>Speaker Name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40167" y="6164664"/>
            <a:ext cx="986067" cy="191269"/>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sp>
        <p:nvSpPr>
          <p:cNvPr id="8" name="Rectangle 7"/>
          <p:cNvSpPr/>
          <p:nvPr userDrawn="1"/>
        </p:nvSpPr>
        <p:spPr bwMode="gray">
          <a:xfrm>
            <a:off x="269302" y="1187621"/>
            <a:ext cx="7171399" cy="3586208"/>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5125" y="5930712"/>
            <a:ext cx="1812954" cy="666978"/>
          </a:xfrm>
          <a:prstGeom prst="rect">
            <a:avLst/>
          </a:prstGeom>
        </p:spPr>
      </p:pic>
    </p:spTree>
    <p:extLst>
      <p:ext uri="{BB962C8B-B14F-4D97-AF65-F5344CB8AC3E}">
        <p14:creationId xmlns:p14="http://schemas.microsoft.com/office/powerpoint/2010/main" val="2393004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8124450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3800672"/>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5306"/>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0896750"/>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3916406"/>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1967816"/>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2042394"/>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295989"/>
      </p:ext>
    </p:extLst>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86479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2802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37966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Slide 8">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sp>
        <p:nvSpPr>
          <p:cNvPr id="10" name="Rectangle 9"/>
          <p:cNvSpPr/>
          <p:nvPr/>
        </p:nvSpPr>
        <p:spPr bwMode="gray">
          <a:xfrm>
            <a:off x="269302" y="1187621"/>
            <a:ext cx="7171399" cy="3586208"/>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69239" y="1187620"/>
            <a:ext cx="7171399" cy="1793108"/>
          </a:xfrm>
          <a:noFill/>
        </p:spPr>
        <p:txBody>
          <a:bodyPr lIns="146304" tIns="91440" rIns="146304" bIns="91440" anchor="t" anchorCtr="0"/>
          <a:lstStyle>
            <a:lvl1pPr>
              <a:defRPr sz="5882" spc="-98" baseline="0">
                <a:gradFill>
                  <a:gsLst>
                    <a:gs pos="2917">
                      <a:schemeClr val="bg1"/>
                    </a:gs>
                    <a:gs pos="100000">
                      <a:schemeClr val="bg1"/>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69302" y="2971385"/>
            <a:ext cx="7171399" cy="1794661"/>
          </a:xfrm>
          <a:noFill/>
        </p:spPr>
        <p:txBody>
          <a:bodyPr lIns="146304" tIns="109728" rIns="146304" bIns="109728">
            <a:noAutofit/>
          </a:bodyPr>
          <a:lstStyle>
            <a:lvl1pPr marL="0" indent="0">
              <a:spcBef>
                <a:spcPts val="0"/>
              </a:spcBef>
              <a:buNone/>
              <a:defRPr sz="3137" spc="0" baseline="0">
                <a:gradFill>
                  <a:gsLst>
                    <a:gs pos="2917">
                      <a:schemeClr val="bg1"/>
                    </a:gs>
                    <a:gs pos="100000">
                      <a:schemeClr val="bg1"/>
                    </a:gs>
                  </a:gsLst>
                  <a:lin ang="5400000" scaled="0"/>
                </a:gradFill>
                <a:latin typeface="+mj-lt"/>
              </a:defRPr>
            </a:lvl1pPr>
          </a:lstStyle>
          <a:p>
            <a:pPr lvl="0"/>
            <a:r>
              <a:rPr lang="en-US" dirty="0" smtClean="0"/>
              <a:t>Speaker Name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40167" y="6164664"/>
            <a:ext cx="986067" cy="191269"/>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sp>
        <p:nvSpPr>
          <p:cNvPr id="8" name="Rectangle 7"/>
          <p:cNvSpPr/>
          <p:nvPr userDrawn="1"/>
        </p:nvSpPr>
        <p:spPr bwMode="gray">
          <a:xfrm>
            <a:off x="269302" y="1187621"/>
            <a:ext cx="7171399" cy="3586208"/>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5125" y="5930712"/>
            <a:ext cx="1812954" cy="666978"/>
          </a:xfrm>
          <a:prstGeom prst="rect">
            <a:avLst/>
          </a:prstGeom>
        </p:spPr>
      </p:pic>
    </p:spTree>
    <p:extLst>
      <p:ext uri="{BB962C8B-B14F-4D97-AF65-F5344CB8AC3E}">
        <p14:creationId xmlns:p14="http://schemas.microsoft.com/office/powerpoint/2010/main" val="2504221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22253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Segoe UI" pitchFamily="34" charset="0"/>
                <a:cs typeface="Segoe UI" pitchFamily="34" charset="0"/>
              </a:defRPr>
            </a:lvl1pPr>
            <a:lvl2pPr marL="339726" indent="0">
              <a:buNone/>
              <a:defRPr>
                <a:gradFill>
                  <a:gsLst>
                    <a:gs pos="1250">
                      <a:srgbClr val="000000"/>
                    </a:gs>
                    <a:gs pos="100000">
                      <a:srgbClr val="000000"/>
                    </a:gs>
                  </a:gsLst>
                  <a:lin ang="5400000" scaled="0"/>
                </a:gradFill>
                <a:latin typeface="Segoe UI" pitchFamily="34" charset="0"/>
                <a:cs typeface="Segoe UI" pitchFamily="34" charset="0"/>
              </a:defRPr>
            </a:lvl2pPr>
            <a:lvl3pPr marL="573090" indent="0">
              <a:buNone/>
              <a:defRPr>
                <a:gradFill>
                  <a:gsLst>
                    <a:gs pos="1250">
                      <a:srgbClr val="000000"/>
                    </a:gs>
                    <a:gs pos="100000">
                      <a:srgbClr val="000000"/>
                    </a:gs>
                  </a:gsLst>
                  <a:lin ang="5400000" scaled="0"/>
                </a:gradFill>
                <a:latin typeface="Segoe UI" pitchFamily="34" charset="0"/>
                <a:cs typeface="Segoe UI" pitchFamily="34" charset="0"/>
              </a:defRPr>
            </a:lvl3pPr>
            <a:lvl4pPr marL="798516" indent="0">
              <a:buNone/>
              <a:defRPr>
                <a:gradFill>
                  <a:gsLst>
                    <a:gs pos="1250">
                      <a:srgbClr val="000000"/>
                    </a:gs>
                    <a:gs pos="100000">
                      <a:srgbClr val="000000"/>
                    </a:gs>
                  </a:gsLst>
                  <a:lin ang="5400000" scaled="0"/>
                </a:gradFill>
                <a:latin typeface="Segoe UI" pitchFamily="34" charset="0"/>
                <a:cs typeface="Segoe UI" pitchFamily="34" charset="0"/>
              </a:defRPr>
            </a:lvl4pPr>
            <a:lvl5pPr marL="1030292"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3523042"/>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0583830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1" y="0"/>
            <a:ext cx="12192000" cy="6858000"/>
          </a:xfrm>
          <a:prstGeom prst="rect">
            <a:avLst/>
          </a:prstGeom>
          <a:noFill/>
        </p:spPr>
        <p:txBody>
          <a:bodyPr lIns="279834" tIns="279834" rIns="279834">
            <a:noAutofit/>
          </a:bodyPr>
          <a:lstStyle>
            <a:lvl1pPr marL="0" indent="0">
              <a:buNone/>
              <a:defRPr sz="2352"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270994" y="919956"/>
            <a:ext cx="5025066" cy="501808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26473" tIns="886140" rIns="1259252" bIns="886140" numCol="1" anchor="ctr" anchorCtr="0" compatLnSpc="1">
            <a:prstTxWarp prst="textNoShape">
              <a:avLst/>
            </a:prstTxWarp>
            <a:noAutofit/>
          </a:bodyPr>
          <a:lstStyle>
            <a:lvl1pPr algn="l">
              <a:defRPr lang="en-US" sz="588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14042"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40880487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11421158" y="6431136"/>
            <a:ext cx="501606" cy="135796"/>
          </a:xfrm>
          <a:prstGeom prst="rect">
            <a:avLst/>
          </a:prstGeom>
        </p:spPr>
        <p:txBody>
          <a:bodyPr/>
          <a:lstStyle>
            <a:lvl1pPr>
              <a:defRPr/>
            </a:lvl1pPr>
          </a:lstStyle>
          <a:p>
            <a:pPr defTabSz="914367">
              <a:defRPr/>
            </a:pPr>
            <a:fld id="{B8C74712-5C4C-4606-A2DB-D2ABBCD47641}" type="slidenum">
              <a:rPr lang="en-AU" smtClean="0">
                <a:solidFill>
                  <a:srgbClr val="505050"/>
                </a:solidFill>
              </a:rPr>
              <a:pPr defTabSz="914367">
                <a:defRPr/>
              </a:pPr>
              <a:t>‹#›</a:t>
            </a:fld>
            <a:endParaRPr lang="en-AU" dirty="0">
              <a:solidFill>
                <a:srgbClr val="505050"/>
              </a:solidFill>
            </a:endParaRPr>
          </a:p>
        </p:txBody>
      </p:sp>
    </p:spTree>
    <p:extLst>
      <p:ext uri="{BB962C8B-B14F-4D97-AF65-F5344CB8AC3E}">
        <p14:creationId xmlns:p14="http://schemas.microsoft.com/office/powerpoint/2010/main" val="2955191430"/>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60045" y="6149922"/>
            <a:ext cx="1383369" cy="296380"/>
          </a:xfrm>
          <a:prstGeom prst="rect">
            <a:avLst/>
          </a:prstGeom>
        </p:spPr>
      </p:pic>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1450939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5956978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794522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accent4"/>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41936595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accent3"/>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9861288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Slide 8">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sp>
        <p:nvSpPr>
          <p:cNvPr id="10" name="Rectangle 9"/>
          <p:cNvSpPr/>
          <p:nvPr/>
        </p:nvSpPr>
        <p:spPr bwMode="gray">
          <a:xfrm>
            <a:off x="269239" y="1178281"/>
            <a:ext cx="7171399" cy="3586208"/>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5833">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white">
          <a:xfrm>
            <a:off x="269239" y="1187620"/>
            <a:ext cx="7171399" cy="1793108"/>
          </a:xfrm>
          <a:noFill/>
        </p:spPr>
        <p:txBody>
          <a:bodyPr lIns="146304" tIns="91440" rIns="146304" bIns="91440" anchor="t" anchorCtr="0"/>
          <a:lstStyle>
            <a:lvl1pPr>
              <a:defRPr sz="5882" spc="-98" baseline="0">
                <a:gradFill>
                  <a:gsLst>
                    <a:gs pos="2917">
                      <a:schemeClr val="bg1"/>
                    </a:gs>
                    <a:gs pos="100000">
                      <a:schemeClr val="bg1"/>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white">
          <a:xfrm>
            <a:off x="269302" y="2971385"/>
            <a:ext cx="7171399" cy="1794661"/>
          </a:xfrm>
          <a:noFill/>
        </p:spPr>
        <p:txBody>
          <a:bodyPr lIns="146304" tIns="109728" rIns="146304" bIns="109728">
            <a:noAutofit/>
          </a:bodyPr>
          <a:lstStyle>
            <a:lvl1pPr marL="0" indent="0">
              <a:spcBef>
                <a:spcPts val="0"/>
              </a:spcBef>
              <a:buNone/>
              <a:defRPr sz="3137" spc="0" baseline="0">
                <a:gradFill>
                  <a:gsLst>
                    <a:gs pos="5833">
                      <a:schemeClr val="bg1"/>
                    </a:gs>
                    <a:gs pos="100000">
                      <a:schemeClr val="bg1"/>
                    </a:gs>
                  </a:gsLst>
                  <a:lin ang="5400000" scaled="0"/>
                </a:gradFill>
                <a:latin typeface="+mj-lt"/>
              </a:defRPr>
            </a:lvl1pPr>
          </a:lstStyle>
          <a:p>
            <a:pPr lvl="0"/>
            <a:r>
              <a:rPr lang="en-US" dirty="0" smtClean="0"/>
              <a:t>Speaker Name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40167" y="6164664"/>
            <a:ext cx="986067" cy="191269"/>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sp>
        <p:nvSpPr>
          <p:cNvPr id="8" name="Rectangle 7"/>
          <p:cNvSpPr/>
          <p:nvPr userDrawn="1"/>
        </p:nvSpPr>
        <p:spPr bwMode="gray">
          <a:xfrm>
            <a:off x="269302" y="1187621"/>
            <a:ext cx="7171399" cy="3586208"/>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5125" y="5930712"/>
            <a:ext cx="1812954" cy="666978"/>
          </a:xfrm>
          <a:prstGeom prst="rect">
            <a:avLst/>
          </a:prstGeom>
        </p:spPr>
      </p:pic>
    </p:spTree>
    <p:extLst>
      <p:ext uri="{BB962C8B-B14F-4D97-AF65-F5344CB8AC3E}">
        <p14:creationId xmlns:p14="http://schemas.microsoft.com/office/powerpoint/2010/main" val="1390676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
        <p:nvSpPr>
          <p:cNvPr id="12" name="Rectangle 11"/>
          <p:cNvSpPr/>
          <p:nvPr userDrawn="1"/>
        </p:nvSpPr>
        <p:spPr bwMode="gray">
          <a:xfrm>
            <a:off x="269302" y="1187620"/>
            <a:ext cx="7171399" cy="448276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69239" y="1187620"/>
            <a:ext cx="7171399" cy="2242047"/>
          </a:xfrm>
          <a:noFill/>
        </p:spPr>
        <p:txBody>
          <a:bodyPr lIns="146304" tIns="91440" rIns="146304" bIns="91440" anchor="t" anchorCtr="0"/>
          <a:lstStyle>
            <a:lvl1pPr>
              <a:defRPr sz="5882" spc="-98"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ltGray">
          <a:xfrm>
            <a:off x="269302" y="3429667"/>
            <a:ext cx="7171399" cy="2240713"/>
          </a:xfrm>
          <a:noFill/>
        </p:spPr>
        <p:txBody>
          <a:bodyPr lIns="146304" tIns="109728" rIns="146304" bIns="109728">
            <a:noAutofit/>
          </a:bodyPr>
          <a:lstStyle>
            <a:lvl1pPr marL="0" indent="0">
              <a:spcBef>
                <a:spcPts val="0"/>
              </a:spcBef>
              <a:buNone/>
              <a:defRPr sz="3137"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281473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3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p:cNvSpPr/>
          <p:nvPr userDrawn="1"/>
        </p:nvSpPr>
        <p:spPr bwMode="gray">
          <a:xfrm>
            <a:off x="269302" y="1187620"/>
            <a:ext cx="7171399" cy="448276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239" y="1187621"/>
            <a:ext cx="7171399" cy="2205807"/>
          </a:xfrm>
          <a:noFill/>
        </p:spPr>
        <p:txBody>
          <a:bodyPr lIns="146304" tIns="91440" rIns="146304" bIns="91440" anchor="t" anchorCtr="0"/>
          <a:lstStyle>
            <a:lvl1pPr>
              <a:defRPr sz="5882" spc="-98"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69302" y="3415437"/>
            <a:ext cx="7171399" cy="2232935"/>
          </a:xfrm>
          <a:noFill/>
        </p:spPr>
        <p:txBody>
          <a:bodyPr lIns="146304" tIns="109728" rIns="146304" bIns="109728">
            <a:noAutofit/>
          </a:bodyPr>
          <a:lstStyle>
            <a:lvl1pPr marL="0" indent="0">
              <a:spcBef>
                <a:spcPts val="0"/>
              </a:spcBef>
              <a:buNone/>
              <a:defRPr sz="3137"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11842528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4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p:cNvSpPr/>
          <p:nvPr userDrawn="1"/>
        </p:nvSpPr>
        <p:spPr bwMode="gray">
          <a:xfrm>
            <a:off x="269302" y="1187620"/>
            <a:ext cx="7171399" cy="448276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239" y="1187621"/>
            <a:ext cx="7171399" cy="2205807"/>
          </a:xfrm>
          <a:noFill/>
        </p:spPr>
        <p:txBody>
          <a:bodyPr lIns="146304" tIns="91440" rIns="146304" bIns="91440" anchor="t" anchorCtr="0"/>
          <a:lstStyle>
            <a:lvl1pPr>
              <a:defRPr sz="5882" spc="-98"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69302" y="3415437"/>
            <a:ext cx="7171399" cy="2232935"/>
          </a:xfrm>
          <a:noFill/>
        </p:spPr>
        <p:txBody>
          <a:bodyPr lIns="146304" tIns="109728" rIns="146304" bIns="109728">
            <a:noAutofit/>
          </a:bodyPr>
          <a:lstStyle>
            <a:lvl1pPr marL="0" indent="0">
              <a:spcBef>
                <a:spcPts val="0"/>
              </a:spcBef>
              <a:buNone/>
              <a:defRPr sz="3137"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1229155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5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p:cNvSpPr/>
          <p:nvPr userDrawn="1"/>
        </p:nvSpPr>
        <p:spPr bwMode="gray">
          <a:xfrm>
            <a:off x="269302" y="1187620"/>
            <a:ext cx="7171399" cy="448276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239" y="1187621"/>
            <a:ext cx="7171399" cy="2205807"/>
          </a:xfrm>
          <a:noFill/>
        </p:spPr>
        <p:txBody>
          <a:bodyPr lIns="146304" tIns="91440" rIns="146304" bIns="91440" anchor="t" anchorCtr="0"/>
          <a:lstStyle>
            <a:lvl1pPr>
              <a:defRPr sz="5882" spc="-98"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69302" y="3415437"/>
            <a:ext cx="7171399" cy="2232935"/>
          </a:xfrm>
          <a:noFill/>
        </p:spPr>
        <p:txBody>
          <a:bodyPr lIns="146304" tIns="109728" rIns="146304" bIns="109728">
            <a:noAutofit/>
          </a:bodyPr>
          <a:lstStyle>
            <a:lvl1pPr marL="0" indent="0">
              <a:spcBef>
                <a:spcPts val="0"/>
              </a:spcBef>
              <a:buNone/>
              <a:defRPr sz="3137"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17772759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13" name="Rectangle 12"/>
          <p:cNvSpPr/>
          <p:nvPr userDrawn="1"/>
        </p:nvSpPr>
        <p:spPr bwMode="gray">
          <a:xfrm>
            <a:off x="269302" y="2084147"/>
            <a:ext cx="7171399" cy="3586208"/>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69302" y="2082443"/>
            <a:ext cx="7171399" cy="1794808"/>
          </a:xfrm>
          <a:noFill/>
        </p:spPr>
        <p:txBody>
          <a:bodyPr lIns="146304" tIns="91440" rIns="146304" bIns="91440" anchor="t" anchorCtr="0"/>
          <a:lstStyle>
            <a:lvl1pPr>
              <a:defRPr sz="5294"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ltGray">
          <a:xfrm>
            <a:off x="269302" y="3877255"/>
            <a:ext cx="7171399" cy="1789991"/>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6192855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13" name="Rectangle 12"/>
          <p:cNvSpPr/>
          <p:nvPr userDrawn="1"/>
        </p:nvSpPr>
        <p:spPr bwMode="gray">
          <a:xfrm>
            <a:off x="269302" y="2084147"/>
            <a:ext cx="7171399" cy="3586208"/>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302" y="2082443"/>
            <a:ext cx="7171399" cy="1794808"/>
          </a:xfrm>
          <a:noFill/>
        </p:spPr>
        <p:txBody>
          <a:bodyPr lIns="146304" tIns="91440" rIns="146304" bIns="91440" anchor="t" anchorCtr="0"/>
          <a:lstStyle>
            <a:lvl1pPr>
              <a:defRPr sz="5294"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69302" y="3877255"/>
            <a:ext cx="7171399" cy="1789991"/>
          </a:xfrm>
        </p:spPr>
        <p:txBody>
          <a:bodyPr tIns="109728" bIns="109728">
            <a:noAutofit/>
          </a:bodyPr>
          <a:lstStyle>
            <a:lvl1pPr marL="0" indent="0">
              <a:spcBef>
                <a:spcPts val="0"/>
              </a:spcBef>
              <a:buNone/>
              <a:defRPr sz="3137">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34286124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13" name="Rectangle 12"/>
          <p:cNvSpPr/>
          <p:nvPr userDrawn="1"/>
        </p:nvSpPr>
        <p:spPr bwMode="gray">
          <a:xfrm>
            <a:off x="269302" y="2084147"/>
            <a:ext cx="7171399" cy="3586208"/>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302" y="2082443"/>
            <a:ext cx="7171399" cy="1794808"/>
          </a:xfrm>
          <a:noFill/>
        </p:spPr>
        <p:txBody>
          <a:bodyPr lIns="146304" tIns="91440" rIns="146304" bIns="91440" anchor="t" anchorCtr="0"/>
          <a:lstStyle>
            <a:lvl1pPr>
              <a:defRPr sz="5294"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69302" y="3877255"/>
            <a:ext cx="7171399" cy="1789991"/>
          </a:xfrm>
        </p:spPr>
        <p:txBody>
          <a:bodyPr tIns="109728" bIns="109728">
            <a:noAutofit/>
          </a:bodyPr>
          <a:lstStyle>
            <a:lvl1pPr marL="0" indent="0">
              <a:spcBef>
                <a:spcPts val="0"/>
              </a:spcBef>
              <a:buNone/>
              <a:defRPr sz="3137">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2776665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3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13" name="Rectangle 12"/>
          <p:cNvSpPr/>
          <p:nvPr userDrawn="1"/>
        </p:nvSpPr>
        <p:spPr bwMode="gray">
          <a:xfrm>
            <a:off x="269302" y="2084147"/>
            <a:ext cx="7171399" cy="3586208"/>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302" y="2082443"/>
            <a:ext cx="7171399" cy="1794808"/>
          </a:xfrm>
          <a:noFill/>
        </p:spPr>
        <p:txBody>
          <a:bodyPr lIns="146304" tIns="91440" rIns="146304" bIns="91440" anchor="t" anchorCtr="0"/>
          <a:lstStyle>
            <a:lvl1pPr>
              <a:defRPr sz="5294"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69302" y="3877255"/>
            <a:ext cx="7171399" cy="1789991"/>
          </a:xfrm>
        </p:spPr>
        <p:txBody>
          <a:bodyPr tIns="109728" bIns="109728">
            <a:noAutofit/>
          </a:bodyPr>
          <a:lstStyle>
            <a:lvl1pPr marL="0" indent="0">
              <a:spcBef>
                <a:spcPts val="0"/>
              </a:spcBef>
              <a:buNone/>
              <a:defRPr sz="3137">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2933646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125" y="5930712"/>
            <a:ext cx="1812954" cy="666978"/>
          </a:xfrm>
          <a:prstGeom prst="rect">
            <a:avLst/>
          </a:prstGeom>
        </p:spPr>
      </p:pic>
      <p:sp>
        <p:nvSpPr>
          <p:cNvPr id="10" name="Rectangle 9"/>
          <p:cNvSpPr/>
          <p:nvPr userDrawn="1"/>
        </p:nvSpPr>
        <p:spPr bwMode="gray">
          <a:xfrm>
            <a:off x="269302" y="1187621"/>
            <a:ext cx="7171399" cy="3586208"/>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ltGray">
          <a:xfrm>
            <a:off x="269239" y="1187620"/>
            <a:ext cx="7171399" cy="1793108"/>
          </a:xfrm>
          <a:noFill/>
        </p:spPr>
        <p:txBody>
          <a:bodyPr lIns="146304" tIns="91440" rIns="146304" bIns="91440" anchor="t" anchorCtr="0"/>
          <a:lstStyle>
            <a:lvl1pPr>
              <a:defRPr sz="5882" spc="-98"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69302" y="2971385"/>
            <a:ext cx="7171399" cy="1794661"/>
          </a:xfrm>
          <a:noFill/>
        </p:spPr>
        <p:txBody>
          <a:bodyPr lIns="146304" tIns="109728" rIns="146304" bIns="109728">
            <a:noAutofit/>
          </a:bodyPr>
          <a:lstStyle>
            <a:lvl1pPr marL="0" indent="0">
              <a:spcBef>
                <a:spcPts val="0"/>
              </a:spcBef>
              <a:buNone/>
              <a:defRPr sz="3137"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041494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sp>
        <p:nvSpPr>
          <p:cNvPr id="10" name="Rectangle 9"/>
          <p:cNvSpPr/>
          <p:nvPr userDrawn="1"/>
        </p:nvSpPr>
        <p:spPr bwMode="gray">
          <a:xfrm>
            <a:off x="269302" y="1187621"/>
            <a:ext cx="7171399" cy="3586208"/>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69239" y="1187620"/>
            <a:ext cx="7171399" cy="1793108"/>
          </a:xfrm>
          <a:noFill/>
        </p:spPr>
        <p:txBody>
          <a:bodyPr lIns="146304" tIns="91440" rIns="146304" bIns="91440" anchor="t" anchorCtr="0"/>
          <a:lstStyle>
            <a:lvl1pPr>
              <a:defRPr sz="5882"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69302" y="2971385"/>
            <a:ext cx="7171399" cy="1794661"/>
          </a:xfrm>
          <a:noFill/>
        </p:spPr>
        <p:txBody>
          <a:bodyPr lIns="146304" tIns="109728" rIns="146304" bIns="109728">
            <a:noAutofit/>
          </a:bodyPr>
          <a:lstStyle>
            <a:lvl1pPr marL="0" indent="0">
              <a:spcBef>
                <a:spcPts val="0"/>
              </a:spcBef>
              <a:buNone/>
              <a:defRPr sz="3137"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125" y="5930712"/>
            <a:ext cx="1812954" cy="666978"/>
          </a:xfrm>
          <a:prstGeom prst="rect">
            <a:avLst/>
          </a:prstGeom>
        </p:spPr>
      </p:pic>
    </p:spTree>
    <p:extLst>
      <p:ext uri="{BB962C8B-B14F-4D97-AF65-F5344CB8AC3E}">
        <p14:creationId xmlns:p14="http://schemas.microsoft.com/office/powerpoint/2010/main" val="4136889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0" y="1186356"/>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
        <p:nvSpPr>
          <p:cNvPr id="6" name="Rectangle 5"/>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764815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sp>
        <p:nvSpPr>
          <p:cNvPr id="10" name="Rectangle 9"/>
          <p:cNvSpPr/>
          <p:nvPr userDrawn="1"/>
        </p:nvSpPr>
        <p:spPr bwMode="gray">
          <a:xfrm>
            <a:off x="269302" y="1187621"/>
            <a:ext cx="7171399" cy="3586208"/>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69239" y="1187620"/>
            <a:ext cx="7171399" cy="1793108"/>
          </a:xfrm>
          <a:noFill/>
        </p:spPr>
        <p:txBody>
          <a:bodyPr lIns="146304" tIns="91440" rIns="146304" bIns="91440" anchor="t" anchorCtr="0"/>
          <a:lstStyle>
            <a:lvl1pPr>
              <a:defRPr sz="5882"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69302" y="2971385"/>
            <a:ext cx="7171399" cy="1794661"/>
          </a:xfrm>
          <a:noFill/>
        </p:spPr>
        <p:txBody>
          <a:bodyPr lIns="146304" tIns="109728" rIns="146304" bIns="109728">
            <a:noAutofit/>
          </a:bodyPr>
          <a:lstStyle>
            <a:lvl1pPr marL="0" indent="0">
              <a:spcBef>
                <a:spcPts val="0"/>
              </a:spcBef>
              <a:buNone/>
              <a:defRPr sz="3137"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125" y="5930712"/>
            <a:ext cx="1812954" cy="666978"/>
          </a:xfrm>
          <a:prstGeom prst="rect">
            <a:avLst/>
          </a:prstGeom>
        </p:spPr>
      </p:pic>
    </p:spTree>
    <p:extLst>
      <p:ext uri="{BB962C8B-B14F-4D97-AF65-F5344CB8AC3E}">
        <p14:creationId xmlns:p14="http://schemas.microsoft.com/office/powerpoint/2010/main" val="35626329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3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sp>
        <p:nvSpPr>
          <p:cNvPr id="10" name="Rectangle 9"/>
          <p:cNvSpPr/>
          <p:nvPr userDrawn="1"/>
        </p:nvSpPr>
        <p:spPr bwMode="gray">
          <a:xfrm>
            <a:off x="269302" y="1187621"/>
            <a:ext cx="7171399" cy="3586208"/>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69239" y="1187620"/>
            <a:ext cx="7171399" cy="1793108"/>
          </a:xfrm>
          <a:noFill/>
        </p:spPr>
        <p:txBody>
          <a:bodyPr lIns="146304" tIns="91440" rIns="146304" bIns="91440" anchor="t" anchorCtr="0"/>
          <a:lstStyle>
            <a:lvl1pPr>
              <a:defRPr sz="5882"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69302" y="2971385"/>
            <a:ext cx="7171399" cy="1794661"/>
          </a:xfrm>
          <a:noFill/>
        </p:spPr>
        <p:txBody>
          <a:bodyPr lIns="146304" tIns="109728" rIns="146304" bIns="109728">
            <a:noAutofit/>
          </a:bodyPr>
          <a:lstStyle>
            <a:lvl1pPr marL="0" indent="0">
              <a:spcBef>
                <a:spcPts val="0"/>
              </a:spcBef>
              <a:buNone/>
              <a:defRPr sz="3137"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125" y="5930712"/>
            <a:ext cx="1812954" cy="666978"/>
          </a:xfrm>
          <a:prstGeom prst="rect">
            <a:avLst/>
          </a:prstGeom>
        </p:spPr>
      </p:pic>
    </p:spTree>
    <p:extLst>
      <p:ext uri="{BB962C8B-B14F-4D97-AF65-F5344CB8AC3E}">
        <p14:creationId xmlns:p14="http://schemas.microsoft.com/office/powerpoint/2010/main" val="19097168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0" y="1186356"/>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3030290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0" y="1186356"/>
            <a:ext cx="9859116" cy="2697988"/>
          </a:xfrm>
          <a:noFill/>
        </p:spPr>
        <p:txBody>
          <a:bodyPr tIns="91440" bIns="91440" anchor="t" anchorCtr="0"/>
          <a:lstStyle>
            <a:lvl1pPr>
              <a:defRPr sz="7058" spc="-98"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6539949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0" y="1186356"/>
            <a:ext cx="9859116" cy="2697988"/>
          </a:xfrm>
          <a:noFill/>
        </p:spPr>
        <p:txBody>
          <a:bodyPr tIns="91440" bIns="91440" anchor="t" anchorCtr="0"/>
          <a:lstStyle>
            <a:lvl1pPr>
              <a:defRPr sz="7058" spc="-98"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441178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0" y="1186356"/>
            <a:ext cx="9859116" cy="2697988"/>
          </a:xfrm>
          <a:noFill/>
        </p:spPr>
        <p:txBody>
          <a:bodyPr tIns="91440" bIns="91440" anchor="t" anchorCtr="0"/>
          <a:lstStyle>
            <a:lvl1pPr>
              <a:defRPr sz="7058" spc="-98"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140039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4872211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353035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_Demo slide 2">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123628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3_Demo slide 2">
    <p:bg>
      <p:bgPr>
        <a:solidFill>
          <a:schemeClr val="accent4"/>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291225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Dem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0" y="1186356"/>
            <a:ext cx="9859116" cy="2697988"/>
          </a:xfrm>
          <a:noFill/>
        </p:spPr>
        <p:txBody>
          <a:bodyPr tIns="91440" bIns="91440" anchor="t" anchorCtr="0"/>
          <a:lstStyle>
            <a:lvl1pPr>
              <a:defRPr sz="7058" spc="-98" baseline="0">
                <a:gradFill>
                  <a:gsLst>
                    <a:gs pos="5833">
                      <a:schemeClr val="bg1"/>
                    </a:gs>
                    <a:gs pos="100000">
                      <a:schemeClr val="bg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
        <p:nvSpPr>
          <p:cNvPr id="6" name="Rectangle 5"/>
          <p:cNvSpPr/>
          <p:nvPr userDrawn="1"/>
        </p:nvSpPr>
        <p:spPr bwMode="ltGray">
          <a:xfrm>
            <a:off x="269302" y="1187644"/>
            <a:ext cx="9860610"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523860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315616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444261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_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5770095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_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gs>
                    <a:gs pos="100000">
                      <a:schemeClr val="bg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240672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829246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4978533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662850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_Vide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00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728355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632457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317274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3">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757347" y="6196320"/>
            <a:ext cx="986067" cy="191269"/>
          </a:xfrm>
          <a:prstGeom prst="rect">
            <a:avLst/>
          </a:prstGeom>
        </p:spPr>
      </p:pic>
    </p:spTree>
    <p:extLst>
      <p:ext uri="{BB962C8B-B14F-4D97-AF65-F5344CB8AC3E}">
        <p14:creationId xmlns:p14="http://schemas.microsoft.com/office/powerpoint/2010/main" val="34724150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Dem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0" y="1186356"/>
            <a:ext cx="9859116" cy="2697988"/>
          </a:xfrm>
          <a:noFill/>
        </p:spPr>
        <p:txBody>
          <a:bodyPr tIns="91440" bIns="91440" anchor="t" anchorCtr="0"/>
          <a:lstStyle>
            <a:lvl1pPr>
              <a:defRPr sz="7058" spc="-98" baseline="0">
                <a:gradFill>
                  <a:gsLst>
                    <a:gs pos="5833">
                      <a:schemeClr val="bg1"/>
                    </a:gs>
                    <a:gs pos="100000">
                      <a:schemeClr val="bg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
        <p:nvSpPr>
          <p:cNvPr id="6" name="Rectangle 5"/>
          <p:cNvSpPr/>
          <p:nvPr userDrawn="1"/>
        </p:nvSpPr>
        <p:spPr bwMode="ltGray">
          <a:xfrm>
            <a:off x="269302" y="1187644"/>
            <a:ext cx="9860610"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44737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0405944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700416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4302004"/>
      </p:ext>
    </p:extLst>
  </p:cSld>
  <p:clrMapOvr>
    <a:masterClrMapping/>
  </p:clrMapOvr>
  <p:transition>
    <p:fade/>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5306"/>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672539"/>
      </p:ext>
    </p:extLst>
  </p:cSld>
  <p:clrMapOvr>
    <a:masterClrMapping/>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4874403"/>
      </p:ext>
    </p:extLst>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1219231"/>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9776779"/>
      </p:ext>
    </p:extLst>
  </p:cSld>
  <p:clrMapOvr>
    <a:masterClrMapping/>
  </p:clrMapOvr>
  <p:transition>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262185"/>
      </p:ext>
    </p:extLst>
  </p:cSld>
  <p:clrMapOvr>
    <a:masterClrMapping/>
  </p:clrMapOvr>
  <p:transition>
    <p:fade/>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02479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7498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Dem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0" y="1186356"/>
            <a:ext cx="9859116" cy="2697988"/>
          </a:xfrm>
          <a:noFill/>
        </p:spPr>
        <p:txBody>
          <a:bodyPr tIns="91440" bIns="91440" anchor="t" anchorCtr="0"/>
          <a:lstStyle>
            <a:lvl1pPr>
              <a:defRPr sz="7058" spc="-98" baseline="0">
                <a:gradFill>
                  <a:gsLst>
                    <a:gs pos="5833">
                      <a:schemeClr val="bg1"/>
                    </a:gs>
                    <a:gs pos="100000">
                      <a:schemeClr val="bg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
        <p:nvSpPr>
          <p:cNvPr id="6" name="Rectangle 5"/>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689145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09477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34513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Segoe UI" pitchFamily="34" charset="0"/>
                <a:cs typeface="Segoe UI" pitchFamily="34" charset="0"/>
              </a:defRPr>
            </a:lvl1pPr>
            <a:lvl2pPr marL="339726" indent="0">
              <a:buNone/>
              <a:defRPr>
                <a:gradFill>
                  <a:gsLst>
                    <a:gs pos="1250">
                      <a:srgbClr val="000000"/>
                    </a:gs>
                    <a:gs pos="100000">
                      <a:srgbClr val="000000"/>
                    </a:gs>
                  </a:gsLst>
                  <a:lin ang="5400000" scaled="0"/>
                </a:gradFill>
                <a:latin typeface="Segoe UI" pitchFamily="34" charset="0"/>
                <a:cs typeface="Segoe UI" pitchFamily="34" charset="0"/>
              </a:defRPr>
            </a:lvl2pPr>
            <a:lvl3pPr marL="573090" indent="0">
              <a:buNone/>
              <a:defRPr>
                <a:gradFill>
                  <a:gsLst>
                    <a:gs pos="1250">
                      <a:srgbClr val="000000"/>
                    </a:gs>
                    <a:gs pos="100000">
                      <a:srgbClr val="000000"/>
                    </a:gs>
                  </a:gsLst>
                  <a:lin ang="5400000" scaled="0"/>
                </a:gradFill>
                <a:latin typeface="Segoe UI" pitchFamily="34" charset="0"/>
                <a:cs typeface="Segoe UI" pitchFamily="34" charset="0"/>
              </a:defRPr>
            </a:lvl3pPr>
            <a:lvl4pPr marL="798516" indent="0">
              <a:buNone/>
              <a:defRPr>
                <a:gradFill>
                  <a:gsLst>
                    <a:gs pos="1250">
                      <a:srgbClr val="000000"/>
                    </a:gs>
                    <a:gs pos="100000">
                      <a:srgbClr val="000000"/>
                    </a:gs>
                  </a:gsLst>
                  <a:lin ang="5400000" scaled="0"/>
                </a:gradFill>
                <a:latin typeface="Segoe UI" pitchFamily="34" charset="0"/>
                <a:cs typeface="Segoe UI" pitchFamily="34" charset="0"/>
              </a:defRPr>
            </a:lvl4pPr>
            <a:lvl5pPr marL="1030292"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5731741"/>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6398071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1" y="0"/>
            <a:ext cx="12192000" cy="6858000"/>
          </a:xfrm>
          <a:prstGeom prst="rect">
            <a:avLst/>
          </a:prstGeom>
          <a:noFill/>
        </p:spPr>
        <p:txBody>
          <a:bodyPr lIns="279834" tIns="279834" rIns="279834">
            <a:noAutofit/>
          </a:bodyPr>
          <a:lstStyle>
            <a:lvl1pPr marL="0" indent="0">
              <a:buNone/>
              <a:defRPr sz="2352"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270994" y="919956"/>
            <a:ext cx="5025066" cy="501808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26473" tIns="886140" rIns="1259252" bIns="886140" numCol="1" anchor="ctr" anchorCtr="0" compatLnSpc="1">
            <a:prstTxWarp prst="textNoShape">
              <a:avLst/>
            </a:prstTxWarp>
            <a:noAutofit/>
          </a:bodyPr>
          <a:lstStyle>
            <a:lvl1pPr algn="l">
              <a:defRPr lang="en-US" sz="588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14042"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2432198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11421158" y="6431136"/>
            <a:ext cx="501606" cy="135796"/>
          </a:xfrm>
          <a:prstGeom prst="rect">
            <a:avLst/>
          </a:prstGeom>
        </p:spPr>
        <p:txBody>
          <a:bodyPr/>
          <a:lstStyle>
            <a:lvl1pPr>
              <a:defRPr/>
            </a:lvl1pPr>
          </a:lstStyle>
          <a:p>
            <a:pPr defTabSz="914367">
              <a:defRPr/>
            </a:pPr>
            <a:fld id="{B8C74712-5C4C-4606-A2DB-D2ABBCD47641}" type="slidenum">
              <a:rPr lang="en-AU" smtClean="0">
                <a:solidFill>
                  <a:srgbClr val="505050"/>
                </a:solidFill>
              </a:rPr>
              <a:pPr defTabSz="914367">
                <a:defRPr/>
              </a:pPr>
              <a:t>‹#›</a:t>
            </a:fld>
            <a:endParaRPr lang="en-AU" dirty="0">
              <a:solidFill>
                <a:srgbClr val="505050"/>
              </a:solidFill>
            </a:endParaRPr>
          </a:p>
        </p:txBody>
      </p:sp>
    </p:spTree>
    <p:extLst>
      <p:ext uri="{BB962C8B-B14F-4D97-AF65-F5344CB8AC3E}">
        <p14:creationId xmlns:p14="http://schemas.microsoft.com/office/powerpoint/2010/main" val="3288130804"/>
      </p:ext>
    </p:extLst>
  </p:cSld>
  <p:clrMapOvr>
    <a:masterClrMapping/>
  </p:clrMapOvr>
  <p:transition>
    <p:fade/>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60045" y="6149922"/>
            <a:ext cx="1383369" cy="296380"/>
          </a:xfrm>
          <a:prstGeom prst="rect">
            <a:avLst/>
          </a:prstGeom>
        </p:spPr>
      </p:pic>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3128174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4342648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6330398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accent4"/>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6732226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
        <p:nvSpPr>
          <p:cNvPr id="6" name="Rectangle 5"/>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926373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accent3"/>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451361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
        <p:nvSpPr>
          <p:cNvPr id="12" name="Rectangle 11"/>
          <p:cNvSpPr/>
          <p:nvPr userDrawn="1"/>
        </p:nvSpPr>
        <p:spPr bwMode="gray">
          <a:xfrm>
            <a:off x="269302" y="1187620"/>
            <a:ext cx="7171399" cy="448276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69239" y="1187620"/>
            <a:ext cx="7171399" cy="2242047"/>
          </a:xfrm>
          <a:noFill/>
        </p:spPr>
        <p:txBody>
          <a:bodyPr lIns="146304" tIns="91440" rIns="146304" bIns="91440" anchor="t" anchorCtr="0"/>
          <a:lstStyle>
            <a:lvl1pPr>
              <a:defRPr sz="5882" spc="-98"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ltGray">
          <a:xfrm>
            <a:off x="269302" y="3429667"/>
            <a:ext cx="7171399" cy="2240713"/>
          </a:xfrm>
          <a:noFill/>
        </p:spPr>
        <p:txBody>
          <a:bodyPr lIns="146304" tIns="109728" rIns="146304" bIns="109728">
            <a:noAutofit/>
          </a:bodyPr>
          <a:lstStyle>
            <a:lvl1pPr marL="0" indent="0">
              <a:spcBef>
                <a:spcPts val="0"/>
              </a:spcBef>
              <a:buNone/>
              <a:defRPr sz="3137"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4545694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3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p:cNvSpPr/>
          <p:nvPr userDrawn="1"/>
        </p:nvSpPr>
        <p:spPr bwMode="gray">
          <a:xfrm>
            <a:off x="269302" y="1187620"/>
            <a:ext cx="7171399" cy="448276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239" y="1187621"/>
            <a:ext cx="7171399" cy="2205807"/>
          </a:xfrm>
          <a:noFill/>
        </p:spPr>
        <p:txBody>
          <a:bodyPr lIns="146304" tIns="91440" rIns="146304" bIns="91440" anchor="t" anchorCtr="0"/>
          <a:lstStyle>
            <a:lvl1pPr>
              <a:defRPr sz="5882" spc="-98"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69302" y="3415437"/>
            <a:ext cx="7171399" cy="2232935"/>
          </a:xfrm>
          <a:noFill/>
        </p:spPr>
        <p:txBody>
          <a:bodyPr lIns="146304" tIns="109728" rIns="146304" bIns="109728">
            <a:noAutofit/>
          </a:bodyPr>
          <a:lstStyle>
            <a:lvl1pPr marL="0" indent="0">
              <a:spcBef>
                <a:spcPts val="0"/>
              </a:spcBef>
              <a:buNone/>
              <a:defRPr sz="3137"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17440882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p:cNvSpPr/>
          <p:nvPr userDrawn="1"/>
        </p:nvSpPr>
        <p:spPr bwMode="gray">
          <a:xfrm>
            <a:off x="269302" y="1187620"/>
            <a:ext cx="7171399" cy="448276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239" y="1187621"/>
            <a:ext cx="7171399" cy="2205807"/>
          </a:xfrm>
          <a:noFill/>
        </p:spPr>
        <p:txBody>
          <a:bodyPr lIns="146304" tIns="91440" rIns="146304" bIns="91440" anchor="t" anchorCtr="0"/>
          <a:lstStyle>
            <a:lvl1pPr>
              <a:defRPr sz="5882" spc="-98"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69302" y="3415437"/>
            <a:ext cx="7171399" cy="2232935"/>
          </a:xfrm>
          <a:noFill/>
        </p:spPr>
        <p:txBody>
          <a:bodyPr lIns="146304" tIns="109728" rIns="146304" bIns="109728">
            <a:noAutofit/>
          </a:bodyPr>
          <a:lstStyle>
            <a:lvl1pPr marL="0" indent="0">
              <a:spcBef>
                <a:spcPts val="0"/>
              </a:spcBef>
              <a:buNone/>
              <a:defRPr sz="3137"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14943217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5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p:cNvSpPr/>
          <p:nvPr userDrawn="1"/>
        </p:nvSpPr>
        <p:spPr bwMode="gray">
          <a:xfrm>
            <a:off x="269302" y="1187620"/>
            <a:ext cx="7171399" cy="448276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239" y="1187621"/>
            <a:ext cx="7171399" cy="2205807"/>
          </a:xfrm>
          <a:noFill/>
        </p:spPr>
        <p:txBody>
          <a:bodyPr lIns="146304" tIns="91440" rIns="146304" bIns="91440" anchor="t" anchorCtr="0"/>
          <a:lstStyle>
            <a:lvl1pPr>
              <a:defRPr sz="5882" spc="-98"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69302" y="3415437"/>
            <a:ext cx="7171399" cy="2232935"/>
          </a:xfrm>
          <a:noFill/>
        </p:spPr>
        <p:txBody>
          <a:bodyPr lIns="146304" tIns="109728" rIns="146304" bIns="109728">
            <a:noAutofit/>
          </a:bodyPr>
          <a:lstStyle>
            <a:lvl1pPr marL="0" indent="0">
              <a:spcBef>
                <a:spcPts val="0"/>
              </a:spcBef>
              <a:buNone/>
              <a:defRPr sz="3137"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2028739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13" name="Rectangle 12"/>
          <p:cNvSpPr/>
          <p:nvPr userDrawn="1"/>
        </p:nvSpPr>
        <p:spPr bwMode="gray">
          <a:xfrm>
            <a:off x="269302" y="2084147"/>
            <a:ext cx="7171399" cy="3586208"/>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69302" y="2082443"/>
            <a:ext cx="7171399" cy="1794808"/>
          </a:xfrm>
          <a:noFill/>
        </p:spPr>
        <p:txBody>
          <a:bodyPr lIns="146304" tIns="91440" rIns="146304" bIns="91440" anchor="t" anchorCtr="0"/>
          <a:lstStyle>
            <a:lvl1pPr>
              <a:defRPr sz="5294"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ltGray">
          <a:xfrm>
            <a:off x="269302" y="3877255"/>
            <a:ext cx="7171399" cy="1789991"/>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4250761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13" name="Rectangle 12"/>
          <p:cNvSpPr/>
          <p:nvPr userDrawn="1"/>
        </p:nvSpPr>
        <p:spPr bwMode="gray">
          <a:xfrm>
            <a:off x="269302" y="2084147"/>
            <a:ext cx="7171399" cy="3586208"/>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302" y="2082443"/>
            <a:ext cx="7171399" cy="1794808"/>
          </a:xfrm>
          <a:noFill/>
        </p:spPr>
        <p:txBody>
          <a:bodyPr lIns="146304" tIns="91440" rIns="146304" bIns="91440" anchor="t" anchorCtr="0"/>
          <a:lstStyle>
            <a:lvl1pPr>
              <a:defRPr sz="5294"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69302" y="3877255"/>
            <a:ext cx="7171399" cy="1789991"/>
          </a:xfrm>
        </p:spPr>
        <p:txBody>
          <a:bodyPr tIns="109728" bIns="109728">
            <a:noAutofit/>
          </a:bodyPr>
          <a:lstStyle>
            <a:lvl1pPr marL="0" indent="0">
              <a:spcBef>
                <a:spcPts val="0"/>
              </a:spcBef>
              <a:buNone/>
              <a:defRPr sz="3137">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37262343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2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13" name="Rectangle 12"/>
          <p:cNvSpPr/>
          <p:nvPr userDrawn="1"/>
        </p:nvSpPr>
        <p:spPr bwMode="gray">
          <a:xfrm>
            <a:off x="269302" y="2084147"/>
            <a:ext cx="7171399" cy="3586208"/>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302" y="2082443"/>
            <a:ext cx="7171399" cy="1794808"/>
          </a:xfrm>
          <a:noFill/>
        </p:spPr>
        <p:txBody>
          <a:bodyPr lIns="146304" tIns="91440" rIns="146304" bIns="91440" anchor="t" anchorCtr="0"/>
          <a:lstStyle>
            <a:lvl1pPr>
              <a:defRPr sz="5294"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69302" y="3877255"/>
            <a:ext cx="7171399" cy="1789991"/>
          </a:xfrm>
        </p:spPr>
        <p:txBody>
          <a:bodyPr tIns="109728" bIns="109728">
            <a:noAutofit/>
          </a:bodyPr>
          <a:lstStyle>
            <a:lvl1pPr marL="0" indent="0">
              <a:spcBef>
                <a:spcPts val="0"/>
              </a:spcBef>
              <a:buNone/>
              <a:defRPr sz="3137">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36346612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3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13" name="Rectangle 12"/>
          <p:cNvSpPr/>
          <p:nvPr userDrawn="1"/>
        </p:nvSpPr>
        <p:spPr bwMode="gray">
          <a:xfrm>
            <a:off x="269302" y="2084147"/>
            <a:ext cx="7171399" cy="3586208"/>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302" y="2082443"/>
            <a:ext cx="7171399" cy="1794808"/>
          </a:xfrm>
          <a:noFill/>
        </p:spPr>
        <p:txBody>
          <a:bodyPr lIns="146304" tIns="91440" rIns="146304" bIns="91440" anchor="t" anchorCtr="0"/>
          <a:lstStyle>
            <a:lvl1pPr>
              <a:defRPr sz="5294"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69302" y="3877255"/>
            <a:ext cx="7171399" cy="1789991"/>
          </a:xfrm>
        </p:spPr>
        <p:txBody>
          <a:bodyPr tIns="109728" bIns="109728">
            <a:noAutofit/>
          </a:bodyPr>
          <a:lstStyle>
            <a:lvl1pPr marL="0" indent="0">
              <a:spcBef>
                <a:spcPts val="0"/>
              </a:spcBef>
              <a:buNone/>
              <a:defRPr sz="3137">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1571604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125" y="5930712"/>
            <a:ext cx="1812954" cy="666978"/>
          </a:xfrm>
          <a:prstGeom prst="rect">
            <a:avLst/>
          </a:prstGeom>
        </p:spPr>
      </p:pic>
      <p:sp>
        <p:nvSpPr>
          <p:cNvPr id="10" name="Rectangle 9"/>
          <p:cNvSpPr/>
          <p:nvPr userDrawn="1"/>
        </p:nvSpPr>
        <p:spPr bwMode="gray">
          <a:xfrm>
            <a:off x="269302" y="1187621"/>
            <a:ext cx="7171399" cy="3586208"/>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ltGray">
          <a:xfrm>
            <a:off x="269239" y="1187620"/>
            <a:ext cx="7171399" cy="1793108"/>
          </a:xfrm>
          <a:noFill/>
        </p:spPr>
        <p:txBody>
          <a:bodyPr lIns="146304" tIns="91440" rIns="146304" bIns="91440" anchor="t" anchorCtr="0"/>
          <a:lstStyle>
            <a:lvl1pPr>
              <a:defRPr sz="5882" spc="-98"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69302" y="2971385"/>
            <a:ext cx="7171399" cy="1794661"/>
          </a:xfrm>
          <a:noFill/>
        </p:spPr>
        <p:txBody>
          <a:bodyPr lIns="146304" tIns="109728" rIns="146304" bIns="109728">
            <a:noAutofit/>
          </a:bodyPr>
          <a:lstStyle>
            <a:lvl1pPr marL="0" indent="0">
              <a:spcBef>
                <a:spcPts val="0"/>
              </a:spcBef>
              <a:buNone/>
              <a:defRPr sz="3137"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345329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Dem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5833">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482581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sp>
        <p:nvSpPr>
          <p:cNvPr id="10" name="Rectangle 9"/>
          <p:cNvSpPr/>
          <p:nvPr userDrawn="1"/>
        </p:nvSpPr>
        <p:spPr bwMode="gray">
          <a:xfrm>
            <a:off x="269302" y="1187621"/>
            <a:ext cx="7171399" cy="3586208"/>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69239" y="1187620"/>
            <a:ext cx="7171399" cy="1793108"/>
          </a:xfrm>
          <a:noFill/>
        </p:spPr>
        <p:txBody>
          <a:bodyPr lIns="146304" tIns="91440" rIns="146304" bIns="91440" anchor="t" anchorCtr="0"/>
          <a:lstStyle>
            <a:lvl1pPr>
              <a:defRPr sz="5882"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69302" y="2971385"/>
            <a:ext cx="7171399" cy="1794661"/>
          </a:xfrm>
          <a:noFill/>
        </p:spPr>
        <p:txBody>
          <a:bodyPr lIns="146304" tIns="109728" rIns="146304" bIns="109728">
            <a:noAutofit/>
          </a:bodyPr>
          <a:lstStyle>
            <a:lvl1pPr marL="0" indent="0">
              <a:spcBef>
                <a:spcPts val="0"/>
              </a:spcBef>
              <a:buNone/>
              <a:defRPr sz="3137"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125" y="5930712"/>
            <a:ext cx="1812954" cy="666978"/>
          </a:xfrm>
          <a:prstGeom prst="rect">
            <a:avLst/>
          </a:prstGeom>
        </p:spPr>
      </p:pic>
    </p:spTree>
    <p:extLst>
      <p:ext uri="{BB962C8B-B14F-4D97-AF65-F5344CB8AC3E}">
        <p14:creationId xmlns:p14="http://schemas.microsoft.com/office/powerpoint/2010/main" val="1291215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2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sp>
        <p:nvSpPr>
          <p:cNvPr id="10" name="Rectangle 9"/>
          <p:cNvSpPr/>
          <p:nvPr userDrawn="1"/>
        </p:nvSpPr>
        <p:spPr bwMode="gray">
          <a:xfrm>
            <a:off x="269302" y="1187621"/>
            <a:ext cx="7171399" cy="3586208"/>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69239" y="1187620"/>
            <a:ext cx="7171399" cy="1793108"/>
          </a:xfrm>
          <a:noFill/>
        </p:spPr>
        <p:txBody>
          <a:bodyPr lIns="146304" tIns="91440" rIns="146304" bIns="91440" anchor="t" anchorCtr="0"/>
          <a:lstStyle>
            <a:lvl1pPr>
              <a:defRPr sz="5882"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69302" y="2971385"/>
            <a:ext cx="7171399" cy="1794661"/>
          </a:xfrm>
          <a:noFill/>
        </p:spPr>
        <p:txBody>
          <a:bodyPr lIns="146304" tIns="109728" rIns="146304" bIns="109728">
            <a:noAutofit/>
          </a:bodyPr>
          <a:lstStyle>
            <a:lvl1pPr marL="0" indent="0">
              <a:spcBef>
                <a:spcPts val="0"/>
              </a:spcBef>
              <a:buNone/>
              <a:defRPr sz="3137"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125" y="5930712"/>
            <a:ext cx="1812954" cy="666978"/>
          </a:xfrm>
          <a:prstGeom prst="rect">
            <a:avLst/>
          </a:prstGeom>
        </p:spPr>
      </p:pic>
    </p:spTree>
    <p:extLst>
      <p:ext uri="{BB962C8B-B14F-4D97-AF65-F5344CB8AC3E}">
        <p14:creationId xmlns:p14="http://schemas.microsoft.com/office/powerpoint/2010/main" val="6077724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3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sp>
        <p:nvSpPr>
          <p:cNvPr id="10" name="Rectangle 9"/>
          <p:cNvSpPr/>
          <p:nvPr userDrawn="1"/>
        </p:nvSpPr>
        <p:spPr bwMode="gray">
          <a:xfrm>
            <a:off x="269302" y="1187621"/>
            <a:ext cx="7171399" cy="3586208"/>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69239" y="1187620"/>
            <a:ext cx="7171399" cy="1793108"/>
          </a:xfrm>
          <a:noFill/>
        </p:spPr>
        <p:txBody>
          <a:bodyPr lIns="146304" tIns="91440" rIns="146304" bIns="91440" anchor="t" anchorCtr="0"/>
          <a:lstStyle>
            <a:lvl1pPr>
              <a:defRPr sz="5882"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69302" y="2971385"/>
            <a:ext cx="7171399" cy="1794661"/>
          </a:xfrm>
          <a:noFill/>
        </p:spPr>
        <p:txBody>
          <a:bodyPr lIns="146304" tIns="109728" rIns="146304" bIns="109728">
            <a:noAutofit/>
          </a:bodyPr>
          <a:lstStyle>
            <a:lvl1pPr marL="0" indent="0">
              <a:spcBef>
                <a:spcPts val="0"/>
              </a:spcBef>
              <a:buNone/>
              <a:defRPr sz="3137"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125" y="5930712"/>
            <a:ext cx="1812954" cy="666978"/>
          </a:xfrm>
          <a:prstGeom prst="rect">
            <a:avLst/>
          </a:prstGeom>
        </p:spPr>
      </p:pic>
    </p:spTree>
    <p:extLst>
      <p:ext uri="{BB962C8B-B14F-4D97-AF65-F5344CB8AC3E}">
        <p14:creationId xmlns:p14="http://schemas.microsoft.com/office/powerpoint/2010/main" val="21122452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0" y="1186356"/>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4478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0" y="1186356"/>
            <a:ext cx="9859116" cy="2697988"/>
          </a:xfrm>
          <a:noFill/>
        </p:spPr>
        <p:txBody>
          <a:bodyPr tIns="91440" bIns="91440" anchor="t" anchorCtr="0"/>
          <a:lstStyle>
            <a:lvl1pPr>
              <a:defRPr sz="7058" spc="-98"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5837433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0" y="1186356"/>
            <a:ext cx="9859116" cy="2697988"/>
          </a:xfrm>
          <a:noFill/>
        </p:spPr>
        <p:txBody>
          <a:bodyPr tIns="91440" bIns="91440" anchor="t" anchorCtr="0"/>
          <a:lstStyle>
            <a:lvl1pPr>
              <a:defRPr sz="7058" spc="-98"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8394919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0" y="1186356"/>
            <a:ext cx="9859116" cy="2697988"/>
          </a:xfrm>
          <a:noFill/>
        </p:spPr>
        <p:txBody>
          <a:bodyPr tIns="91440" bIns="91440" anchor="t" anchorCtr="0"/>
          <a:lstStyle>
            <a:lvl1pPr>
              <a:defRPr sz="7058" spc="-98"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670555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114402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9445482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_Demo slide 2">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279607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Demo slide 2">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5833">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895256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3_Demo slide 2">
    <p:bg>
      <p:bgPr>
        <a:solidFill>
          <a:schemeClr val="accent4"/>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6380361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3818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6179812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_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7531728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3_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gs>
                    <a:gs pos="100000">
                      <a:schemeClr val="bg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6179285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2800987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740156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0082772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3_Vide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00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5114612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1421200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Demo slide 2">
    <p:bg>
      <p:bgPr>
        <a:solidFill>
          <a:schemeClr val="accent4"/>
        </a:solidFill>
        <a:effectLst/>
      </p:bgPr>
    </p:bg>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856838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2476563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903001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1383858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4953187"/>
      </p:ext>
    </p:extLst>
  </p:cSld>
  <p:clrMapOvr>
    <a:masterClrMapping/>
  </p:clrMapOvr>
  <p:transition>
    <p:fade/>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5306"/>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4966513"/>
      </p:ext>
    </p:extLst>
  </p:cSld>
  <p:clrMapOvr>
    <a:masterClrMapping/>
  </p:clrMapOvr>
  <p:transition>
    <p:fade/>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9407254"/>
      </p:ext>
    </p:extLst>
  </p:cSld>
  <p:clrMapOvr>
    <a:masterClrMapping/>
  </p:clrMapOvr>
  <p:transition>
    <p:fade/>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278873"/>
      </p:ext>
    </p:extLst>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6495802"/>
      </p:ext>
    </p:extLst>
  </p:cSld>
  <p:clrMapOvr>
    <a:masterClrMapping/>
  </p:clrMapOvr>
  <p:transition>
    <p:fade/>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83402"/>
      </p:ext>
    </p:extLst>
  </p:cSld>
  <p:clrMapOvr>
    <a:masterClrMapping/>
  </p:clrMapOvr>
  <p:transition>
    <p:fade/>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81111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gs>
                    <a:gs pos="100000">
                      <a:schemeClr val="bg1"/>
                    </a:gs>
                  </a:gsLst>
                  <a:lin ang="5400000" scaled="0"/>
                </a:gradFill>
              </a:defRPr>
            </a:lvl1pPr>
          </a:lstStyle>
          <a:p>
            <a:r>
              <a:rPr lang="en-US" dirty="0" smtClean="0"/>
              <a:t>Video title</a:t>
            </a:r>
            <a:endParaRPr lang="en-US" dirty="0"/>
          </a:p>
        </p:txBody>
      </p:sp>
      <p:sp>
        <p:nvSpPr>
          <p:cNvPr id="5" name="Rectangle 4"/>
          <p:cNvSpPr/>
          <p:nvPr userDrawn="1"/>
        </p:nvSpPr>
        <p:spPr bwMode="ltGray">
          <a:xfrm>
            <a:off x="269302" y="1187644"/>
            <a:ext cx="9860610"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39021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15272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9774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007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Segoe UI" pitchFamily="34" charset="0"/>
                <a:cs typeface="Segoe UI" pitchFamily="34" charset="0"/>
              </a:defRPr>
            </a:lvl1pPr>
            <a:lvl2pPr marL="339726" indent="0">
              <a:buNone/>
              <a:defRPr>
                <a:gradFill>
                  <a:gsLst>
                    <a:gs pos="1250">
                      <a:srgbClr val="000000"/>
                    </a:gs>
                    <a:gs pos="100000">
                      <a:srgbClr val="000000"/>
                    </a:gs>
                  </a:gsLst>
                  <a:lin ang="5400000" scaled="0"/>
                </a:gradFill>
                <a:latin typeface="Segoe UI" pitchFamily="34" charset="0"/>
                <a:cs typeface="Segoe UI" pitchFamily="34" charset="0"/>
              </a:defRPr>
            </a:lvl2pPr>
            <a:lvl3pPr marL="573090" indent="0">
              <a:buNone/>
              <a:defRPr>
                <a:gradFill>
                  <a:gsLst>
                    <a:gs pos="1250">
                      <a:srgbClr val="000000"/>
                    </a:gs>
                    <a:gs pos="100000">
                      <a:srgbClr val="000000"/>
                    </a:gs>
                  </a:gsLst>
                  <a:lin ang="5400000" scaled="0"/>
                </a:gradFill>
                <a:latin typeface="Segoe UI" pitchFamily="34" charset="0"/>
                <a:cs typeface="Segoe UI" pitchFamily="34" charset="0"/>
              </a:defRPr>
            </a:lvl3pPr>
            <a:lvl4pPr marL="798516" indent="0">
              <a:buNone/>
              <a:defRPr>
                <a:gradFill>
                  <a:gsLst>
                    <a:gs pos="1250">
                      <a:srgbClr val="000000"/>
                    </a:gs>
                    <a:gs pos="100000">
                      <a:srgbClr val="000000"/>
                    </a:gs>
                  </a:gsLst>
                  <a:lin ang="5400000" scaled="0"/>
                </a:gradFill>
                <a:latin typeface="Segoe UI" pitchFamily="34" charset="0"/>
                <a:cs typeface="Segoe UI" pitchFamily="34" charset="0"/>
              </a:defRPr>
            </a:lvl4pPr>
            <a:lvl5pPr marL="1030292"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0352958"/>
      </p:ext>
    </p:extLst>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1705807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1" y="0"/>
            <a:ext cx="12192000" cy="6858000"/>
          </a:xfrm>
          <a:prstGeom prst="rect">
            <a:avLst/>
          </a:prstGeom>
          <a:noFill/>
        </p:spPr>
        <p:txBody>
          <a:bodyPr lIns="279834" tIns="279834" rIns="279834">
            <a:noAutofit/>
          </a:bodyPr>
          <a:lstStyle>
            <a:lvl1pPr marL="0" indent="0">
              <a:buNone/>
              <a:defRPr sz="2352"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270994" y="919956"/>
            <a:ext cx="5025066" cy="501808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26473" tIns="886140" rIns="1259252" bIns="886140" numCol="1" anchor="ctr" anchorCtr="0" compatLnSpc="1">
            <a:prstTxWarp prst="textNoShape">
              <a:avLst/>
            </a:prstTxWarp>
            <a:noAutofit/>
          </a:bodyPr>
          <a:lstStyle>
            <a:lvl1pPr algn="l">
              <a:defRPr lang="en-US" sz="588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14042"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2350824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11421158" y="6431136"/>
            <a:ext cx="501606" cy="135796"/>
          </a:xfrm>
          <a:prstGeom prst="rect">
            <a:avLst/>
          </a:prstGeom>
        </p:spPr>
        <p:txBody>
          <a:bodyPr/>
          <a:lstStyle>
            <a:lvl1pPr>
              <a:defRPr/>
            </a:lvl1pPr>
          </a:lstStyle>
          <a:p>
            <a:pPr defTabSz="914367">
              <a:defRPr/>
            </a:pPr>
            <a:fld id="{B8C74712-5C4C-4606-A2DB-D2ABBCD47641}" type="slidenum">
              <a:rPr lang="en-AU" smtClean="0">
                <a:solidFill>
                  <a:srgbClr val="505050"/>
                </a:solidFill>
              </a:rPr>
              <a:pPr defTabSz="914367">
                <a:defRPr/>
              </a:pPr>
              <a:t>‹#›</a:t>
            </a:fld>
            <a:endParaRPr lang="en-AU" dirty="0">
              <a:solidFill>
                <a:srgbClr val="505050"/>
              </a:solidFill>
            </a:endParaRPr>
          </a:p>
        </p:txBody>
      </p:sp>
    </p:spTree>
    <p:extLst>
      <p:ext uri="{BB962C8B-B14F-4D97-AF65-F5344CB8AC3E}">
        <p14:creationId xmlns:p14="http://schemas.microsoft.com/office/powerpoint/2010/main" val="60744849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Vide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lgn="l" defTabSz="914367" rtl="0" eaLnBrk="1" latinLnBrk="0" hangingPunct="1">
              <a:lnSpc>
                <a:spcPct val="90000"/>
              </a:lnSpc>
              <a:spcBef>
                <a:spcPct val="0"/>
              </a:spcBef>
              <a:buNone/>
              <a:defRPr lang="en-US" sz="7058" b="0" kern="1200" cap="none" spc="-98" baseline="0" dirty="0">
                <a:ln w="3175">
                  <a:noFill/>
                </a:ln>
                <a:gradFill>
                  <a:gsLst>
                    <a:gs pos="5833">
                      <a:schemeClr val="bg1"/>
                    </a:gs>
                    <a:gs pos="99000">
                      <a:schemeClr val="bg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5" name="Rectangle 4"/>
          <p:cNvSpPr/>
          <p:nvPr userDrawn="1"/>
        </p:nvSpPr>
        <p:spPr bwMode="ltGray">
          <a:xfrm>
            <a:off x="269302" y="1187644"/>
            <a:ext cx="9860610"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99967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Vide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lgn="l" defTabSz="914367" rtl="0" eaLnBrk="1" latinLnBrk="0" hangingPunct="1">
              <a:lnSpc>
                <a:spcPct val="90000"/>
              </a:lnSpc>
              <a:spcBef>
                <a:spcPct val="0"/>
              </a:spcBef>
              <a:buNone/>
              <a:defRPr lang="en-US" sz="7058" b="0" kern="1200" cap="none" spc="-98" baseline="0" dirty="0">
                <a:ln w="3175">
                  <a:noFill/>
                </a:ln>
                <a:gradFill>
                  <a:gsLst>
                    <a:gs pos="5833">
                      <a:schemeClr val="bg1"/>
                    </a:gs>
                    <a:gs pos="99000">
                      <a:schemeClr val="bg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5" name="Rectangle 4"/>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206386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Vide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gs>
                    <a:gs pos="100000">
                      <a:schemeClr val="bg1"/>
                    </a:gs>
                  </a:gsLst>
                  <a:lin ang="5400000" scaled="0"/>
                </a:gradFill>
              </a:defRPr>
            </a:lvl1pPr>
          </a:lstStyle>
          <a:p>
            <a:r>
              <a:rPr lang="en-US" dirty="0" smtClean="0"/>
              <a:t>Video title</a:t>
            </a:r>
            <a:endParaRPr lang="en-US" dirty="0"/>
          </a:p>
        </p:txBody>
      </p:sp>
      <p:sp>
        <p:nvSpPr>
          <p:cNvPr id="5" name="Rectangle 4"/>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00103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3">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125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1250">
                      <a:schemeClr val="tx1"/>
                    </a:gs>
                    <a:gs pos="100000">
                      <a:schemeClr val="tx1"/>
                    </a:gs>
                  </a:gsLst>
                  <a:lin ang="5400000" scaled="0"/>
                </a:gradFill>
              </a:defRPr>
            </a:lvl1pPr>
          </a:lstStyle>
          <a:p>
            <a:r>
              <a:rPr lang="en-US" dirty="0" smtClean="0"/>
              <a:t>Presentation title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757347" y="6196320"/>
            <a:ext cx="986067" cy="191269"/>
          </a:xfrm>
          <a:prstGeom prst="rect">
            <a:avLst/>
          </a:prstGeom>
        </p:spPr>
      </p:pic>
    </p:spTree>
    <p:extLst>
      <p:ext uri="{BB962C8B-B14F-4D97-AF65-F5344CB8AC3E}">
        <p14:creationId xmlns:p14="http://schemas.microsoft.com/office/powerpoint/2010/main" val="3106437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99000">
                      <a:schemeClr val="tx1"/>
                    </a:gs>
                  </a:gsLst>
                  <a:lin ang="5400000" scaled="0"/>
                </a:gradFill>
              </a:defRPr>
            </a:lvl1pPr>
          </a:lstStyle>
          <a:p>
            <a:r>
              <a:rPr lang="en-US" dirty="0" smtClean="0"/>
              <a:t>Video title</a:t>
            </a:r>
            <a:endParaRPr lang="en-US" dirty="0"/>
          </a:p>
        </p:txBody>
      </p:sp>
      <p:sp>
        <p:nvSpPr>
          <p:cNvPr id="5" name="Rectangle 4"/>
          <p:cNvSpPr/>
          <p:nvPr userDrawn="1"/>
        </p:nvSpPr>
        <p:spPr bwMode="ltGray">
          <a:xfrm>
            <a:off x="269302" y="1187644"/>
            <a:ext cx="9860610"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248545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p:spPr>
        <p:txBody>
          <a:bodyPr tIns="91440" bIns="91440" anchor="t" anchorCtr="0"/>
          <a:lstStyle>
            <a:lvl1pPr algn="l" defTabSz="914367" rtl="0" eaLnBrk="1" latinLnBrk="0" hangingPunct="1">
              <a:lnSpc>
                <a:spcPct val="90000"/>
              </a:lnSpc>
              <a:spcBef>
                <a:spcPct val="0"/>
              </a:spcBef>
              <a:buNone/>
              <a:defRPr lang="en-US" sz="7058" b="0" kern="1200" cap="none" spc="-98" baseline="0" dirty="0">
                <a:ln w="3175">
                  <a:noFill/>
                </a:ln>
                <a:gradFill>
                  <a:gsLst>
                    <a:gs pos="5833">
                      <a:schemeClr val="tx1"/>
                    </a:gs>
                    <a:gs pos="99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5" name="Rectangle 4"/>
          <p:cNvSpPr/>
          <p:nvPr userDrawn="1"/>
        </p:nvSpPr>
        <p:spPr bwMode="ltGray">
          <a:xfrm>
            <a:off x="269302" y="1187644"/>
            <a:ext cx="9860610"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337459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lgn="l" defTabSz="914367" rtl="0" eaLnBrk="1" latinLnBrk="0" hangingPunct="1">
              <a:lnSpc>
                <a:spcPct val="90000"/>
              </a:lnSpc>
              <a:spcBef>
                <a:spcPct val="0"/>
              </a:spcBef>
              <a:buNone/>
              <a:defRPr lang="en-US" sz="7058" b="0" kern="1200" cap="none" spc="-98" baseline="0" dirty="0">
                <a:ln w="3175">
                  <a:noFill/>
                </a:ln>
                <a:gradFill>
                  <a:gsLst>
                    <a:gs pos="5833">
                      <a:schemeClr val="tx1"/>
                    </a:gs>
                    <a:gs pos="99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5" name="Rectangle 4"/>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545390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Vide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00000">
                      <a:schemeClr val="tx1"/>
                    </a:gs>
                  </a:gsLst>
                  <a:lin ang="5400000" scaled="0"/>
                </a:gradFill>
              </a:defRPr>
            </a:lvl1pPr>
          </a:lstStyle>
          <a:p>
            <a:r>
              <a:rPr lang="en-US" dirty="0" smtClean="0"/>
              <a:t>Video title</a:t>
            </a:r>
            <a:endParaRPr lang="en-US" dirty="0"/>
          </a:p>
        </p:txBody>
      </p:sp>
      <p:sp>
        <p:nvSpPr>
          <p:cNvPr id="5" name="Rectangle 4"/>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934896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49848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9539152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3287176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0748827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0691959"/>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5306"/>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3189555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lide 3">
    <p:bg>
      <p:bgPr>
        <a:solidFill>
          <a:schemeClr val="accent4"/>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125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1250">
                      <a:schemeClr val="tx1"/>
                    </a:gs>
                    <a:gs pos="100000">
                      <a:schemeClr val="tx1"/>
                    </a:gs>
                  </a:gsLst>
                  <a:lin ang="5400000" scaled="0"/>
                </a:gradFill>
              </a:defRPr>
            </a:lvl1pPr>
          </a:lstStyle>
          <a:p>
            <a:r>
              <a:rPr lang="en-US" dirty="0" smtClean="0"/>
              <a:t>Presentation title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757347" y="6196320"/>
            <a:ext cx="986067" cy="191269"/>
          </a:xfrm>
          <a:prstGeom prst="rect">
            <a:avLst/>
          </a:prstGeom>
        </p:spPr>
      </p:pic>
    </p:spTree>
    <p:extLst>
      <p:ext uri="{BB962C8B-B14F-4D97-AF65-F5344CB8AC3E}">
        <p14:creationId xmlns:p14="http://schemas.microsoft.com/office/powerpoint/2010/main" val="27142505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186323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629066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170801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95706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00582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15662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55958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38383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Segoe UI" pitchFamily="34" charset="0"/>
                <a:cs typeface="Segoe UI" pitchFamily="34" charset="0"/>
              </a:defRPr>
            </a:lvl1pPr>
            <a:lvl2pPr marL="339726" indent="0">
              <a:buNone/>
              <a:defRPr>
                <a:gradFill>
                  <a:gsLst>
                    <a:gs pos="1250">
                      <a:srgbClr val="000000"/>
                    </a:gs>
                    <a:gs pos="100000">
                      <a:srgbClr val="000000"/>
                    </a:gs>
                  </a:gsLst>
                  <a:lin ang="5400000" scaled="0"/>
                </a:gradFill>
                <a:latin typeface="Segoe UI" pitchFamily="34" charset="0"/>
                <a:cs typeface="Segoe UI" pitchFamily="34" charset="0"/>
              </a:defRPr>
            </a:lvl2pPr>
            <a:lvl3pPr marL="573090" indent="0">
              <a:buNone/>
              <a:defRPr>
                <a:gradFill>
                  <a:gsLst>
                    <a:gs pos="1250">
                      <a:srgbClr val="000000"/>
                    </a:gs>
                    <a:gs pos="100000">
                      <a:srgbClr val="000000"/>
                    </a:gs>
                  </a:gsLst>
                  <a:lin ang="5400000" scaled="0"/>
                </a:gradFill>
                <a:latin typeface="Segoe UI" pitchFamily="34" charset="0"/>
                <a:cs typeface="Segoe UI" pitchFamily="34" charset="0"/>
              </a:defRPr>
            </a:lvl3pPr>
            <a:lvl4pPr marL="798516" indent="0">
              <a:buNone/>
              <a:defRPr>
                <a:gradFill>
                  <a:gsLst>
                    <a:gs pos="1250">
                      <a:srgbClr val="000000"/>
                    </a:gs>
                    <a:gs pos="100000">
                      <a:srgbClr val="000000"/>
                    </a:gs>
                  </a:gsLst>
                  <a:lin ang="5400000" scaled="0"/>
                </a:gradFill>
                <a:latin typeface="Segoe UI" pitchFamily="34" charset="0"/>
                <a:cs typeface="Segoe UI" pitchFamily="34" charset="0"/>
              </a:defRPr>
            </a:lvl4pPr>
            <a:lvl5pPr marL="1030292"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2734512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2631182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3">
    <p:bg>
      <p:bgPr>
        <a:solidFill>
          <a:schemeClr val="accent3"/>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125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1250">
                      <a:schemeClr val="tx1"/>
                    </a:gs>
                    <a:gs pos="100000">
                      <a:schemeClr val="tx1"/>
                    </a:gs>
                  </a:gsLst>
                  <a:lin ang="5400000" scaled="0"/>
                </a:gradFill>
              </a:defRPr>
            </a:lvl1pPr>
          </a:lstStyle>
          <a:p>
            <a:r>
              <a:rPr lang="en-US" dirty="0" smtClean="0"/>
              <a:t>Presentation title</a:t>
            </a:r>
            <a:endParaRPr lang="en-US" dirty="0"/>
          </a:p>
        </p:txBody>
      </p:sp>
      <p:sp>
        <p:nvSpPr>
          <p:cNvPr id="6" name="TextBox 5"/>
          <p:cNvSpPr txBox="1"/>
          <p:nvPr/>
        </p:nvSpPr>
        <p:spPr>
          <a:xfrm>
            <a:off x="269303" y="446702"/>
            <a:ext cx="3585660" cy="561290"/>
          </a:xfrm>
          <a:prstGeom prst="rect">
            <a:avLst/>
          </a:prstGeom>
          <a:noFill/>
        </p:spPr>
        <p:txBody>
          <a:bodyPr wrap="square" lIns="179285" tIns="143428" rIns="179285" bIns="143428" rtlCol="0">
            <a:spAutoFit/>
          </a:bodyPr>
          <a:lstStyle/>
          <a:p>
            <a:pPr defTabSz="914367">
              <a:lnSpc>
                <a:spcPct val="90000"/>
              </a:lnSpc>
            </a:pPr>
            <a:r>
              <a:rPr lang="en-US" sz="1961" dirty="0">
                <a:gradFill>
                  <a:gsLst>
                    <a:gs pos="2917">
                      <a:srgbClr val="FFFFFF"/>
                    </a:gs>
                    <a:gs pos="100000">
                      <a:srgbClr val="FFFFFF"/>
                    </a:gs>
                  </a:gsLst>
                  <a:lin ang="5400000" scaled="0"/>
                </a:gradFill>
              </a:rPr>
              <a:t>Server &amp; Tools Business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10757347" y="6196320"/>
            <a:ext cx="986067" cy="191269"/>
          </a:xfrm>
          <a:prstGeom prst="rect">
            <a:avLst/>
          </a:prstGeom>
        </p:spPr>
      </p:pic>
    </p:spTree>
    <p:extLst>
      <p:ext uri="{BB962C8B-B14F-4D97-AF65-F5344CB8AC3E}">
        <p14:creationId xmlns:p14="http://schemas.microsoft.com/office/powerpoint/2010/main" val="9109672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1" y="0"/>
            <a:ext cx="12192000" cy="6858000"/>
          </a:xfrm>
          <a:prstGeom prst="rect">
            <a:avLst/>
          </a:prstGeom>
          <a:noFill/>
        </p:spPr>
        <p:txBody>
          <a:bodyPr lIns="279834" tIns="279834" rIns="279834">
            <a:noAutofit/>
          </a:bodyPr>
          <a:lstStyle>
            <a:lvl1pPr marL="0" indent="0">
              <a:buNone/>
              <a:defRPr sz="2352"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270994" y="919956"/>
            <a:ext cx="5025066" cy="501808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26473" tIns="886140" rIns="1259252" bIns="886140" numCol="1" anchor="ctr" anchorCtr="0" compatLnSpc="1">
            <a:prstTxWarp prst="textNoShape">
              <a:avLst/>
            </a:prstTxWarp>
            <a:noAutofit/>
          </a:bodyPr>
          <a:lstStyle>
            <a:lvl1pPr algn="l">
              <a:defRPr lang="en-US" sz="588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14042"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2953093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11421158" y="6431136"/>
            <a:ext cx="501606" cy="135796"/>
          </a:xfrm>
          <a:prstGeom prst="rect">
            <a:avLst/>
          </a:prstGeom>
        </p:spPr>
        <p:txBody>
          <a:bodyPr/>
          <a:lstStyle>
            <a:lvl1pPr>
              <a:defRPr/>
            </a:lvl1pPr>
          </a:lstStyle>
          <a:p>
            <a:pPr defTabSz="914367">
              <a:defRPr/>
            </a:pPr>
            <a:fld id="{B8C74712-5C4C-4606-A2DB-D2ABBCD47641}" type="slidenum">
              <a:rPr lang="en-AU" smtClean="0">
                <a:solidFill>
                  <a:srgbClr val="505050"/>
                </a:solidFill>
              </a:rPr>
              <a:pPr defTabSz="914367">
                <a:defRPr/>
              </a:pPr>
              <a:t>‹#›</a:t>
            </a:fld>
            <a:endParaRPr lang="en-AU" dirty="0">
              <a:solidFill>
                <a:srgbClr val="505050"/>
              </a:solidFill>
            </a:endParaRPr>
          </a:p>
        </p:txBody>
      </p:sp>
    </p:spTree>
    <p:extLst>
      <p:ext uri="{BB962C8B-B14F-4D97-AF65-F5344CB8AC3E}">
        <p14:creationId xmlns:p14="http://schemas.microsoft.com/office/powerpoint/2010/main" val="2131363199"/>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Walkin_1a">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9322" y="471124"/>
            <a:ext cx="1522404" cy="326167"/>
          </a:xfrm>
          <a:prstGeom prst="rect">
            <a:avLst/>
          </a:prstGeom>
        </p:spPr>
      </p:pic>
      <p:sp>
        <p:nvSpPr>
          <p:cNvPr id="18" name="Rectangle 17"/>
          <p:cNvSpPr/>
          <p:nvPr userDrawn="1"/>
        </p:nvSpPr>
        <p:spPr bwMode="gray">
          <a:xfrm>
            <a:off x="5014323" y="2960044"/>
            <a:ext cx="7177677" cy="2710336"/>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58170" y="3516187"/>
            <a:ext cx="5290777" cy="159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bwMode="auto">
          <a:xfrm>
            <a:off x="11553920" y="5028595"/>
            <a:ext cx="641695" cy="64178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Freeform 9"/>
          <p:cNvSpPr>
            <a:spLocks noEditPoints="1"/>
          </p:cNvSpPr>
          <p:nvPr userDrawn="1"/>
        </p:nvSpPr>
        <p:spPr bwMode="black">
          <a:xfrm>
            <a:off x="11698291" y="515226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00BCF2"/>
          </a:solidFill>
          <a:ln>
            <a:noFill/>
          </a:ln>
          <a:extLst/>
        </p:spPr>
        <p:txBody>
          <a:bodyPr vert="horz" wrap="square" lIns="89642" tIns="44821" rIns="89642" bIns="44821" numCol="1" anchor="t" anchorCtr="0" compatLnSpc="1">
            <a:prstTxWarp prst="textNoShape">
              <a:avLst/>
            </a:prstTxWarp>
          </a:bodyPr>
          <a:lstStyle/>
          <a:p>
            <a:pPr defTabSz="914367"/>
            <a:endParaRPr lang="en-US" sz="1765">
              <a:solidFill>
                <a:srgbClr val="FFFFFF"/>
              </a:solidFill>
            </a:endParaRPr>
          </a:p>
        </p:txBody>
      </p:sp>
    </p:spTree>
    <p:extLst>
      <p:ext uri="{BB962C8B-B14F-4D97-AF65-F5344CB8AC3E}">
        <p14:creationId xmlns:p14="http://schemas.microsoft.com/office/powerpoint/2010/main" val="3763116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2">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2084172"/>
            <a:ext cx="9233487" cy="3586208"/>
          </a:xfrm>
          <a:prstGeom prst="rect">
            <a:avLst/>
          </a:prstGeom>
          <a:solidFill>
            <a:schemeClr val="bg2">
              <a:alpha val="8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248"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0" y="3878574"/>
            <a:ext cx="8964248" cy="1792326"/>
          </a:xfrm>
          <a:noFill/>
        </p:spPr>
        <p:txBody>
          <a:bodyPr lIns="146304" tIns="109728" rIns="146304" bIns="109728">
            <a:noAutofit/>
          </a:bodyPr>
          <a:lstStyle>
            <a:lvl1pPr marL="0" indent="0">
              <a:spcBef>
                <a:spcPts val="0"/>
              </a:spcBef>
              <a:buNone/>
              <a:defRPr sz="352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9322" y="471124"/>
            <a:ext cx="1522404" cy="326167"/>
          </a:xfrm>
          <a:prstGeom prst="rect">
            <a:avLst/>
          </a:prstGeom>
        </p:spPr>
      </p:pic>
    </p:spTree>
    <p:extLst>
      <p:ext uri="{BB962C8B-B14F-4D97-AF65-F5344CB8AC3E}">
        <p14:creationId xmlns:p14="http://schemas.microsoft.com/office/powerpoint/2010/main" val="599357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Section_Title_1a">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1181652" y="3863284"/>
            <a:ext cx="11010348" cy="1807096"/>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412549" y="4133127"/>
            <a:ext cx="7601252" cy="1796217"/>
          </a:xfrm>
          <a:noFill/>
        </p:spPr>
        <p:txBody>
          <a:bodyPr tIns="91440" bIns="91440" anchor="t" anchorCtr="0"/>
          <a:lstStyle>
            <a:lvl1pPr>
              <a:defRPr sz="7842"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81037400"/>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ntent_4">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7762" y="1598688"/>
            <a:ext cx="11653523" cy="1798544"/>
          </a:xfrm>
        </p:spPr>
        <p:txBody>
          <a:bodyPr/>
          <a:lstStyle>
            <a:lvl1pPr marL="0" indent="0">
              <a:buNone/>
              <a:defRPr sz="3529">
                <a:gradFill>
                  <a:gsLst>
                    <a:gs pos="1250">
                      <a:schemeClr val="tx1"/>
                    </a:gs>
                    <a:gs pos="99000">
                      <a:schemeClr val="tx1"/>
                    </a:gs>
                  </a:gsLst>
                  <a:lin ang="5400000" scaled="0"/>
                </a:gradFill>
              </a:defRPr>
            </a:lvl1pPr>
            <a:lvl2pPr marL="0" indent="0">
              <a:buFontTx/>
              <a:buNone/>
              <a:defRPr sz="1765"/>
            </a:lvl2pPr>
            <a:lvl3pPr marL="224097" indent="0">
              <a:buNone/>
              <a:defRPr sz="1765"/>
            </a:lvl3pPr>
            <a:lvl4pPr marL="448193" indent="0">
              <a:buNone/>
              <a:defRPr sz="1568"/>
            </a:lvl4pPr>
            <a:lvl5pPr marL="672290" indent="0">
              <a:buNone/>
              <a:defRPr sz="156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bwMode="auto">
          <a:xfrm>
            <a:off x="-1" y="461837"/>
            <a:ext cx="11717554" cy="904333"/>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432871" y="532286"/>
            <a:ext cx="11655840" cy="899665"/>
          </a:xfrm>
        </p:spPr>
        <p:txBody>
          <a:bodyPr/>
          <a:lstStyle>
            <a:lvl1pPr>
              <a:defRPr sz="4705"/>
            </a:lvl1pPr>
          </a:lstStyle>
          <a:p>
            <a:r>
              <a:rPr lang="en-US" dirty="0" smtClean="0"/>
              <a:t>Click to edit Master title style</a:t>
            </a:r>
            <a:endParaRPr lang="en-US" dirty="0"/>
          </a:p>
        </p:txBody>
      </p:sp>
    </p:spTree>
    <p:extLst>
      <p:ext uri="{BB962C8B-B14F-4D97-AF65-F5344CB8AC3E}">
        <p14:creationId xmlns:p14="http://schemas.microsoft.com/office/powerpoint/2010/main" val="53667144"/>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amp; Non-bulleted tex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 y="461837"/>
            <a:ext cx="11770058" cy="904333"/>
          </a:xfrm>
          <a:prstGeom prst="rect">
            <a:avLst/>
          </a:prstGeom>
          <a:solidFill>
            <a:schemeClr val="bg2">
              <a:alpha val="89804"/>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p:nvPr>
        </p:nvSpPr>
        <p:spPr>
          <a:xfrm>
            <a:off x="432871" y="532286"/>
            <a:ext cx="11655840" cy="899665"/>
          </a:xfrm>
        </p:spPr>
        <p:txBody>
          <a:bodyPr/>
          <a:lstStyle>
            <a:lvl1pPr>
              <a:defRPr sz="4705"/>
            </a:lvl1pPr>
          </a:lstStyle>
          <a:p>
            <a:r>
              <a:rPr lang="en-US" dirty="0" smtClean="0"/>
              <a:t>Click to edit Master title style</a:t>
            </a:r>
            <a:endParaRPr lang="en-US" dirty="0"/>
          </a:p>
        </p:txBody>
      </p:sp>
      <p:sp>
        <p:nvSpPr>
          <p:cNvPr id="9" name="Text Placeholder 5"/>
          <p:cNvSpPr>
            <a:spLocks noGrp="1"/>
          </p:cNvSpPr>
          <p:nvPr>
            <p:ph type="body" sz="quarter" idx="10"/>
          </p:nvPr>
        </p:nvSpPr>
        <p:spPr>
          <a:xfrm>
            <a:off x="717762" y="1598688"/>
            <a:ext cx="11653523" cy="1798544"/>
          </a:xfrm>
        </p:spPr>
        <p:txBody>
          <a:bodyPr/>
          <a:lstStyle>
            <a:lvl1pPr marL="0" indent="0">
              <a:buNone/>
              <a:defRPr sz="3529">
                <a:gradFill>
                  <a:gsLst>
                    <a:gs pos="1250">
                      <a:schemeClr val="accent1"/>
                    </a:gs>
                    <a:gs pos="100000">
                      <a:schemeClr val="accent1"/>
                    </a:gs>
                  </a:gsLst>
                  <a:lin ang="5400000" scaled="0"/>
                </a:gradFill>
              </a:defRPr>
            </a:lvl1pPr>
            <a:lvl2pPr marL="0" indent="0">
              <a:buFontTx/>
              <a:buNone/>
              <a:defRPr sz="1765">
                <a:gradFill>
                  <a:gsLst>
                    <a:gs pos="1250">
                      <a:schemeClr val="accent1"/>
                    </a:gs>
                    <a:gs pos="100000">
                      <a:schemeClr val="accent1"/>
                    </a:gs>
                  </a:gsLst>
                  <a:lin ang="5400000" scaled="0"/>
                </a:gradFill>
              </a:defRPr>
            </a:lvl2pPr>
            <a:lvl3pPr marL="224097" indent="0">
              <a:buNone/>
              <a:defRPr sz="1765">
                <a:gradFill>
                  <a:gsLst>
                    <a:gs pos="1250">
                      <a:schemeClr val="accent1"/>
                    </a:gs>
                    <a:gs pos="100000">
                      <a:schemeClr val="accent1"/>
                    </a:gs>
                  </a:gsLst>
                  <a:lin ang="5400000" scaled="0"/>
                </a:gradFill>
              </a:defRPr>
            </a:lvl3pPr>
            <a:lvl4pPr marL="448193" indent="0">
              <a:buNone/>
              <a:defRPr sz="1568">
                <a:gradFill>
                  <a:gsLst>
                    <a:gs pos="1250">
                      <a:schemeClr val="accent1"/>
                    </a:gs>
                    <a:gs pos="100000">
                      <a:schemeClr val="accent1"/>
                    </a:gs>
                  </a:gsLst>
                  <a:lin ang="5400000" scaled="0"/>
                </a:gradFill>
              </a:defRPr>
            </a:lvl4pPr>
            <a:lvl5pPr marL="672290" indent="0">
              <a:buNone/>
              <a:defRPr sz="1568">
                <a:gradFill>
                  <a:gsLst>
                    <a:gs pos="1250">
                      <a:schemeClr val="accent1"/>
                    </a:gs>
                    <a:gs pos="100000">
                      <a:schemeClr val="accent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03270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93876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059728"/>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32466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6 ">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p:cNvSpPr/>
          <p:nvPr/>
        </p:nvSpPr>
        <p:spPr bwMode="gray">
          <a:xfrm>
            <a:off x="269302" y="1187620"/>
            <a:ext cx="7171399" cy="448276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69239" y="1187620"/>
            <a:ext cx="7171399" cy="1793108"/>
          </a:xfrm>
          <a:noFill/>
        </p:spPr>
        <p:txBody>
          <a:bodyPr lIns="146304" tIns="91440" rIns="146304" bIns="91440" anchor="t" anchorCtr="0"/>
          <a:lstStyle>
            <a:lvl1pPr>
              <a:defRPr sz="5882" spc="-98"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ltGray">
          <a:xfrm>
            <a:off x="269302" y="2971385"/>
            <a:ext cx="7171399" cy="1794661"/>
          </a:xfrm>
          <a:noFill/>
        </p:spPr>
        <p:txBody>
          <a:bodyPr lIns="146304" tIns="109728" rIns="146304" bIns="109728">
            <a:noAutofit/>
          </a:bodyPr>
          <a:lstStyle>
            <a:lvl1pPr marL="0" indent="0">
              <a:spcBef>
                <a:spcPts val="0"/>
              </a:spcBef>
              <a:buNone/>
              <a:defRPr sz="3137"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3" name="Picture 2"/>
          <p:cNvPicPr>
            <a:picLocks noChangeAspect="1"/>
          </p:cNvPicPr>
          <p:nvPr/>
        </p:nvPicPr>
        <p:blipFill>
          <a:blip r:embed="rId3"/>
          <a:stretch>
            <a:fillRect/>
          </a:stretch>
        </p:blipFill>
        <p:spPr>
          <a:xfrm>
            <a:off x="269303" y="4936970"/>
            <a:ext cx="3586010" cy="56188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10653449" y="6164664"/>
            <a:ext cx="986067" cy="191269"/>
          </a:xfrm>
          <a:prstGeom prst="rect">
            <a:avLst/>
          </a:prstGeom>
        </p:spPr>
      </p:pic>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
        <p:nvSpPr>
          <p:cNvPr id="11" name="Rectangle 10"/>
          <p:cNvSpPr/>
          <p:nvPr userDrawn="1"/>
        </p:nvSpPr>
        <p:spPr bwMode="gray">
          <a:xfrm>
            <a:off x="269302" y="1187620"/>
            <a:ext cx="7171399" cy="448276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140761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Blank Accent Color 3">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855817"/>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50924034"/>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7263119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60045" y="6149922"/>
            <a:ext cx="1383369" cy="296380"/>
          </a:xfrm>
          <a:prstGeom prst="rect">
            <a:avLst/>
          </a:prstGeom>
        </p:spPr>
      </p:pic>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961910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6834938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2825847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accent4"/>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9566136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accent3"/>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9485038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
        <p:nvSpPr>
          <p:cNvPr id="12" name="Rectangle 11"/>
          <p:cNvSpPr/>
          <p:nvPr userDrawn="1"/>
        </p:nvSpPr>
        <p:spPr bwMode="gray">
          <a:xfrm>
            <a:off x="269302" y="1187620"/>
            <a:ext cx="7171399" cy="448276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69239" y="1187620"/>
            <a:ext cx="7171399" cy="2242047"/>
          </a:xfrm>
          <a:noFill/>
        </p:spPr>
        <p:txBody>
          <a:bodyPr lIns="146304" tIns="91440" rIns="146304" bIns="91440" anchor="t" anchorCtr="0"/>
          <a:lstStyle>
            <a:lvl1pPr>
              <a:defRPr sz="5882" spc="-98"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ltGray">
          <a:xfrm>
            <a:off x="269302" y="3429667"/>
            <a:ext cx="7171399" cy="2240713"/>
          </a:xfrm>
          <a:noFill/>
        </p:spPr>
        <p:txBody>
          <a:bodyPr lIns="146304" tIns="109728" rIns="146304" bIns="109728">
            <a:noAutofit/>
          </a:bodyPr>
          <a:lstStyle>
            <a:lvl1pPr marL="0" indent="0">
              <a:spcBef>
                <a:spcPts val="0"/>
              </a:spcBef>
              <a:buNone/>
              <a:defRPr sz="3137"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205634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p:cNvSpPr/>
          <p:nvPr userDrawn="1"/>
        </p:nvSpPr>
        <p:spPr bwMode="gray">
          <a:xfrm>
            <a:off x="269302" y="1187620"/>
            <a:ext cx="7171399" cy="448276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239" y="1187621"/>
            <a:ext cx="7171399" cy="2205807"/>
          </a:xfrm>
          <a:noFill/>
        </p:spPr>
        <p:txBody>
          <a:bodyPr lIns="146304" tIns="91440" rIns="146304" bIns="91440" anchor="t" anchorCtr="0"/>
          <a:lstStyle>
            <a:lvl1pPr>
              <a:defRPr sz="5882" spc="-98"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69302" y="3415437"/>
            <a:ext cx="7171399" cy="2232935"/>
          </a:xfrm>
          <a:noFill/>
        </p:spPr>
        <p:txBody>
          <a:bodyPr lIns="146304" tIns="109728" rIns="146304" bIns="109728">
            <a:noAutofit/>
          </a:bodyPr>
          <a:lstStyle>
            <a:lvl1pPr marL="0" indent="0">
              <a:spcBef>
                <a:spcPts val="0"/>
              </a:spcBef>
              <a:buNone/>
              <a:defRPr sz="3137"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42003010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Slide 6 ">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p:cNvSpPr/>
          <p:nvPr/>
        </p:nvSpPr>
        <p:spPr bwMode="gray">
          <a:xfrm>
            <a:off x="269302" y="1187620"/>
            <a:ext cx="7171399" cy="448276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239" y="1187620"/>
            <a:ext cx="7171399" cy="1793108"/>
          </a:xfrm>
          <a:noFill/>
        </p:spPr>
        <p:txBody>
          <a:bodyPr lIns="146304" tIns="91440" rIns="146304" bIns="91440" anchor="t" anchorCtr="0"/>
          <a:lstStyle>
            <a:lvl1pPr>
              <a:defRPr sz="5882" spc="-98" baseline="0">
                <a:gradFill>
                  <a:gsLst>
                    <a:gs pos="0">
                      <a:schemeClr val="bg1"/>
                    </a:gs>
                    <a:gs pos="100000">
                      <a:schemeClr val="bg1"/>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69302" y="2971385"/>
            <a:ext cx="7171399" cy="1794661"/>
          </a:xfrm>
          <a:noFill/>
        </p:spPr>
        <p:txBody>
          <a:bodyPr lIns="146304" tIns="109728" rIns="146304" bIns="109728">
            <a:noAutofit/>
          </a:bodyPr>
          <a:lstStyle>
            <a:lvl1pPr marL="0" indent="0">
              <a:spcBef>
                <a:spcPts val="0"/>
              </a:spcBef>
              <a:buNone/>
              <a:defRPr sz="3137" spc="0" baseline="0">
                <a:gradFill>
                  <a:gsLst>
                    <a:gs pos="0">
                      <a:schemeClr val="bg1"/>
                    </a:gs>
                    <a:gs pos="100000">
                      <a:schemeClr val="bg1"/>
                    </a:gs>
                  </a:gsLst>
                  <a:lin ang="5400000" scaled="0"/>
                </a:gradFill>
                <a:latin typeface="+mj-lt"/>
              </a:defRPr>
            </a:lvl1pPr>
          </a:lstStyle>
          <a:p>
            <a:pPr lvl="0"/>
            <a:r>
              <a:rPr lang="en-US" dirty="0" smtClean="0"/>
              <a:t>Speaker Name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10653449" y="6164664"/>
            <a:ext cx="986067" cy="191269"/>
          </a:xfrm>
          <a:prstGeom prst="rect">
            <a:avLst/>
          </a:prstGeom>
        </p:spPr>
      </p:pic>
      <p:pic>
        <p:nvPicPr>
          <p:cNvPr id="9" name="Picture 8"/>
          <p:cNvPicPr>
            <a:picLocks noChangeAspect="1"/>
          </p:cNvPicPr>
          <p:nvPr/>
        </p:nvPicPr>
        <p:blipFill>
          <a:blip r:embed="rId4"/>
          <a:stretch>
            <a:fillRect/>
          </a:stretch>
        </p:blipFill>
        <p:spPr>
          <a:xfrm>
            <a:off x="269303" y="4936970"/>
            <a:ext cx="3586010" cy="561888"/>
          </a:xfrm>
          <a:prstGeom prst="rect">
            <a:avLst/>
          </a:prstGeom>
        </p:spPr>
      </p:pic>
    </p:spTree>
    <p:extLst>
      <p:ext uri="{BB962C8B-B14F-4D97-AF65-F5344CB8AC3E}">
        <p14:creationId xmlns:p14="http://schemas.microsoft.com/office/powerpoint/2010/main" val="30854784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p:cNvSpPr/>
          <p:nvPr userDrawn="1"/>
        </p:nvSpPr>
        <p:spPr bwMode="gray">
          <a:xfrm>
            <a:off x="269302" y="1187620"/>
            <a:ext cx="7171399" cy="448276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239" y="1187621"/>
            <a:ext cx="7171399" cy="2205807"/>
          </a:xfrm>
          <a:noFill/>
        </p:spPr>
        <p:txBody>
          <a:bodyPr lIns="146304" tIns="91440" rIns="146304" bIns="91440" anchor="t" anchorCtr="0"/>
          <a:lstStyle>
            <a:lvl1pPr>
              <a:defRPr sz="5882" spc="-98"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69302" y="3415437"/>
            <a:ext cx="7171399" cy="2232935"/>
          </a:xfrm>
          <a:noFill/>
        </p:spPr>
        <p:txBody>
          <a:bodyPr lIns="146304" tIns="109728" rIns="146304" bIns="109728">
            <a:noAutofit/>
          </a:bodyPr>
          <a:lstStyle>
            <a:lvl1pPr marL="0" indent="0">
              <a:spcBef>
                <a:spcPts val="0"/>
              </a:spcBef>
              <a:buNone/>
              <a:defRPr sz="3137"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33263165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p:cNvSpPr/>
          <p:nvPr userDrawn="1"/>
        </p:nvSpPr>
        <p:spPr bwMode="gray">
          <a:xfrm>
            <a:off x="269302" y="1187620"/>
            <a:ext cx="7171399" cy="448276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239" y="1187621"/>
            <a:ext cx="7171399" cy="2205807"/>
          </a:xfrm>
          <a:noFill/>
        </p:spPr>
        <p:txBody>
          <a:bodyPr lIns="146304" tIns="91440" rIns="146304" bIns="91440" anchor="t" anchorCtr="0"/>
          <a:lstStyle>
            <a:lvl1pPr>
              <a:defRPr sz="5882" spc="-98"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69302" y="3415437"/>
            <a:ext cx="7171399" cy="2232935"/>
          </a:xfrm>
          <a:noFill/>
        </p:spPr>
        <p:txBody>
          <a:bodyPr lIns="146304" tIns="109728" rIns="146304" bIns="109728">
            <a:noAutofit/>
          </a:bodyPr>
          <a:lstStyle>
            <a:lvl1pPr marL="0" indent="0">
              <a:spcBef>
                <a:spcPts val="0"/>
              </a:spcBef>
              <a:buNone/>
              <a:defRPr sz="3137"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1802666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13" name="Rectangle 12"/>
          <p:cNvSpPr/>
          <p:nvPr userDrawn="1"/>
        </p:nvSpPr>
        <p:spPr bwMode="gray">
          <a:xfrm>
            <a:off x="269302" y="2084147"/>
            <a:ext cx="7171399" cy="3586208"/>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69302" y="2082443"/>
            <a:ext cx="7171399" cy="1794808"/>
          </a:xfrm>
          <a:noFill/>
        </p:spPr>
        <p:txBody>
          <a:bodyPr lIns="146304" tIns="91440" rIns="146304" bIns="91440" anchor="t" anchorCtr="0"/>
          <a:lstStyle>
            <a:lvl1pPr>
              <a:defRPr sz="5294"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ltGray">
          <a:xfrm>
            <a:off x="269302" y="3877255"/>
            <a:ext cx="7171399" cy="1789991"/>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26453587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13" name="Rectangle 12"/>
          <p:cNvSpPr/>
          <p:nvPr userDrawn="1"/>
        </p:nvSpPr>
        <p:spPr bwMode="gray">
          <a:xfrm>
            <a:off x="269302" y="2084147"/>
            <a:ext cx="7171399" cy="3586208"/>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302" y="2082443"/>
            <a:ext cx="7171399" cy="1794808"/>
          </a:xfrm>
          <a:noFill/>
        </p:spPr>
        <p:txBody>
          <a:bodyPr lIns="146304" tIns="91440" rIns="146304" bIns="91440" anchor="t" anchorCtr="0"/>
          <a:lstStyle>
            <a:lvl1pPr>
              <a:defRPr sz="5294"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69302" y="3877255"/>
            <a:ext cx="7171399" cy="1789991"/>
          </a:xfrm>
        </p:spPr>
        <p:txBody>
          <a:bodyPr tIns="109728" bIns="109728">
            <a:noAutofit/>
          </a:bodyPr>
          <a:lstStyle>
            <a:lvl1pPr marL="0" indent="0">
              <a:spcBef>
                <a:spcPts val="0"/>
              </a:spcBef>
              <a:buNone/>
              <a:defRPr sz="3137">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1641977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13" name="Rectangle 12"/>
          <p:cNvSpPr/>
          <p:nvPr userDrawn="1"/>
        </p:nvSpPr>
        <p:spPr bwMode="gray">
          <a:xfrm>
            <a:off x="269302" y="2084147"/>
            <a:ext cx="7171399" cy="3586208"/>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302" y="2082443"/>
            <a:ext cx="7171399" cy="1794808"/>
          </a:xfrm>
          <a:noFill/>
        </p:spPr>
        <p:txBody>
          <a:bodyPr lIns="146304" tIns="91440" rIns="146304" bIns="91440" anchor="t" anchorCtr="0"/>
          <a:lstStyle>
            <a:lvl1pPr>
              <a:defRPr sz="5294"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69302" y="3877255"/>
            <a:ext cx="7171399" cy="1789991"/>
          </a:xfrm>
        </p:spPr>
        <p:txBody>
          <a:bodyPr tIns="109728" bIns="109728">
            <a:noAutofit/>
          </a:bodyPr>
          <a:lstStyle>
            <a:lvl1pPr marL="0" indent="0">
              <a:spcBef>
                <a:spcPts val="0"/>
              </a:spcBef>
              <a:buNone/>
              <a:defRPr sz="3137">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1101196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192002" cy="6858000"/>
          </a:xfrm>
          <a:prstGeom prst="rect">
            <a:avLst/>
          </a:prstGeom>
        </p:spPr>
      </p:pic>
      <p:sp>
        <p:nvSpPr>
          <p:cNvPr id="13" name="Rectangle 12"/>
          <p:cNvSpPr/>
          <p:nvPr userDrawn="1"/>
        </p:nvSpPr>
        <p:spPr bwMode="gray">
          <a:xfrm>
            <a:off x="269302" y="2084147"/>
            <a:ext cx="7171399" cy="3586208"/>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69302" y="2082443"/>
            <a:ext cx="7171399" cy="1794808"/>
          </a:xfrm>
          <a:noFill/>
        </p:spPr>
        <p:txBody>
          <a:bodyPr lIns="146304" tIns="91440" rIns="146304" bIns="91440" anchor="t" anchorCtr="0"/>
          <a:lstStyle>
            <a:lvl1pPr>
              <a:defRPr sz="5294"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69302" y="3877255"/>
            <a:ext cx="7171399" cy="1789991"/>
          </a:xfrm>
        </p:spPr>
        <p:txBody>
          <a:bodyPr tIns="109728" bIns="109728">
            <a:noAutofit/>
          </a:bodyPr>
          <a:lstStyle>
            <a:lvl1pPr marL="0" indent="0">
              <a:spcBef>
                <a:spcPts val="0"/>
              </a:spcBef>
              <a:buNone/>
              <a:defRPr sz="3137">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16559577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125" y="5930712"/>
            <a:ext cx="1812954" cy="666978"/>
          </a:xfrm>
          <a:prstGeom prst="rect">
            <a:avLst/>
          </a:prstGeom>
        </p:spPr>
      </p:pic>
      <p:sp>
        <p:nvSpPr>
          <p:cNvPr id="10" name="Rectangle 9"/>
          <p:cNvSpPr/>
          <p:nvPr userDrawn="1"/>
        </p:nvSpPr>
        <p:spPr bwMode="gray">
          <a:xfrm>
            <a:off x="269302" y="1187621"/>
            <a:ext cx="7171399" cy="3586208"/>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ltGray">
          <a:xfrm>
            <a:off x="269239" y="1187620"/>
            <a:ext cx="7171399" cy="1793108"/>
          </a:xfrm>
          <a:noFill/>
        </p:spPr>
        <p:txBody>
          <a:bodyPr lIns="146304" tIns="91440" rIns="146304" bIns="91440" anchor="t" anchorCtr="0"/>
          <a:lstStyle>
            <a:lvl1pPr>
              <a:defRPr sz="5882" spc="-98"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69302" y="2971385"/>
            <a:ext cx="7171399" cy="1794661"/>
          </a:xfrm>
          <a:noFill/>
        </p:spPr>
        <p:txBody>
          <a:bodyPr lIns="146304" tIns="109728" rIns="146304" bIns="109728">
            <a:noAutofit/>
          </a:bodyPr>
          <a:lstStyle>
            <a:lvl1pPr marL="0" indent="0">
              <a:spcBef>
                <a:spcPts val="0"/>
              </a:spcBef>
              <a:buNone/>
              <a:defRPr sz="3137"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923536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sp>
        <p:nvSpPr>
          <p:cNvPr id="10" name="Rectangle 9"/>
          <p:cNvSpPr/>
          <p:nvPr userDrawn="1"/>
        </p:nvSpPr>
        <p:spPr bwMode="gray">
          <a:xfrm>
            <a:off x="269302" y="1187621"/>
            <a:ext cx="7171399" cy="3586208"/>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69239" y="1187620"/>
            <a:ext cx="7171399" cy="1793108"/>
          </a:xfrm>
          <a:noFill/>
        </p:spPr>
        <p:txBody>
          <a:bodyPr lIns="146304" tIns="91440" rIns="146304" bIns="91440" anchor="t" anchorCtr="0"/>
          <a:lstStyle>
            <a:lvl1pPr>
              <a:defRPr sz="5882"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69302" y="2971385"/>
            <a:ext cx="7171399" cy="1794661"/>
          </a:xfrm>
          <a:noFill/>
        </p:spPr>
        <p:txBody>
          <a:bodyPr lIns="146304" tIns="109728" rIns="146304" bIns="109728">
            <a:noAutofit/>
          </a:bodyPr>
          <a:lstStyle>
            <a:lvl1pPr marL="0" indent="0">
              <a:spcBef>
                <a:spcPts val="0"/>
              </a:spcBef>
              <a:buNone/>
              <a:defRPr sz="3137"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125" y="5930712"/>
            <a:ext cx="1812954" cy="666978"/>
          </a:xfrm>
          <a:prstGeom prst="rect">
            <a:avLst/>
          </a:prstGeom>
        </p:spPr>
      </p:pic>
    </p:spTree>
    <p:extLst>
      <p:ext uri="{BB962C8B-B14F-4D97-AF65-F5344CB8AC3E}">
        <p14:creationId xmlns:p14="http://schemas.microsoft.com/office/powerpoint/2010/main" val="28297135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sp>
        <p:nvSpPr>
          <p:cNvPr id="10" name="Rectangle 9"/>
          <p:cNvSpPr/>
          <p:nvPr userDrawn="1"/>
        </p:nvSpPr>
        <p:spPr bwMode="gray">
          <a:xfrm>
            <a:off x="269302" y="1187621"/>
            <a:ext cx="7171399" cy="3586208"/>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69239" y="1187620"/>
            <a:ext cx="7171399" cy="1793108"/>
          </a:xfrm>
          <a:noFill/>
        </p:spPr>
        <p:txBody>
          <a:bodyPr lIns="146304" tIns="91440" rIns="146304" bIns="91440" anchor="t" anchorCtr="0"/>
          <a:lstStyle>
            <a:lvl1pPr>
              <a:defRPr sz="5882"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69302" y="2971385"/>
            <a:ext cx="7171399" cy="1794661"/>
          </a:xfrm>
          <a:noFill/>
        </p:spPr>
        <p:txBody>
          <a:bodyPr lIns="146304" tIns="109728" rIns="146304" bIns="109728">
            <a:noAutofit/>
          </a:bodyPr>
          <a:lstStyle>
            <a:lvl1pPr marL="0" indent="0">
              <a:spcBef>
                <a:spcPts val="0"/>
              </a:spcBef>
              <a:buNone/>
              <a:defRPr sz="3137"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125" y="5930712"/>
            <a:ext cx="1812954" cy="666978"/>
          </a:xfrm>
          <a:prstGeom prst="rect">
            <a:avLst/>
          </a:prstGeom>
        </p:spPr>
      </p:pic>
    </p:spTree>
    <p:extLst>
      <p:ext uri="{BB962C8B-B14F-4D97-AF65-F5344CB8AC3E}">
        <p14:creationId xmlns:p14="http://schemas.microsoft.com/office/powerpoint/2010/main" val="33867754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49"/>
            <a:ext cx="12192000" cy="6855702"/>
          </a:xfrm>
          <a:prstGeom prst="rect">
            <a:avLst/>
          </a:prstGeom>
        </p:spPr>
      </p:pic>
      <p:sp>
        <p:nvSpPr>
          <p:cNvPr id="10" name="Rectangle 9"/>
          <p:cNvSpPr/>
          <p:nvPr userDrawn="1"/>
        </p:nvSpPr>
        <p:spPr bwMode="gray">
          <a:xfrm>
            <a:off x="269302" y="1187621"/>
            <a:ext cx="7171399" cy="3586208"/>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69239" y="1187620"/>
            <a:ext cx="7171399" cy="1793108"/>
          </a:xfrm>
          <a:noFill/>
        </p:spPr>
        <p:txBody>
          <a:bodyPr lIns="146304" tIns="91440" rIns="146304" bIns="91440" anchor="t" anchorCtr="0"/>
          <a:lstStyle>
            <a:lvl1pPr>
              <a:defRPr sz="5882" spc="-98"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69302" y="2971385"/>
            <a:ext cx="7171399" cy="1794661"/>
          </a:xfrm>
          <a:noFill/>
        </p:spPr>
        <p:txBody>
          <a:bodyPr lIns="146304" tIns="109728" rIns="146304" bIns="109728">
            <a:noAutofit/>
          </a:bodyPr>
          <a:lstStyle>
            <a:lvl1pPr marL="0" indent="0">
              <a:spcBef>
                <a:spcPts val="0"/>
              </a:spcBef>
              <a:buNone/>
              <a:defRPr sz="3137"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125" y="5930712"/>
            <a:ext cx="1812954" cy="666978"/>
          </a:xfrm>
          <a:prstGeom prst="rect">
            <a:avLst/>
          </a:prstGeom>
        </p:spPr>
      </p:pic>
    </p:spTree>
    <p:extLst>
      <p:ext uri="{BB962C8B-B14F-4D97-AF65-F5344CB8AC3E}">
        <p14:creationId xmlns:p14="http://schemas.microsoft.com/office/powerpoint/2010/main" val="5091331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Slide 6 ">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p:cNvSpPr/>
          <p:nvPr/>
        </p:nvSpPr>
        <p:spPr bwMode="gray">
          <a:xfrm>
            <a:off x="269302" y="1187620"/>
            <a:ext cx="7171399" cy="448276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white">
          <a:xfrm>
            <a:off x="269239" y="1187620"/>
            <a:ext cx="7171399" cy="1793108"/>
          </a:xfrm>
          <a:noFill/>
        </p:spPr>
        <p:txBody>
          <a:bodyPr lIns="146304" tIns="91440" rIns="146304" bIns="91440" anchor="t" anchorCtr="0"/>
          <a:lstStyle>
            <a:lvl1pPr>
              <a:defRPr sz="5882" spc="-98" baseline="0">
                <a:gradFill>
                  <a:gsLst>
                    <a:gs pos="0">
                      <a:schemeClr val="bg1"/>
                    </a:gs>
                    <a:gs pos="100000">
                      <a:schemeClr val="bg1"/>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white">
          <a:xfrm>
            <a:off x="269302" y="2971385"/>
            <a:ext cx="7171399" cy="1794661"/>
          </a:xfrm>
          <a:noFill/>
        </p:spPr>
        <p:txBody>
          <a:bodyPr lIns="146304" tIns="109728" rIns="146304" bIns="109728">
            <a:noAutofit/>
          </a:bodyPr>
          <a:lstStyle>
            <a:lvl1pPr marL="0" indent="0">
              <a:spcBef>
                <a:spcPts val="0"/>
              </a:spcBef>
              <a:buNone/>
              <a:defRPr sz="3137" spc="0" baseline="0">
                <a:gradFill>
                  <a:gsLst>
                    <a:gs pos="0">
                      <a:schemeClr val="bg1"/>
                    </a:gs>
                    <a:gs pos="100000">
                      <a:schemeClr val="bg1"/>
                    </a:gs>
                  </a:gsLst>
                  <a:lin ang="5400000" scaled="0"/>
                </a:gradFill>
                <a:latin typeface="+mj-lt"/>
              </a:defRPr>
            </a:lvl1pPr>
          </a:lstStyle>
          <a:p>
            <a:pPr lvl="0"/>
            <a:r>
              <a:rPr lang="en-US" dirty="0" smtClean="0"/>
              <a:t>Speaker Name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10653449" y="6164664"/>
            <a:ext cx="986067" cy="191269"/>
          </a:xfrm>
          <a:prstGeom prst="rect">
            <a:avLst/>
          </a:prstGeom>
        </p:spPr>
      </p:pic>
      <p:pic>
        <p:nvPicPr>
          <p:cNvPr id="9" name="Picture 8"/>
          <p:cNvPicPr>
            <a:picLocks noChangeAspect="1"/>
          </p:cNvPicPr>
          <p:nvPr/>
        </p:nvPicPr>
        <p:blipFill>
          <a:blip r:embed="rId4"/>
          <a:stretch>
            <a:fillRect/>
          </a:stretch>
        </p:blipFill>
        <p:spPr>
          <a:xfrm>
            <a:off x="269303" y="4936970"/>
            <a:ext cx="3586010" cy="561888"/>
          </a:xfrm>
          <a:prstGeom prst="rect">
            <a:avLst/>
          </a:prstGeom>
        </p:spPr>
      </p:pic>
    </p:spTree>
    <p:extLst>
      <p:ext uri="{BB962C8B-B14F-4D97-AF65-F5344CB8AC3E}">
        <p14:creationId xmlns:p14="http://schemas.microsoft.com/office/powerpoint/2010/main" val="8598654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0" y="1186356"/>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279552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0" y="1186356"/>
            <a:ext cx="9859116" cy="2697988"/>
          </a:xfrm>
          <a:noFill/>
        </p:spPr>
        <p:txBody>
          <a:bodyPr tIns="91440" bIns="91440" anchor="t" anchorCtr="0"/>
          <a:lstStyle>
            <a:lvl1pPr>
              <a:defRPr sz="7058" spc="-98"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6354993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0" y="1186356"/>
            <a:ext cx="9859116" cy="2697988"/>
          </a:xfrm>
          <a:noFill/>
        </p:spPr>
        <p:txBody>
          <a:bodyPr tIns="91440" bIns="91440" anchor="t" anchorCtr="0"/>
          <a:lstStyle>
            <a:lvl1pPr>
              <a:defRPr sz="7058" spc="-98"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2924125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69240" y="1186356"/>
            <a:ext cx="9859116" cy="2697988"/>
          </a:xfrm>
          <a:noFill/>
        </p:spPr>
        <p:txBody>
          <a:bodyPr tIns="91440" bIns="91440" anchor="t" anchorCtr="0"/>
          <a:lstStyle>
            <a:lvl1pPr>
              <a:defRPr sz="7058" spc="-98"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55513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0378230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8586997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Demo slide 2">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2414105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Demo slide 2">
    <p:bg>
      <p:bgPr>
        <a:solidFill>
          <a:schemeClr val="accent4"/>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6692555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92400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8099522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itle Slide 6 ">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p:cNvSpPr/>
          <p:nvPr/>
        </p:nvSpPr>
        <p:spPr bwMode="gray">
          <a:xfrm>
            <a:off x="269302" y="1187620"/>
            <a:ext cx="7171399" cy="448276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white">
          <a:xfrm>
            <a:off x="269239" y="1187620"/>
            <a:ext cx="7171399" cy="1793108"/>
          </a:xfrm>
          <a:noFill/>
        </p:spPr>
        <p:txBody>
          <a:bodyPr lIns="146304" tIns="91440" rIns="146304" bIns="91440" anchor="t" anchorCtr="0"/>
          <a:lstStyle>
            <a:lvl1pPr>
              <a:defRPr sz="5882" spc="-98" baseline="0">
                <a:gradFill>
                  <a:gsLst>
                    <a:gs pos="0">
                      <a:schemeClr val="bg1"/>
                    </a:gs>
                    <a:gs pos="100000">
                      <a:schemeClr val="bg1"/>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white">
          <a:xfrm>
            <a:off x="269302" y="2971385"/>
            <a:ext cx="7171399" cy="1794661"/>
          </a:xfrm>
          <a:noFill/>
        </p:spPr>
        <p:txBody>
          <a:bodyPr lIns="146304" tIns="109728" rIns="146304" bIns="109728">
            <a:noAutofit/>
          </a:bodyPr>
          <a:lstStyle>
            <a:lvl1pPr marL="0" indent="0">
              <a:spcBef>
                <a:spcPts val="0"/>
              </a:spcBef>
              <a:buNone/>
              <a:defRPr sz="3137" spc="0" baseline="0">
                <a:gradFill>
                  <a:gsLst>
                    <a:gs pos="0">
                      <a:schemeClr val="bg1"/>
                    </a:gs>
                    <a:gs pos="100000">
                      <a:schemeClr val="bg1"/>
                    </a:gs>
                  </a:gsLst>
                  <a:lin ang="5400000" scaled="0"/>
                </a:gradFill>
                <a:latin typeface="+mj-lt"/>
              </a:defRPr>
            </a:lvl1pPr>
          </a:lstStyle>
          <a:p>
            <a:pPr lvl="0"/>
            <a:r>
              <a:rPr lang="en-US" dirty="0" smtClean="0"/>
              <a:t>Speaker Name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10653449" y="6164664"/>
            <a:ext cx="986067" cy="191269"/>
          </a:xfrm>
          <a:prstGeom prst="rect">
            <a:avLst/>
          </a:prstGeom>
        </p:spPr>
      </p:pic>
      <p:pic>
        <p:nvPicPr>
          <p:cNvPr id="9" name="Picture 8"/>
          <p:cNvPicPr>
            <a:picLocks noChangeAspect="1"/>
          </p:cNvPicPr>
          <p:nvPr/>
        </p:nvPicPr>
        <p:blipFill>
          <a:blip r:embed="rId4"/>
          <a:stretch>
            <a:fillRect/>
          </a:stretch>
        </p:blipFill>
        <p:spPr>
          <a:xfrm>
            <a:off x="269303" y="4936970"/>
            <a:ext cx="3586010" cy="561888"/>
          </a:xfrm>
          <a:prstGeom prst="rect">
            <a:avLst/>
          </a:prstGeom>
        </p:spPr>
      </p:pic>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p:cNvSpPr/>
          <p:nvPr userDrawn="1"/>
        </p:nvSpPr>
        <p:spPr bwMode="gray">
          <a:xfrm>
            <a:off x="269302" y="1187620"/>
            <a:ext cx="7171399" cy="448276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44316" y="5930712"/>
            <a:ext cx="1812954" cy="666978"/>
          </a:xfrm>
          <a:prstGeom prst="rect">
            <a:avLst/>
          </a:prstGeom>
        </p:spPr>
      </p:pic>
    </p:spTree>
    <p:extLst>
      <p:ext uri="{BB962C8B-B14F-4D97-AF65-F5344CB8AC3E}">
        <p14:creationId xmlns:p14="http://schemas.microsoft.com/office/powerpoint/2010/main" val="31341533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025983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gs>
                    <a:gs pos="100000">
                      <a:schemeClr val="bg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014527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055976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818665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0807478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Vide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00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5079798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9629630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1449383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5617498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0490260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47" Type="http://schemas.openxmlformats.org/officeDocument/2006/relationships/slideLayout" Target="../slideLayouts/slideLayout109.xml"/><Relationship Id="rId50" Type="http://schemas.openxmlformats.org/officeDocument/2006/relationships/slideLayout" Target="../slideLayouts/slideLayout112.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9" Type="http://schemas.openxmlformats.org/officeDocument/2006/relationships/slideLayout" Target="../slideLayouts/slideLayout91.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slideLayout" Target="../slideLayouts/slideLayout107.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49" Type="http://schemas.openxmlformats.org/officeDocument/2006/relationships/slideLayout" Target="../slideLayouts/slideLayout111.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52" Type="http://schemas.openxmlformats.org/officeDocument/2006/relationships/theme" Target="../theme/theme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48" Type="http://schemas.openxmlformats.org/officeDocument/2006/relationships/slideLayout" Target="../slideLayouts/slideLayout110.xml"/><Relationship Id="rId8" Type="http://schemas.openxmlformats.org/officeDocument/2006/relationships/slideLayout" Target="../slideLayouts/slideLayout70.xml"/><Relationship Id="rId51" Type="http://schemas.openxmlformats.org/officeDocument/2006/relationships/slideLayout" Target="../slideLayouts/slideLayout113.xml"/><Relationship Id="rId3" Type="http://schemas.openxmlformats.org/officeDocument/2006/relationships/slideLayout" Target="../slideLayouts/slideLayout65.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slideLayout" Target="../slideLayouts/slideLayout108.xml"/><Relationship Id="rId20" Type="http://schemas.openxmlformats.org/officeDocument/2006/relationships/slideLayout" Target="../slideLayouts/slideLayout82.xml"/><Relationship Id="rId41" Type="http://schemas.openxmlformats.org/officeDocument/2006/relationships/slideLayout" Target="../slideLayouts/slideLayout103.xml"/><Relationship Id="rId1" Type="http://schemas.openxmlformats.org/officeDocument/2006/relationships/slideLayout" Target="../slideLayouts/slideLayout63.xml"/><Relationship Id="rId6"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26" Type="http://schemas.openxmlformats.org/officeDocument/2006/relationships/slideLayout" Target="../slideLayouts/slideLayout139.xml"/><Relationship Id="rId39" Type="http://schemas.openxmlformats.org/officeDocument/2006/relationships/slideLayout" Target="../slideLayouts/slideLayout152.xml"/><Relationship Id="rId21" Type="http://schemas.openxmlformats.org/officeDocument/2006/relationships/slideLayout" Target="../slideLayouts/slideLayout134.xml"/><Relationship Id="rId34" Type="http://schemas.openxmlformats.org/officeDocument/2006/relationships/slideLayout" Target="../slideLayouts/slideLayout147.xml"/><Relationship Id="rId42" Type="http://schemas.openxmlformats.org/officeDocument/2006/relationships/slideLayout" Target="../slideLayouts/slideLayout155.xml"/><Relationship Id="rId47" Type="http://schemas.openxmlformats.org/officeDocument/2006/relationships/slideLayout" Target="../slideLayouts/slideLayout160.xml"/><Relationship Id="rId50" Type="http://schemas.openxmlformats.org/officeDocument/2006/relationships/slideLayout" Target="../slideLayouts/slideLayout163.xml"/><Relationship Id="rId7" Type="http://schemas.openxmlformats.org/officeDocument/2006/relationships/slideLayout" Target="../slideLayouts/slideLayout12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9" Type="http://schemas.openxmlformats.org/officeDocument/2006/relationships/slideLayout" Target="../slideLayouts/slideLayout142.xml"/><Relationship Id="rId11" Type="http://schemas.openxmlformats.org/officeDocument/2006/relationships/slideLayout" Target="../slideLayouts/slideLayout124.xml"/><Relationship Id="rId24" Type="http://schemas.openxmlformats.org/officeDocument/2006/relationships/slideLayout" Target="../slideLayouts/slideLayout137.xml"/><Relationship Id="rId32" Type="http://schemas.openxmlformats.org/officeDocument/2006/relationships/slideLayout" Target="../slideLayouts/slideLayout145.xml"/><Relationship Id="rId37" Type="http://schemas.openxmlformats.org/officeDocument/2006/relationships/slideLayout" Target="../slideLayouts/slideLayout150.xml"/><Relationship Id="rId40" Type="http://schemas.openxmlformats.org/officeDocument/2006/relationships/slideLayout" Target="../slideLayouts/slideLayout153.xml"/><Relationship Id="rId45" Type="http://schemas.openxmlformats.org/officeDocument/2006/relationships/slideLayout" Target="../slideLayouts/slideLayout158.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slideLayout" Target="../slideLayouts/slideLayout136.xml"/><Relationship Id="rId28" Type="http://schemas.openxmlformats.org/officeDocument/2006/relationships/slideLayout" Target="../slideLayouts/slideLayout141.xml"/><Relationship Id="rId36" Type="http://schemas.openxmlformats.org/officeDocument/2006/relationships/slideLayout" Target="../slideLayouts/slideLayout149.xml"/><Relationship Id="rId49" Type="http://schemas.openxmlformats.org/officeDocument/2006/relationships/slideLayout" Target="../slideLayouts/slideLayout162.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31" Type="http://schemas.openxmlformats.org/officeDocument/2006/relationships/slideLayout" Target="../slideLayouts/slideLayout144.xml"/><Relationship Id="rId44" Type="http://schemas.openxmlformats.org/officeDocument/2006/relationships/slideLayout" Target="../slideLayouts/slideLayout157.xml"/><Relationship Id="rId52" Type="http://schemas.openxmlformats.org/officeDocument/2006/relationships/theme" Target="../theme/theme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slideLayout" Target="../slideLayouts/slideLayout135.xml"/><Relationship Id="rId27" Type="http://schemas.openxmlformats.org/officeDocument/2006/relationships/slideLayout" Target="../slideLayouts/slideLayout140.xml"/><Relationship Id="rId30" Type="http://schemas.openxmlformats.org/officeDocument/2006/relationships/slideLayout" Target="../slideLayouts/slideLayout143.xml"/><Relationship Id="rId35" Type="http://schemas.openxmlformats.org/officeDocument/2006/relationships/slideLayout" Target="../slideLayouts/slideLayout148.xml"/><Relationship Id="rId43" Type="http://schemas.openxmlformats.org/officeDocument/2006/relationships/slideLayout" Target="../slideLayouts/slideLayout156.xml"/><Relationship Id="rId48" Type="http://schemas.openxmlformats.org/officeDocument/2006/relationships/slideLayout" Target="../slideLayouts/slideLayout161.xml"/><Relationship Id="rId8" Type="http://schemas.openxmlformats.org/officeDocument/2006/relationships/slideLayout" Target="../slideLayouts/slideLayout121.xml"/><Relationship Id="rId51" Type="http://schemas.openxmlformats.org/officeDocument/2006/relationships/slideLayout" Target="../slideLayouts/slideLayout164.xml"/><Relationship Id="rId3" Type="http://schemas.openxmlformats.org/officeDocument/2006/relationships/slideLayout" Target="../slideLayouts/slideLayout116.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5" Type="http://schemas.openxmlformats.org/officeDocument/2006/relationships/slideLayout" Target="../slideLayouts/slideLayout138.xml"/><Relationship Id="rId33" Type="http://schemas.openxmlformats.org/officeDocument/2006/relationships/slideLayout" Target="../slideLayouts/slideLayout146.xml"/><Relationship Id="rId38" Type="http://schemas.openxmlformats.org/officeDocument/2006/relationships/slideLayout" Target="../slideLayouts/slideLayout151.xml"/><Relationship Id="rId46" Type="http://schemas.openxmlformats.org/officeDocument/2006/relationships/slideLayout" Target="../slideLayouts/slideLayout159.xml"/><Relationship Id="rId20" Type="http://schemas.openxmlformats.org/officeDocument/2006/relationships/slideLayout" Target="../slideLayouts/slideLayout133.xml"/><Relationship Id="rId41" Type="http://schemas.openxmlformats.org/officeDocument/2006/relationships/slideLayout" Target="../slideLayouts/slideLayout154.xml"/><Relationship Id="rId1" Type="http://schemas.openxmlformats.org/officeDocument/2006/relationships/slideLayout" Target="../slideLayouts/slideLayout114.xml"/><Relationship Id="rId6" Type="http://schemas.openxmlformats.org/officeDocument/2006/relationships/slideLayout" Target="../slideLayouts/slideLayout11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77.xml"/><Relationship Id="rId18" Type="http://schemas.openxmlformats.org/officeDocument/2006/relationships/slideLayout" Target="../slideLayouts/slideLayout182.xml"/><Relationship Id="rId26" Type="http://schemas.openxmlformats.org/officeDocument/2006/relationships/slideLayout" Target="../slideLayouts/slideLayout190.xml"/><Relationship Id="rId39" Type="http://schemas.openxmlformats.org/officeDocument/2006/relationships/slideLayout" Target="../slideLayouts/slideLayout203.xml"/><Relationship Id="rId21" Type="http://schemas.openxmlformats.org/officeDocument/2006/relationships/slideLayout" Target="../slideLayouts/slideLayout185.xml"/><Relationship Id="rId34" Type="http://schemas.openxmlformats.org/officeDocument/2006/relationships/slideLayout" Target="../slideLayouts/slideLayout198.xml"/><Relationship Id="rId42" Type="http://schemas.openxmlformats.org/officeDocument/2006/relationships/slideLayout" Target="../slideLayouts/slideLayout206.xml"/><Relationship Id="rId47" Type="http://schemas.openxmlformats.org/officeDocument/2006/relationships/slideLayout" Target="../slideLayouts/slideLayout211.xml"/><Relationship Id="rId50" Type="http://schemas.openxmlformats.org/officeDocument/2006/relationships/slideLayout" Target="../slideLayouts/slideLayout214.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29" Type="http://schemas.openxmlformats.org/officeDocument/2006/relationships/slideLayout" Target="../slideLayouts/slideLayout193.xml"/><Relationship Id="rId11" Type="http://schemas.openxmlformats.org/officeDocument/2006/relationships/slideLayout" Target="../slideLayouts/slideLayout175.xml"/><Relationship Id="rId24" Type="http://schemas.openxmlformats.org/officeDocument/2006/relationships/slideLayout" Target="../slideLayouts/slideLayout188.xml"/><Relationship Id="rId32" Type="http://schemas.openxmlformats.org/officeDocument/2006/relationships/slideLayout" Target="../slideLayouts/slideLayout196.xml"/><Relationship Id="rId37" Type="http://schemas.openxmlformats.org/officeDocument/2006/relationships/slideLayout" Target="../slideLayouts/slideLayout201.xml"/><Relationship Id="rId40" Type="http://schemas.openxmlformats.org/officeDocument/2006/relationships/slideLayout" Target="../slideLayouts/slideLayout204.xml"/><Relationship Id="rId45" Type="http://schemas.openxmlformats.org/officeDocument/2006/relationships/slideLayout" Target="../slideLayouts/slideLayout209.xml"/><Relationship Id="rId5" Type="http://schemas.openxmlformats.org/officeDocument/2006/relationships/slideLayout" Target="../slideLayouts/slideLayout169.xml"/><Relationship Id="rId15" Type="http://schemas.openxmlformats.org/officeDocument/2006/relationships/slideLayout" Target="../slideLayouts/slideLayout179.xml"/><Relationship Id="rId23" Type="http://schemas.openxmlformats.org/officeDocument/2006/relationships/slideLayout" Target="../slideLayouts/slideLayout187.xml"/><Relationship Id="rId28" Type="http://schemas.openxmlformats.org/officeDocument/2006/relationships/slideLayout" Target="../slideLayouts/slideLayout192.xml"/><Relationship Id="rId36" Type="http://schemas.openxmlformats.org/officeDocument/2006/relationships/slideLayout" Target="../slideLayouts/slideLayout200.xml"/><Relationship Id="rId49" Type="http://schemas.openxmlformats.org/officeDocument/2006/relationships/slideLayout" Target="../slideLayouts/slideLayout213.xml"/><Relationship Id="rId10" Type="http://schemas.openxmlformats.org/officeDocument/2006/relationships/slideLayout" Target="../slideLayouts/slideLayout174.xml"/><Relationship Id="rId19" Type="http://schemas.openxmlformats.org/officeDocument/2006/relationships/slideLayout" Target="../slideLayouts/slideLayout183.xml"/><Relationship Id="rId31" Type="http://schemas.openxmlformats.org/officeDocument/2006/relationships/slideLayout" Target="../slideLayouts/slideLayout195.xml"/><Relationship Id="rId44" Type="http://schemas.openxmlformats.org/officeDocument/2006/relationships/slideLayout" Target="../slideLayouts/slideLayout208.xml"/><Relationship Id="rId52" Type="http://schemas.openxmlformats.org/officeDocument/2006/relationships/theme" Target="../theme/theme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 Id="rId22" Type="http://schemas.openxmlformats.org/officeDocument/2006/relationships/slideLayout" Target="../slideLayouts/slideLayout186.xml"/><Relationship Id="rId27" Type="http://schemas.openxmlformats.org/officeDocument/2006/relationships/slideLayout" Target="../slideLayouts/slideLayout191.xml"/><Relationship Id="rId30" Type="http://schemas.openxmlformats.org/officeDocument/2006/relationships/slideLayout" Target="../slideLayouts/slideLayout194.xml"/><Relationship Id="rId35" Type="http://schemas.openxmlformats.org/officeDocument/2006/relationships/slideLayout" Target="../slideLayouts/slideLayout199.xml"/><Relationship Id="rId43" Type="http://schemas.openxmlformats.org/officeDocument/2006/relationships/slideLayout" Target="../slideLayouts/slideLayout207.xml"/><Relationship Id="rId48" Type="http://schemas.openxmlformats.org/officeDocument/2006/relationships/slideLayout" Target="../slideLayouts/slideLayout212.xml"/><Relationship Id="rId8" Type="http://schemas.openxmlformats.org/officeDocument/2006/relationships/slideLayout" Target="../slideLayouts/slideLayout172.xml"/><Relationship Id="rId51" Type="http://schemas.openxmlformats.org/officeDocument/2006/relationships/slideLayout" Target="../slideLayouts/slideLayout215.xml"/><Relationship Id="rId3" Type="http://schemas.openxmlformats.org/officeDocument/2006/relationships/slideLayout" Target="../slideLayouts/slideLayout167.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5" Type="http://schemas.openxmlformats.org/officeDocument/2006/relationships/slideLayout" Target="../slideLayouts/slideLayout189.xml"/><Relationship Id="rId33" Type="http://schemas.openxmlformats.org/officeDocument/2006/relationships/slideLayout" Target="../slideLayouts/slideLayout197.xml"/><Relationship Id="rId38" Type="http://schemas.openxmlformats.org/officeDocument/2006/relationships/slideLayout" Target="../slideLayouts/slideLayout202.xml"/><Relationship Id="rId46" Type="http://schemas.openxmlformats.org/officeDocument/2006/relationships/slideLayout" Target="../slideLayouts/slideLayout210.xml"/><Relationship Id="rId20" Type="http://schemas.openxmlformats.org/officeDocument/2006/relationships/slideLayout" Target="../slideLayouts/slideLayout184.xml"/><Relationship Id="rId41" Type="http://schemas.openxmlformats.org/officeDocument/2006/relationships/slideLayout" Target="../slideLayouts/slideLayout205.xml"/><Relationship Id="rId1" Type="http://schemas.openxmlformats.org/officeDocument/2006/relationships/slideLayout" Target="../slideLayouts/slideLayout165.xml"/><Relationship Id="rId6" Type="http://schemas.openxmlformats.org/officeDocument/2006/relationships/slideLayout" Target="../slideLayouts/slideLayout17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28.xml"/><Relationship Id="rId18" Type="http://schemas.openxmlformats.org/officeDocument/2006/relationships/slideLayout" Target="../slideLayouts/slideLayout233.xml"/><Relationship Id="rId26" Type="http://schemas.openxmlformats.org/officeDocument/2006/relationships/slideLayout" Target="../slideLayouts/slideLayout241.xml"/><Relationship Id="rId39" Type="http://schemas.openxmlformats.org/officeDocument/2006/relationships/slideLayout" Target="../slideLayouts/slideLayout254.xml"/><Relationship Id="rId21" Type="http://schemas.openxmlformats.org/officeDocument/2006/relationships/slideLayout" Target="../slideLayouts/slideLayout236.xml"/><Relationship Id="rId34" Type="http://schemas.openxmlformats.org/officeDocument/2006/relationships/slideLayout" Target="../slideLayouts/slideLayout249.xml"/><Relationship Id="rId42" Type="http://schemas.openxmlformats.org/officeDocument/2006/relationships/slideLayout" Target="../slideLayouts/slideLayout257.xml"/><Relationship Id="rId47" Type="http://schemas.openxmlformats.org/officeDocument/2006/relationships/slideLayout" Target="../slideLayouts/slideLayout262.xml"/><Relationship Id="rId50" Type="http://schemas.openxmlformats.org/officeDocument/2006/relationships/slideLayout" Target="../slideLayouts/slideLayout265.xml"/><Relationship Id="rId7" Type="http://schemas.openxmlformats.org/officeDocument/2006/relationships/slideLayout" Target="../slideLayouts/slideLayout222.xml"/><Relationship Id="rId2" Type="http://schemas.openxmlformats.org/officeDocument/2006/relationships/slideLayout" Target="../slideLayouts/slideLayout217.xml"/><Relationship Id="rId16" Type="http://schemas.openxmlformats.org/officeDocument/2006/relationships/slideLayout" Target="../slideLayouts/slideLayout231.xml"/><Relationship Id="rId29" Type="http://schemas.openxmlformats.org/officeDocument/2006/relationships/slideLayout" Target="../slideLayouts/slideLayout244.xml"/><Relationship Id="rId11" Type="http://schemas.openxmlformats.org/officeDocument/2006/relationships/slideLayout" Target="../slideLayouts/slideLayout226.xml"/><Relationship Id="rId24" Type="http://schemas.openxmlformats.org/officeDocument/2006/relationships/slideLayout" Target="../slideLayouts/slideLayout239.xml"/><Relationship Id="rId32" Type="http://schemas.openxmlformats.org/officeDocument/2006/relationships/slideLayout" Target="../slideLayouts/slideLayout247.xml"/><Relationship Id="rId37" Type="http://schemas.openxmlformats.org/officeDocument/2006/relationships/slideLayout" Target="../slideLayouts/slideLayout252.xml"/><Relationship Id="rId40" Type="http://schemas.openxmlformats.org/officeDocument/2006/relationships/slideLayout" Target="../slideLayouts/slideLayout255.xml"/><Relationship Id="rId45" Type="http://schemas.openxmlformats.org/officeDocument/2006/relationships/slideLayout" Target="../slideLayouts/slideLayout260.xml"/><Relationship Id="rId5" Type="http://schemas.openxmlformats.org/officeDocument/2006/relationships/slideLayout" Target="../slideLayouts/slideLayout220.xml"/><Relationship Id="rId15" Type="http://schemas.openxmlformats.org/officeDocument/2006/relationships/slideLayout" Target="../slideLayouts/slideLayout230.xml"/><Relationship Id="rId23" Type="http://schemas.openxmlformats.org/officeDocument/2006/relationships/slideLayout" Target="../slideLayouts/slideLayout238.xml"/><Relationship Id="rId28" Type="http://schemas.openxmlformats.org/officeDocument/2006/relationships/slideLayout" Target="../slideLayouts/slideLayout243.xml"/><Relationship Id="rId36" Type="http://schemas.openxmlformats.org/officeDocument/2006/relationships/slideLayout" Target="../slideLayouts/slideLayout251.xml"/><Relationship Id="rId49" Type="http://schemas.openxmlformats.org/officeDocument/2006/relationships/slideLayout" Target="../slideLayouts/slideLayout264.xml"/><Relationship Id="rId10" Type="http://schemas.openxmlformats.org/officeDocument/2006/relationships/slideLayout" Target="../slideLayouts/slideLayout225.xml"/><Relationship Id="rId19" Type="http://schemas.openxmlformats.org/officeDocument/2006/relationships/slideLayout" Target="../slideLayouts/slideLayout234.xml"/><Relationship Id="rId31" Type="http://schemas.openxmlformats.org/officeDocument/2006/relationships/slideLayout" Target="../slideLayouts/slideLayout246.xml"/><Relationship Id="rId44" Type="http://schemas.openxmlformats.org/officeDocument/2006/relationships/slideLayout" Target="../slideLayouts/slideLayout259.xml"/><Relationship Id="rId52" Type="http://schemas.openxmlformats.org/officeDocument/2006/relationships/theme" Target="../theme/theme5.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slideLayout" Target="../slideLayouts/slideLayout229.xml"/><Relationship Id="rId22" Type="http://schemas.openxmlformats.org/officeDocument/2006/relationships/slideLayout" Target="../slideLayouts/slideLayout237.xml"/><Relationship Id="rId27" Type="http://schemas.openxmlformats.org/officeDocument/2006/relationships/slideLayout" Target="../slideLayouts/slideLayout242.xml"/><Relationship Id="rId30" Type="http://schemas.openxmlformats.org/officeDocument/2006/relationships/slideLayout" Target="../slideLayouts/slideLayout245.xml"/><Relationship Id="rId35" Type="http://schemas.openxmlformats.org/officeDocument/2006/relationships/slideLayout" Target="../slideLayouts/slideLayout250.xml"/><Relationship Id="rId43" Type="http://schemas.openxmlformats.org/officeDocument/2006/relationships/slideLayout" Target="../slideLayouts/slideLayout258.xml"/><Relationship Id="rId48" Type="http://schemas.openxmlformats.org/officeDocument/2006/relationships/slideLayout" Target="../slideLayouts/slideLayout263.xml"/><Relationship Id="rId8" Type="http://schemas.openxmlformats.org/officeDocument/2006/relationships/slideLayout" Target="../slideLayouts/slideLayout223.xml"/><Relationship Id="rId51" Type="http://schemas.openxmlformats.org/officeDocument/2006/relationships/slideLayout" Target="../slideLayouts/slideLayout266.xml"/><Relationship Id="rId3" Type="http://schemas.openxmlformats.org/officeDocument/2006/relationships/slideLayout" Target="../slideLayouts/slideLayout218.xml"/><Relationship Id="rId12" Type="http://schemas.openxmlformats.org/officeDocument/2006/relationships/slideLayout" Target="../slideLayouts/slideLayout227.xml"/><Relationship Id="rId17" Type="http://schemas.openxmlformats.org/officeDocument/2006/relationships/slideLayout" Target="../slideLayouts/slideLayout232.xml"/><Relationship Id="rId25" Type="http://schemas.openxmlformats.org/officeDocument/2006/relationships/slideLayout" Target="../slideLayouts/slideLayout240.xml"/><Relationship Id="rId33" Type="http://schemas.openxmlformats.org/officeDocument/2006/relationships/slideLayout" Target="../slideLayouts/slideLayout248.xml"/><Relationship Id="rId38" Type="http://schemas.openxmlformats.org/officeDocument/2006/relationships/slideLayout" Target="../slideLayouts/slideLayout253.xml"/><Relationship Id="rId46" Type="http://schemas.openxmlformats.org/officeDocument/2006/relationships/slideLayout" Target="../slideLayouts/slideLayout261.xml"/><Relationship Id="rId20" Type="http://schemas.openxmlformats.org/officeDocument/2006/relationships/slideLayout" Target="../slideLayouts/slideLayout235.xml"/><Relationship Id="rId41" Type="http://schemas.openxmlformats.org/officeDocument/2006/relationships/slideLayout" Target="../slideLayouts/slideLayout256.xml"/><Relationship Id="rId1" Type="http://schemas.openxmlformats.org/officeDocument/2006/relationships/slideLayout" Target="../slideLayouts/slideLayout216.xml"/><Relationship Id="rId6" Type="http://schemas.openxmlformats.org/officeDocument/2006/relationships/slideLayout" Target="../slideLayouts/slideLayout2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8505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447272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 id="2147483752" r:id="rId29"/>
    <p:sldLayoutId id="2147483753" r:id="rId30"/>
    <p:sldLayoutId id="2147483754" r:id="rId31"/>
    <p:sldLayoutId id="2147483755" r:id="rId32"/>
    <p:sldLayoutId id="2147483756" r:id="rId33"/>
    <p:sldLayoutId id="2147483757" r:id="rId34"/>
    <p:sldLayoutId id="2147483758" r:id="rId35"/>
    <p:sldLayoutId id="2147483759" r:id="rId36"/>
    <p:sldLayoutId id="2147483760" r:id="rId37"/>
    <p:sldLayoutId id="2147483761" r:id="rId38"/>
    <p:sldLayoutId id="2147483762" r:id="rId39"/>
    <p:sldLayoutId id="2147483763" r:id="rId40"/>
    <p:sldLayoutId id="2147483764" r:id="rId41"/>
    <p:sldLayoutId id="2147483765" r:id="rId42"/>
    <p:sldLayoutId id="2147483766" r:id="rId43"/>
    <p:sldLayoutId id="2147483767" r:id="rId44"/>
    <p:sldLayoutId id="2147483768" r:id="rId45"/>
    <p:sldLayoutId id="2147483769" r:id="rId46"/>
    <p:sldLayoutId id="2147483770" r:id="rId47"/>
    <p:sldLayoutId id="2147483771" r:id="rId48"/>
    <p:sldLayoutId id="2147483772" r:id="rId49"/>
    <p:sldLayoutId id="2147483773" r:id="rId50"/>
    <p:sldLayoutId id="2147483774" r:id="rId51"/>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9942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 id="2147483808" r:id="rId33"/>
    <p:sldLayoutId id="2147483809" r:id="rId34"/>
    <p:sldLayoutId id="2147483810" r:id="rId35"/>
    <p:sldLayoutId id="2147483811" r:id="rId36"/>
    <p:sldLayoutId id="2147483812" r:id="rId37"/>
    <p:sldLayoutId id="2147483813" r:id="rId38"/>
    <p:sldLayoutId id="2147483814" r:id="rId39"/>
    <p:sldLayoutId id="2147483815" r:id="rId40"/>
    <p:sldLayoutId id="2147483816" r:id="rId41"/>
    <p:sldLayoutId id="2147483817" r:id="rId42"/>
    <p:sldLayoutId id="2147483818" r:id="rId43"/>
    <p:sldLayoutId id="2147483819" r:id="rId44"/>
    <p:sldLayoutId id="2147483820" r:id="rId45"/>
    <p:sldLayoutId id="2147483821" r:id="rId46"/>
    <p:sldLayoutId id="2147483822" r:id="rId47"/>
    <p:sldLayoutId id="2147483823" r:id="rId48"/>
    <p:sldLayoutId id="2147483824" r:id="rId49"/>
    <p:sldLayoutId id="2147483825" r:id="rId50"/>
    <p:sldLayoutId id="2147483826" r:id="rId51"/>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722912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 id="2147483852" r:id="rId25"/>
    <p:sldLayoutId id="2147483853" r:id="rId26"/>
    <p:sldLayoutId id="2147483854" r:id="rId27"/>
    <p:sldLayoutId id="2147483855" r:id="rId28"/>
    <p:sldLayoutId id="2147483856" r:id="rId29"/>
    <p:sldLayoutId id="2147483857" r:id="rId30"/>
    <p:sldLayoutId id="2147483858" r:id="rId31"/>
    <p:sldLayoutId id="2147483859" r:id="rId32"/>
    <p:sldLayoutId id="2147483860" r:id="rId33"/>
    <p:sldLayoutId id="2147483861" r:id="rId34"/>
    <p:sldLayoutId id="2147483862" r:id="rId35"/>
    <p:sldLayoutId id="2147483863" r:id="rId36"/>
    <p:sldLayoutId id="2147483864" r:id="rId37"/>
    <p:sldLayoutId id="2147483865" r:id="rId38"/>
    <p:sldLayoutId id="2147483866" r:id="rId39"/>
    <p:sldLayoutId id="2147483867" r:id="rId40"/>
    <p:sldLayoutId id="2147483868" r:id="rId41"/>
    <p:sldLayoutId id="2147483869" r:id="rId42"/>
    <p:sldLayoutId id="2147483870" r:id="rId43"/>
    <p:sldLayoutId id="2147483871" r:id="rId44"/>
    <p:sldLayoutId id="2147483872" r:id="rId45"/>
    <p:sldLayoutId id="2147483873" r:id="rId46"/>
    <p:sldLayoutId id="2147483874" r:id="rId47"/>
    <p:sldLayoutId id="2147483875" r:id="rId48"/>
    <p:sldLayoutId id="2147483876" r:id="rId49"/>
    <p:sldLayoutId id="2147483877" r:id="rId50"/>
    <p:sldLayoutId id="2147483878" r:id="rId51"/>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0237294"/>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 id="2147483901" r:id="rId22"/>
    <p:sldLayoutId id="2147483902" r:id="rId23"/>
    <p:sldLayoutId id="2147483903" r:id="rId24"/>
    <p:sldLayoutId id="2147483904" r:id="rId25"/>
    <p:sldLayoutId id="2147483905" r:id="rId26"/>
    <p:sldLayoutId id="2147483906" r:id="rId27"/>
    <p:sldLayoutId id="2147483907" r:id="rId28"/>
    <p:sldLayoutId id="2147483908" r:id="rId29"/>
    <p:sldLayoutId id="2147483909" r:id="rId30"/>
    <p:sldLayoutId id="2147483910" r:id="rId31"/>
    <p:sldLayoutId id="2147483911" r:id="rId32"/>
    <p:sldLayoutId id="2147483912" r:id="rId33"/>
    <p:sldLayoutId id="2147483913" r:id="rId34"/>
    <p:sldLayoutId id="2147483914" r:id="rId35"/>
    <p:sldLayoutId id="2147483915" r:id="rId36"/>
    <p:sldLayoutId id="2147483916" r:id="rId37"/>
    <p:sldLayoutId id="2147483917" r:id="rId38"/>
    <p:sldLayoutId id="2147483918" r:id="rId39"/>
    <p:sldLayoutId id="2147483919" r:id="rId40"/>
    <p:sldLayoutId id="2147483920" r:id="rId41"/>
    <p:sldLayoutId id="2147483921" r:id="rId42"/>
    <p:sldLayoutId id="2147483922" r:id="rId43"/>
    <p:sldLayoutId id="2147483923" r:id="rId44"/>
    <p:sldLayoutId id="2147483924" r:id="rId45"/>
    <p:sldLayoutId id="2147483925" r:id="rId46"/>
    <p:sldLayoutId id="2147483926" r:id="rId47"/>
    <p:sldLayoutId id="2147483927" r:id="rId48"/>
    <p:sldLayoutId id="2147483928" r:id="rId49"/>
    <p:sldLayoutId id="2147483929" r:id="rId50"/>
    <p:sldLayoutId id="2147483930" r:id="rId51"/>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1.wdp"/><Relationship Id="rId3" Type="http://schemas.openxmlformats.org/officeDocument/2006/relationships/image" Target="../media/image20.wmf"/><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5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1.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06.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microsoft.com/office/2007/relationships/hdphoto" Target="../media/hdphoto2.wdp"/><Relationship Id="rId3" Type="http://schemas.openxmlformats.org/officeDocument/2006/relationships/image" Target="../media/image40.jpe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5.xml"/><Relationship Id="rId16" Type="http://schemas.openxmlformats.org/officeDocument/2006/relationships/image" Target="../media/image53.png"/><Relationship Id="rId1" Type="http://schemas.openxmlformats.org/officeDocument/2006/relationships/slideLayout" Target="../slideLayouts/slideLayout25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277543" y="1165794"/>
            <a:ext cx="11653522" cy="5376994"/>
          </a:xfrm>
          <a:prstGeom prst="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895747" fontAlgn="base">
              <a:lnSpc>
                <a:spcPct val="90000"/>
              </a:lnSpc>
              <a:spcBef>
                <a:spcPct val="0"/>
              </a:spcBef>
              <a:spcAft>
                <a:spcPct val="0"/>
              </a:spcAft>
            </a:pPr>
            <a:endParaRPr lang="en-US" sz="1961" spc="-49" dirty="0">
              <a:gradFill>
                <a:gsLst>
                  <a:gs pos="1250">
                    <a:srgbClr val="FFFFFF"/>
                  </a:gs>
                  <a:gs pos="10417">
                    <a:srgbClr val="FFFFFF"/>
                  </a:gs>
                </a:gsLst>
                <a:lin ang="5400000" scaled="0"/>
              </a:gradFill>
            </a:endParaRPr>
          </a:p>
        </p:txBody>
      </p:sp>
      <p:sp>
        <p:nvSpPr>
          <p:cNvPr id="2" name="Title 1"/>
          <p:cNvSpPr>
            <a:spLocks noGrp="1"/>
          </p:cNvSpPr>
          <p:nvPr>
            <p:ph type="title"/>
          </p:nvPr>
        </p:nvSpPr>
        <p:spPr/>
        <p:txBody>
          <a:bodyPr/>
          <a:lstStyle/>
          <a:p>
            <a:r>
              <a:rPr lang="en-US" dirty="0" smtClean="0"/>
              <a:t>System Center 2012 R2 solution overview</a:t>
            </a:r>
            <a:endParaRPr lang="en-US" dirty="0"/>
          </a:p>
        </p:txBody>
      </p:sp>
      <p:grpSp>
        <p:nvGrpSpPr>
          <p:cNvPr id="7" name="Group 6"/>
          <p:cNvGrpSpPr/>
          <p:nvPr/>
        </p:nvGrpSpPr>
        <p:grpSpPr>
          <a:xfrm>
            <a:off x="2511462" y="2094241"/>
            <a:ext cx="3585699" cy="1972135"/>
            <a:chOff x="2526241" y="2135738"/>
            <a:chExt cx="3657600" cy="2011680"/>
          </a:xfrm>
        </p:grpSpPr>
        <p:sp>
          <p:nvSpPr>
            <p:cNvPr id="22" name="Rectangle 21"/>
            <p:cNvSpPr/>
            <p:nvPr/>
          </p:nvSpPr>
          <p:spPr bwMode="auto">
            <a:xfrm>
              <a:off x="2526241" y="2135738"/>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3428" tIns="179285" rIns="44821" bIns="183547" numCol="1" rtlCol="0" anchor="t" anchorCtr="0" compatLnSpc="1">
              <a:prstTxWarp prst="textNoShape">
                <a:avLst/>
              </a:prstTxWarp>
            </a:bodyPr>
            <a:lstStyle/>
            <a:p>
              <a:pPr marL="1120483" defTabSz="895747" fontAlgn="base">
                <a:lnSpc>
                  <a:spcPct val="90000"/>
                </a:lnSpc>
                <a:spcBef>
                  <a:spcPct val="0"/>
                </a:spcBef>
                <a:spcAft>
                  <a:spcPts val="1765"/>
                </a:spcAft>
              </a:pPr>
              <a:r>
                <a:rPr lang="en-US" sz="2353" dirty="0">
                  <a:gradFill>
                    <a:gsLst>
                      <a:gs pos="0">
                        <a:srgbClr val="00BCF2">
                          <a:lumMod val="20000"/>
                          <a:lumOff val="80000"/>
                        </a:srgbClr>
                      </a:gs>
                      <a:gs pos="100000">
                        <a:srgbClr val="00BCF2">
                          <a:lumMod val="20000"/>
                          <a:lumOff val="80000"/>
                        </a:srgbClr>
                      </a:gs>
                    </a:gsLst>
                    <a:lin ang="5400000" scaled="0"/>
                  </a:gradFill>
                </a:rPr>
                <a:t>Infrastructure provisioning </a:t>
              </a:r>
            </a:p>
            <a:p>
              <a:pPr defTabSz="913751" fontAlgn="base">
                <a:lnSpc>
                  <a:spcPct val="90000"/>
                </a:lnSpc>
                <a:spcBef>
                  <a:spcPct val="0"/>
                </a:spcBef>
                <a:spcAft>
                  <a:spcPct val="0"/>
                </a:spcAft>
              </a:pPr>
              <a:r>
                <a:rPr lang="en-US" sz="1667" spc="-49" dirty="0">
                  <a:gradFill>
                    <a:gsLst>
                      <a:gs pos="0">
                        <a:srgbClr val="EFEFEF"/>
                      </a:gs>
                      <a:gs pos="100000">
                        <a:srgbClr val="EFEFEF"/>
                      </a:gs>
                    </a:gsLst>
                    <a:lin ang="5400000" scaled="0"/>
                  </a:gradFill>
                </a:rPr>
                <a:t>Enterprise-class multitenant infrastructure for hybrid environments </a:t>
              </a:r>
            </a:p>
          </p:txBody>
        </p:sp>
        <p:pic>
          <p:nvPicPr>
            <p:cNvPr id="23" name="Picture 14"/>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747974" y="2364992"/>
              <a:ext cx="770730" cy="61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ectangle 7"/>
          <p:cNvSpPr/>
          <p:nvPr/>
        </p:nvSpPr>
        <p:spPr bwMode="auto">
          <a:xfrm>
            <a:off x="277542" y="1165794"/>
            <a:ext cx="11653523" cy="628809"/>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45713" rIns="0" bIns="45713" numCol="1" spcCol="0" rtlCol="0" fromWordArt="0" anchor="ctr" anchorCtr="0" forceAA="0" compatLnSpc="1">
            <a:prstTxWarp prst="textNoShape">
              <a:avLst/>
            </a:prstTxWarp>
            <a:noAutofit/>
          </a:bodyPr>
          <a:lstStyle/>
          <a:p>
            <a:pPr defTabSz="913927" fontAlgn="base">
              <a:spcBef>
                <a:spcPct val="0"/>
              </a:spcBef>
              <a:spcAft>
                <a:spcPct val="0"/>
              </a:spcAft>
            </a:pPr>
            <a:r>
              <a:rPr lang="en-US" sz="2745" dirty="0">
                <a:gradFill>
                  <a:gsLst>
                    <a:gs pos="0">
                      <a:srgbClr val="FFFFFF"/>
                    </a:gs>
                    <a:gs pos="100000">
                      <a:srgbClr val="FFFFFF"/>
                    </a:gs>
                  </a:gsLst>
                  <a:lin ang="5400000" scaled="0"/>
                </a:gradFill>
                <a:latin typeface="Segoe UI Light"/>
              </a:rPr>
              <a:t>System Center capabilities </a:t>
            </a:r>
          </a:p>
        </p:txBody>
      </p:sp>
      <p:sp>
        <p:nvSpPr>
          <p:cNvPr id="17" name="Rectangle 16"/>
          <p:cNvSpPr/>
          <p:nvPr/>
        </p:nvSpPr>
        <p:spPr>
          <a:xfrm>
            <a:off x="14816367" y="9040791"/>
            <a:ext cx="2259145" cy="363882"/>
          </a:xfrm>
          <a:prstGeom prst="rect">
            <a:avLst/>
          </a:prstGeom>
        </p:spPr>
        <p:txBody>
          <a:bodyPr wrap="none">
            <a:spAutoFit/>
          </a:bodyPr>
          <a:lstStyle/>
          <a:p>
            <a:pPr defTabSz="913927" fontAlgn="base">
              <a:lnSpc>
                <a:spcPct val="90000"/>
              </a:lnSpc>
              <a:spcBef>
                <a:spcPct val="0"/>
              </a:spcBef>
              <a:spcAft>
                <a:spcPct val="0"/>
              </a:spcAft>
            </a:pPr>
            <a:r>
              <a:rPr lang="en-US" sz="1961" spc="-120" dirty="0">
                <a:gradFill>
                  <a:gsLst>
                    <a:gs pos="0">
                      <a:srgbClr val="EFEFEF"/>
                    </a:gs>
                    <a:gs pos="100000">
                      <a:srgbClr val="EFEFEF"/>
                    </a:gs>
                  </a:gsLst>
                  <a:lin ang="5400000" scaled="0"/>
                </a:gradFill>
                <a:latin typeface="Segoe UI Light"/>
              </a:rPr>
              <a:t>Flexible service delivery</a:t>
            </a:r>
          </a:p>
        </p:txBody>
      </p:sp>
      <p:grpSp>
        <p:nvGrpSpPr>
          <p:cNvPr id="5" name="Group 4"/>
          <p:cNvGrpSpPr/>
          <p:nvPr/>
        </p:nvGrpSpPr>
        <p:grpSpPr>
          <a:xfrm>
            <a:off x="4304311" y="4108911"/>
            <a:ext cx="3585699" cy="1972135"/>
            <a:chOff x="4355041" y="4190807"/>
            <a:chExt cx="3657600" cy="2011680"/>
          </a:xfrm>
        </p:grpSpPr>
        <p:sp>
          <p:nvSpPr>
            <p:cNvPr id="32" name="Rectangle 31"/>
            <p:cNvSpPr/>
            <p:nvPr/>
          </p:nvSpPr>
          <p:spPr bwMode="auto">
            <a:xfrm>
              <a:off x="4355041" y="4190807"/>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3428" tIns="179285" rIns="44821" bIns="183547" numCol="1" rtlCol="0" anchor="t" anchorCtr="0" compatLnSpc="1">
              <a:prstTxWarp prst="textNoShape">
                <a:avLst/>
              </a:prstTxWarp>
            </a:bodyPr>
            <a:lstStyle/>
            <a:p>
              <a:pPr marL="896386" defTabSz="895747" fontAlgn="base">
                <a:lnSpc>
                  <a:spcPct val="90000"/>
                </a:lnSpc>
                <a:spcBef>
                  <a:spcPct val="0"/>
                </a:spcBef>
                <a:spcAft>
                  <a:spcPts val="1765"/>
                </a:spcAft>
              </a:pPr>
              <a:r>
                <a:rPr lang="en-US" sz="2353" dirty="0">
                  <a:gradFill>
                    <a:gsLst>
                      <a:gs pos="0">
                        <a:srgbClr val="00BCF2">
                          <a:lumMod val="20000"/>
                          <a:lumOff val="80000"/>
                        </a:srgbClr>
                      </a:gs>
                      <a:gs pos="100000">
                        <a:srgbClr val="00BCF2">
                          <a:lumMod val="20000"/>
                          <a:lumOff val="80000"/>
                        </a:srgbClr>
                      </a:gs>
                    </a:gsLst>
                    <a:lin ang="5400000" scaled="0"/>
                  </a:gradFill>
                </a:rPr>
                <a:t>Application performance monitoring</a:t>
              </a:r>
            </a:p>
            <a:p>
              <a:pPr defTabSz="913751" fontAlgn="base">
                <a:lnSpc>
                  <a:spcPct val="90000"/>
                </a:lnSpc>
                <a:spcBef>
                  <a:spcPct val="0"/>
                </a:spcBef>
                <a:spcAft>
                  <a:spcPct val="0"/>
                </a:spcAft>
              </a:pPr>
              <a:r>
                <a:rPr lang="en-US" sz="1667" spc="-49" dirty="0">
                  <a:gradFill>
                    <a:gsLst>
                      <a:gs pos="0">
                        <a:srgbClr val="EFEFEF"/>
                      </a:gs>
                      <a:gs pos="100000">
                        <a:srgbClr val="EFEFEF"/>
                      </a:gs>
                    </a:gsLst>
                    <a:lin ang="5400000" scaled="0"/>
                  </a:gradFill>
                </a:rPr>
                <a:t>Deep insight into application health </a:t>
              </a:r>
            </a:p>
          </p:txBody>
        </p:sp>
        <p:sp>
          <p:nvSpPr>
            <p:cNvPr id="25" name="Freeform 30"/>
            <p:cNvSpPr>
              <a:spLocks noChangeAspect="1" noEditPoints="1"/>
            </p:cNvSpPr>
            <p:nvPr/>
          </p:nvSpPr>
          <p:spPr bwMode="auto">
            <a:xfrm>
              <a:off x="4533908" y="4420062"/>
              <a:ext cx="581017" cy="684080"/>
            </a:xfrm>
            <a:custGeom>
              <a:avLst/>
              <a:gdLst>
                <a:gd name="T0" fmla="*/ 115 w 191"/>
                <a:gd name="T1" fmla="*/ 158 h 225"/>
                <a:gd name="T2" fmla="*/ 132 w 191"/>
                <a:gd name="T3" fmla="*/ 185 h 225"/>
                <a:gd name="T4" fmla="*/ 21 w 191"/>
                <a:gd name="T5" fmla="*/ 185 h 225"/>
                <a:gd name="T6" fmla="*/ 0 w 191"/>
                <a:gd name="T7" fmla="*/ 164 h 225"/>
                <a:gd name="T8" fmla="*/ 0 w 191"/>
                <a:gd name="T9" fmla="*/ 21 h 225"/>
                <a:gd name="T10" fmla="*/ 21 w 191"/>
                <a:gd name="T11" fmla="*/ 0 h 225"/>
                <a:gd name="T12" fmla="*/ 163 w 191"/>
                <a:gd name="T13" fmla="*/ 0 h 225"/>
                <a:gd name="T14" fmla="*/ 185 w 191"/>
                <a:gd name="T15" fmla="*/ 21 h 225"/>
                <a:gd name="T16" fmla="*/ 185 w 191"/>
                <a:gd name="T17" fmla="*/ 164 h 225"/>
                <a:gd name="T18" fmla="*/ 181 w 191"/>
                <a:gd name="T19" fmla="*/ 175 h 225"/>
                <a:gd name="T20" fmla="*/ 154 w 191"/>
                <a:gd name="T21" fmla="*/ 133 h 225"/>
                <a:gd name="T22" fmla="*/ 157 w 191"/>
                <a:gd name="T23" fmla="*/ 63 h 225"/>
                <a:gd name="T24" fmla="*/ 70 w 191"/>
                <a:gd name="T25" fmla="*/ 43 h 225"/>
                <a:gd name="T26" fmla="*/ 51 w 191"/>
                <a:gd name="T27" fmla="*/ 130 h 225"/>
                <a:gd name="T28" fmla="*/ 115 w 191"/>
                <a:gd name="T29" fmla="*/ 158 h 225"/>
                <a:gd name="T30" fmla="*/ 183 w 191"/>
                <a:gd name="T31" fmla="*/ 221 h 225"/>
                <a:gd name="T32" fmla="*/ 165 w 191"/>
                <a:gd name="T33" fmla="*/ 217 h 225"/>
                <a:gd name="T34" fmla="*/ 120 w 191"/>
                <a:gd name="T35" fmla="*/ 146 h 225"/>
                <a:gd name="T36" fmla="*/ 59 w 191"/>
                <a:gd name="T37" fmla="*/ 124 h 225"/>
                <a:gd name="T38" fmla="*/ 75 w 191"/>
                <a:gd name="T39" fmla="*/ 52 h 225"/>
                <a:gd name="T40" fmla="*/ 148 w 191"/>
                <a:gd name="T41" fmla="*/ 68 h 225"/>
                <a:gd name="T42" fmla="*/ 142 w 191"/>
                <a:gd name="T43" fmla="*/ 132 h 225"/>
                <a:gd name="T44" fmla="*/ 187 w 191"/>
                <a:gd name="T45" fmla="*/ 203 h 225"/>
                <a:gd name="T46" fmla="*/ 183 w 191"/>
                <a:gd name="T47" fmla="*/ 221 h 225"/>
                <a:gd name="T48" fmla="*/ 144 w 191"/>
                <a:gd name="T49" fmla="*/ 71 h 225"/>
                <a:gd name="T50" fmla="*/ 78 w 191"/>
                <a:gd name="T51" fmla="*/ 56 h 225"/>
                <a:gd name="T52" fmla="*/ 64 w 191"/>
                <a:gd name="T53" fmla="*/ 122 h 225"/>
                <a:gd name="T54" fmla="*/ 129 w 191"/>
                <a:gd name="T55" fmla="*/ 136 h 225"/>
                <a:gd name="T56" fmla="*/ 144 w 191"/>
                <a:gd name="T57" fmla="*/ 7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1" h="225">
                  <a:moveTo>
                    <a:pt x="115" y="158"/>
                  </a:moveTo>
                  <a:cubicBezTo>
                    <a:pt x="132" y="185"/>
                    <a:pt x="132" y="185"/>
                    <a:pt x="132" y="185"/>
                  </a:cubicBezTo>
                  <a:cubicBezTo>
                    <a:pt x="21" y="185"/>
                    <a:pt x="21" y="185"/>
                    <a:pt x="21" y="185"/>
                  </a:cubicBezTo>
                  <a:cubicBezTo>
                    <a:pt x="9" y="185"/>
                    <a:pt x="0" y="175"/>
                    <a:pt x="0" y="164"/>
                  </a:cubicBezTo>
                  <a:cubicBezTo>
                    <a:pt x="0" y="21"/>
                    <a:pt x="0" y="21"/>
                    <a:pt x="0" y="21"/>
                  </a:cubicBezTo>
                  <a:cubicBezTo>
                    <a:pt x="0" y="9"/>
                    <a:pt x="9" y="0"/>
                    <a:pt x="21" y="0"/>
                  </a:cubicBezTo>
                  <a:cubicBezTo>
                    <a:pt x="163" y="0"/>
                    <a:pt x="163" y="0"/>
                    <a:pt x="163" y="0"/>
                  </a:cubicBezTo>
                  <a:cubicBezTo>
                    <a:pt x="175" y="0"/>
                    <a:pt x="185" y="9"/>
                    <a:pt x="185" y="21"/>
                  </a:cubicBezTo>
                  <a:cubicBezTo>
                    <a:pt x="185" y="164"/>
                    <a:pt x="185" y="164"/>
                    <a:pt x="185" y="164"/>
                  </a:cubicBezTo>
                  <a:cubicBezTo>
                    <a:pt x="185" y="168"/>
                    <a:pt x="183" y="172"/>
                    <a:pt x="181" y="175"/>
                  </a:cubicBezTo>
                  <a:cubicBezTo>
                    <a:pt x="154" y="133"/>
                    <a:pt x="154" y="133"/>
                    <a:pt x="154" y="133"/>
                  </a:cubicBezTo>
                  <a:cubicBezTo>
                    <a:pt x="169" y="112"/>
                    <a:pt x="170" y="84"/>
                    <a:pt x="157" y="63"/>
                  </a:cubicBezTo>
                  <a:cubicBezTo>
                    <a:pt x="138" y="33"/>
                    <a:pt x="99" y="25"/>
                    <a:pt x="70" y="43"/>
                  </a:cubicBezTo>
                  <a:cubicBezTo>
                    <a:pt x="41" y="62"/>
                    <a:pt x="32" y="101"/>
                    <a:pt x="51" y="130"/>
                  </a:cubicBezTo>
                  <a:cubicBezTo>
                    <a:pt x="65" y="152"/>
                    <a:pt x="90" y="163"/>
                    <a:pt x="115" y="158"/>
                  </a:cubicBezTo>
                  <a:close/>
                  <a:moveTo>
                    <a:pt x="183" y="221"/>
                  </a:moveTo>
                  <a:cubicBezTo>
                    <a:pt x="177" y="225"/>
                    <a:pt x="169" y="223"/>
                    <a:pt x="165" y="217"/>
                  </a:cubicBezTo>
                  <a:cubicBezTo>
                    <a:pt x="120" y="146"/>
                    <a:pt x="120" y="146"/>
                    <a:pt x="120" y="146"/>
                  </a:cubicBezTo>
                  <a:cubicBezTo>
                    <a:pt x="98" y="153"/>
                    <a:pt x="72" y="145"/>
                    <a:pt x="59" y="124"/>
                  </a:cubicBezTo>
                  <a:cubicBezTo>
                    <a:pt x="44" y="100"/>
                    <a:pt x="51" y="67"/>
                    <a:pt x="75" y="52"/>
                  </a:cubicBezTo>
                  <a:cubicBezTo>
                    <a:pt x="100" y="36"/>
                    <a:pt x="132" y="44"/>
                    <a:pt x="148" y="68"/>
                  </a:cubicBezTo>
                  <a:cubicBezTo>
                    <a:pt x="161" y="89"/>
                    <a:pt x="158" y="115"/>
                    <a:pt x="142" y="132"/>
                  </a:cubicBezTo>
                  <a:cubicBezTo>
                    <a:pt x="187" y="203"/>
                    <a:pt x="187" y="203"/>
                    <a:pt x="187" y="203"/>
                  </a:cubicBezTo>
                  <a:cubicBezTo>
                    <a:pt x="191" y="209"/>
                    <a:pt x="189" y="217"/>
                    <a:pt x="183" y="221"/>
                  </a:cubicBezTo>
                  <a:close/>
                  <a:moveTo>
                    <a:pt x="144" y="71"/>
                  </a:moveTo>
                  <a:cubicBezTo>
                    <a:pt x="129" y="49"/>
                    <a:pt x="100" y="42"/>
                    <a:pt x="78" y="56"/>
                  </a:cubicBezTo>
                  <a:cubicBezTo>
                    <a:pt x="56" y="70"/>
                    <a:pt x="50" y="100"/>
                    <a:pt x="64" y="122"/>
                  </a:cubicBezTo>
                  <a:cubicBezTo>
                    <a:pt x="78" y="144"/>
                    <a:pt x="107" y="150"/>
                    <a:pt x="129" y="136"/>
                  </a:cubicBezTo>
                  <a:cubicBezTo>
                    <a:pt x="151" y="122"/>
                    <a:pt x="158" y="93"/>
                    <a:pt x="144" y="71"/>
                  </a:cubicBez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pPr defTabSz="896175">
                <a:defRPr/>
              </a:pPr>
              <a:endParaRPr lang="en-US" sz="1667" kern="0">
                <a:solidFill>
                  <a:srgbClr val="000000"/>
                </a:solidFill>
              </a:endParaRPr>
            </a:p>
          </p:txBody>
        </p:sp>
      </p:grpSp>
      <p:grpSp>
        <p:nvGrpSpPr>
          <p:cNvPr id="12" name="Group 11"/>
          <p:cNvGrpSpPr/>
          <p:nvPr/>
        </p:nvGrpSpPr>
        <p:grpSpPr>
          <a:xfrm>
            <a:off x="664533" y="4104235"/>
            <a:ext cx="3585699" cy="1972135"/>
            <a:chOff x="6226708" y="2135738"/>
            <a:chExt cx="3657600" cy="2011680"/>
          </a:xfrm>
        </p:grpSpPr>
        <p:sp>
          <p:nvSpPr>
            <p:cNvPr id="26" name="Rectangle 25"/>
            <p:cNvSpPr/>
            <p:nvPr/>
          </p:nvSpPr>
          <p:spPr bwMode="auto">
            <a:xfrm>
              <a:off x="6226708" y="2135738"/>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3428" tIns="179285" rIns="44821" bIns="183547" numCol="1" rtlCol="0" anchor="t" anchorCtr="0" compatLnSpc="1">
              <a:prstTxWarp prst="textNoShape">
                <a:avLst/>
              </a:prstTxWarp>
            </a:bodyPr>
            <a:lstStyle/>
            <a:p>
              <a:pPr marL="896386" defTabSz="895747" fontAlgn="base">
                <a:lnSpc>
                  <a:spcPct val="90000"/>
                </a:lnSpc>
                <a:spcBef>
                  <a:spcPct val="0"/>
                </a:spcBef>
                <a:spcAft>
                  <a:spcPts val="1765"/>
                </a:spcAft>
              </a:pPr>
              <a:r>
                <a:rPr lang="en-US" sz="2353" dirty="0">
                  <a:gradFill>
                    <a:gsLst>
                      <a:gs pos="0">
                        <a:srgbClr val="00BCF2">
                          <a:lumMod val="20000"/>
                          <a:lumOff val="80000"/>
                        </a:srgbClr>
                      </a:gs>
                      <a:gs pos="100000">
                        <a:srgbClr val="00BCF2">
                          <a:lumMod val="20000"/>
                          <a:lumOff val="80000"/>
                        </a:srgbClr>
                      </a:gs>
                    </a:gsLst>
                    <a:lin ang="5400000" scaled="0"/>
                  </a:gradFill>
                </a:rPr>
                <a:t>Automation </a:t>
              </a:r>
              <a:br>
                <a:rPr lang="en-US" sz="2353" dirty="0">
                  <a:gradFill>
                    <a:gsLst>
                      <a:gs pos="0">
                        <a:srgbClr val="00BCF2">
                          <a:lumMod val="20000"/>
                          <a:lumOff val="80000"/>
                        </a:srgbClr>
                      </a:gs>
                      <a:gs pos="100000">
                        <a:srgbClr val="00BCF2">
                          <a:lumMod val="20000"/>
                          <a:lumOff val="80000"/>
                        </a:srgbClr>
                      </a:gs>
                    </a:gsLst>
                    <a:lin ang="5400000" scaled="0"/>
                  </a:gradFill>
                </a:rPr>
              </a:br>
              <a:r>
                <a:rPr lang="en-US" sz="2353" dirty="0">
                  <a:gradFill>
                    <a:gsLst>
                      <a:gs pos="0">
                        <a:srgbClr val="00BCF2">
                          <a:lumMod val="20000"/>
                          <a:lumOff val="80000"/>
                        </a:srgbClr>
                      </a:gs>
                      <a:gs pos="100000">
                        <a:srgbClr val="00BCF2">
                          <a:lumMod val="20000"/>
                          <a:lumOff val="80000"/>
                        </a:srgbClr>
                      </a:gs>
                    </a:gsLst>
                    <a:lin ang="5400000" scaled="0"/>
                  </a:gradFill>
                </a:rPr>
                <a:t>and self-service</a:t>
              </a:r>
            </a:p>
            <a:p>
              <a:pPr defTabSz="913751" fontAlgn="base">
                <a:lnSpc>
                  <a:spcPct val="90000"/>
                </a:lnSpc>
                <a:spcBef>
                  <a:spcPct val="0"/>
                </a:spcBef>
                <a:spcAft>
                  <a:spcPct val="0"/>
                </a:spcAft>
              </a:pPr>
              <a:r>
                <a:rPr lang="en-US" sz="1667" spc="-49" dirty="0">
                  <a:gradFill>
                    <a:gsLst>
                      <a:gs pos="0">
                        <a:srgbClr val="EFEFEF"/>
                      </a:gs>
                      <a:gs pos="100000">
                        <a:srgbClr val="EFEFEF"/>
                      </a:gs>
                    </a:gsLst>
                    <a:lin ang="5400000" scaled="0"/>
                  </a:gradFill>
                </a:rPr>
                <a:t>Application owner agility </a:t>
              </a:r>
              <a:br>
                <a:rPr lang="en-US" sz="1667" spc="-49" dirty="0">
                  <a:gradFill>
                    <a:gsLst>
                      <a:gs pos="0">
                        <a:srgbClr val="EFEFEF"/>
                      </a:gs>
                      <a:gs pos="100000">
                        <a:srgbClr val="EFEFEF"/>
                      </a:gs>
                    </a:gsLst>
                    <a:lin ang="5400000" scaled="0"/>
                  </a:gradFill>
                </a:rPr>
              </a:br>
              <a:r>
                <a:rPr lang="en-US" sz="1667" spc="-49" dirty="0">
                  <a:gradFill>
                    <a:gsLst>
                      <a:gs pos="0">
                        <a:srgbClr val="EFEFEF"/>
                      </a:gs>
                      <a:gs pos="100000">
                        <a:srgbClr val="EFEFEF"/>
                      </a:gs>
                    </a:gsLst>
                    <a:lin ang="5400000" scaled="0"/>
                  </a:gradFill>
                </a:rPr>
                <a:t>while IT retains control</a:t>
              </a:r>
            </a:p>
          </p:txBody>
        </p:sp>
        <p:sp>
          <p:nvSpPr>
            <p:cNvPr id="41" name="Freeform 40"/>
            <p:cNvSpPr>
              <a:spLocks noEditPoints="1"/>
            </p:cNvSpPr>
            <p:nvPr/>
          </p:nvSpPr>
          <p:spPr bwMode="auto">
            <a:xfrm>
              <a:off x="6405575" y="2324402"/>
              <a:ext cx="635306" cy="571074"/>
            </a:xfrm>
            <a:custGeom>
              <a:avLst/>
              <a:gdLst>
                <a:gd name="T0" fmla="*/ 112 w 268"/>
                <a:gd name="T1" fmla="*/ 130 h 241"/>
                <a:gd name="T2" fmla="*/ 112 w 268"/>
                <a:gd name="T3" fmla="*/ 78 h 241"/>
                <a:gd name="T4" fmla="*/ 134 w 268"/>
                <a:gd name="T5" fmla="*/ 78 h 241"/>
                <a:gd name="T6" fmla="*/ 134 w 268"/>
                <a:gd name="T7" fmla="*/ 130 h 241"/>
                <a:gd name="T8" fmla="*/ 112 w 268"/>
                <a:gd name="T9" fmla="*/ 130 h 241"/>
                <a:gd name="T10" fmla="*/ 103 w 268"/>
                <a:gd name="T11" fmla="*/ 102 h 241"/>
                <a:gd name="T12" fmla="*/ 0 w 268"/>
                <a:gd name="T13" fmla="*/ 102 h 241"/>
                <a:gd name="T14" fmla="*/ 0 w 268"/>
                <a:gd name="T15" fmla="*/ 38 h 241"/>
                <a:gd name="T16" fmla="*/ 63 w 268"/>
                <a:gd name="T17" fmla="*/ 38 h 241"/>
                <a:gd name="T18" fmla="*/ 63 w 268"/>
                <a:gd name="T19" fmla="*/ 22 h 241"/>
                <a:gd name="T20" fmla="*/ 86 w 268"/>
                <a:gd name="T21" fmla="*/ 0 h 241"/>
                <a:gd name="T22" fmla="*/ 170 w 268"/>
                <a:gd name="T23" fmla="*/ 0 h 241"/>
                <a:gd name="T24" fmla="*/ 192 w 268"/>
                <a:gd name="T25" fmla="*/ 22 h 241"/>
                <a:gd name="T26" fmla="*/ 192 w 268"/>
                <a:gd name="T27" fmla="*/ 38 h 241"/>
                <a:gd name="T28" fmla="*/ 255 w 268"/>
                <a:gd name="T29" fmla="*/ 38 h 241"/>
                <a:gd name="T30" fmla="*/ 255 w 268"/>
                <a:gd name="T31" fmla="*/ 102 h 241"/>
                <a:gd name="T32" fmla="*/ 234 w 268"/>
                <a:gd name="T33" fmla="*/ 102 h 241"/>
                <a:gd name="T34" fmla="*/ 233 w 268"/>
                <a:gd name="T35" fmla="*/ 76 h 241"/>
                <a:gd name="T36" fmla="*/ 210 w 268"/>
                <a:gd name="T37" fmla="*/ 54 h 241"/>
                <a:gd name="T38" fmla="*/ 192 w 268"/>
                <a:gd name="T39" fmla="*/ 48 h 241"/>
                <a:gd name="T40" fmla="*/ 206 w 268"/>
                <a:gd name="T41" fmla="*/ 83 h 241"/>
                <a:gd name="T42" fmla="*/ 186 w 268"/>
                <a:gd name="T43" fmla="*/ 91 h 241"/>
                <a:gd name="T44" fmla="*/ 172 w 268"/>
                <a:gd name="T45" fmla="*/ 56 h 241"/>
                <a:gd name="T46" fmla="*/ 163 w 268"/>
                <a:gd name="T47" fmla="*/ 73 h 241"/>
                <a:gd name="T48" fmla="*/ 160 w 268"/>
                <a:gd name="T49" fmla="*/ 102 h 241"/>
                <a:gd name="T50" fmla="*/ 142 w 268"/>
                <a:gd name="T51" fmla="*/ 102 h 241"/>
                <a:gd name="T52" fmla="*/ 142 w 268"/>
                <a:gd name="T53" fmla="*/ 70 h 241"/>
                <a:gd name="T54" fmla="*/ 103 w 268"/>
                <a:gd name="T55" fmla="*/ 70 h 241"/>
                <a:gd name="T56" fmla="*/ 103 w 268"/>
                <a:gd name="T57" fmla="*/ 102 h 241"/>
                <a:gd name="T58" fmla="*/ 79 w 268"/>
                <a:gd name="T59" fmla="*/ 38 h 241"/>
                <a:gd name="T60" fmla="*/ 176 w 268"/>
                <a:gd name="T61" fmla="*/ 38 h 241"/>
                <a:gd name="T62" fmla="*/ 176 w 268"/>
                <a:gd name="T63" fmla="*/ 22 h 241"/>
                <a:gd name="T64" fmla="*/ 170 w 268"/>
                <a:gd name="T65" fmla="*/ 16 h 241"/>
                <a:gd name="T66" fmla="*/ 86 w 268"/>
                <a:gd name="T67" fmla="*/ 16 h 241"/>
                <a:gd name="T68" fmla="*/ 79 w 268"/>
                <a:gd name="T69" fmla="*/ 22 h 241"/>
                <a:gd name="T70" fmla="*/ 79 w 268"/>
                <a:gd name="T71" fmla="*/ 38 h 241"/>
                <a:gd name="T72" fmla="*/ 255 w 268"/>
                <a:gd name="T73" fmla="*/ 172 h 241"/>
                <a:gd name="T74" fmla="*/ 255 w 268"/>
                <a:gd name="T75" fmla="*/ 112 h 241"/>
                <a:gd name="T76" fmla="*/ 232 w 268"/>
                <a:gd name="T77" fmla="*/ 112 h 241"/>
                <a:gd name="T78" fmla="*/ 255 w 268"/>
                <a:gd name="T79" fmla="*/ 172 h 241"/>
                <a:gd name="T80" fmla="*/ 166 w 268"/>
                <a:gd name="T81" fmla="*/ 112 h 241"/>
                <a:gd name="T82" fmla="*/ 142 w 268"/>
                <a:gd name="T83" fmla="*/ 112 h 241"/>
                <a:gd name="T84" fmla="*/ 142 w 268"/>
                <a:gd name="T85" fmla="*/ 139 h 241"/>
                <a:gd name="T86" fmla="*/ 103 w 268"/>
                <a:gd name="T87" fmla="*/ 139 h 241"/>
                <a:gd name="T88" fmla="*/ 103 w 268"/>
                <a:gd name="T89" fmla="*/ 112 h 241"/>
                <a:gd name="T90" fmla="*/ 0 w 268"/>
                <a:gd name="T91" fmla="*/ 112 h 241"/>
                <a:gd name="T92" fmla="*/ 0 w 268"/>
                <a:gd name="T93" fmla="*/ 203 h 241"/>
                <a:gd name="T94" fmla="*/ 216 w 268"/>
                <a:gd name="T95" fmla="*/ 203 h 241"/>
                <a:gd name="T96" fmla="*/ 186 w 268"/>
                <a:gd name="T97" fmla="*/ 127 h 241"/>
                <a:gd name="T98" fmla="*/ 166 w 268"/>
                <a:gd name="T99" fmla="*/ 112 h 241"/>
                <a:gd name="T100" fmla="*/ 266 w 268"/>
                <a:gd name="T101" fmla="*/ 222 h 241"/>
                <a:gd name="T102" fmla="*/ 221 w 268"/>
                <a:gd name="T103" fmla="*/ 108 h 241"/>
                <a:gd name="T104" fmla="*/ 225 w 268"/>
                <a:gd name="T105" fmla="*/ 79 h 241"/>
                <a:gd name="T106" fmla="*/ 207 w 268"/>
                <a:gd name="T107" fmla="*/ 62 h 241"/>
                <a:gd name="T108" fmla="*/ 217 w 268"/>
                <a:gd name="T109" fmla="*/ 88 h 241"/>
                <a:gd name="T110" fmla="*/ 181 w 268"/>
                <a:gd name="T111" fmla="*/ 103 h 241"/>
                <a:gd name="T112" fmla="*/ 171 w 268"/>
                <a:gd name="T113" fmla="*/ 77 h 241"/>
                <a:gd name="T114" fmla="*/ 170 w 268"/>
                <a:gd name="T115" fmla="*/ 101 h 241"/>
                <a:gd name="T116" fmla="*/ 192 w 268"/>
                <a:gd name="T117" fmla="*/ 120 h 241"/>
                <a:gd name="T118" fmla="*/ 238 w 268"/>
                <a:gd name="T119" fmla="*/ 233 h 241"/>
                <a:gd name="T120" fmla="*/ 250 w 268"/>
                <a:gd name="T121" fmla="*/ 239 h 241"/>
                <a:gd name="T122" fmla="*/ 261 w 268"/>
                <a:gd name="T123" fmla="*/ 235 h 241"/>
                <a:gd name="T124" fmla="*/ 266 w 268"/>
                <a:gd name="T125" fmla="*/ 22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241">
                  <a:moveTo>
                    <a:pt x="112" y="130"/>
                  </a:moveTo>
                  <a:cubicBezTo>
                    <a:pt x="112" y="78"/>
                    <a:pt x="112" y="78"/>
                    <a:pt x="112" y="78"/>
                  </a:cubicBezTo>
                  <a:cubicBezTo>
                    <a:pt x="134" y="78"/>
                    <a:pt x="134" y="78"/>
                    <a:pt x="134" y="78"/>
                  </a:cubicBezTo>
                  <a:cubicBezTo>
                    <a:pt x="134" y="130"/>
                    <a:pt x="134" y="130"/>
                    <a:pt x="134" y="130"/>
                  </a:cubicBezTo>
                  <a:lnTo>
                    <a:pt x="112" y="130"/>
                  </a:lnTo>
                  <a:close/>
                  <a:moveTo>
                    <a:pt x="103" y="102"/>
                  </a:moveTo>
                  <a:cubicBezTo>
                    <a:pt x="0" y="102"/>
                    <a:pt x="0" y="102"/>
                    <a:pt x="0" y="102"/>
                  </a:cubicBezTo>
                  <a:cubicBezTo>
                    <a:pt x="0" y="38"/>
                    <a:pt x="0" y="38"/>
                    <a:pt x="0" y="38"/>
                  </a:cubicBezTo>
                  <a:cubicBezTo>
                    <a:pt x="63" y="38"/>
                    <a:pt x="63" y="38"/>
                    <a:pt x="63" y="38"/>
                  </a:cubicBezTo>
                  <a:cubicBezTo>
                    <a:pt x="63" y="22"/>
                    <a:pt x="63" y="22"/>
                    <a:pt x="63" y="22"/>
                  </a:cubicBezTo>
                  <a:cubicBezTo>
                    <a:pt x="63" y="10"/>
                    <a:pt x="73" y="0"/>
                    <a:pt x="86" y="0"/>
                  </a:cubicBezTo>
                  <a:cubicBezTo>
                    <a:pt x="170" y="0"/>
                    <a:pt x="170" y="0"/>
                    <a:pt x="170" y="0"/>
                  </a:cubicBezTo>
                  <a:cubicBezTo>
                    <a:pt x="182" y="0"/>
                    <a:pt x="192" y="10"/>
                    <a:pt x="192" y="22"/>
                  </a:cubicBezTo>
                  <a:cubicBezTo>
                    <a:pt x="192" y="38"/>
                    <a:pt x="192" y="38"/>
                    <a:pt x="192" y="38"/>
                  </a:cubicBezTo>
                  <a:cubicBezTo>
                    <a:pt x="255" y="38"/>
                    <a:pt x="255" y="38"/>
                    <a:pt x="255" y="38"/>
                  </a:cubicBezTo>
                  <a:cubicBezTo>
                    <a:pt x="255" y="102"/>
                    <a:pt x="255" y="102"/>
                    <a:pt x="255" y="102"/>
                  </a:cubicBezTo>
                  <a:cubicBezTo>
                    <a:pt x="234" y="102"/>
                    <a:pt x="234" y="102"/>
                    <a:pt x="234" y="102"/>
                  </a:cubicBezTo>
                  <a:cubicBezTo>
                    <a:pt x="236" y="93"/>
                    <a:pt x="236" y="84"/>
                    <a:pt x="233" y="76"/>
                  </a:cubicBezTo>
                  <a:cubicBezTo>
                    <a:pt x="229" y="66"/>
                    <a:pt x="220" y="58"/>
                    <a:pt x="210" y="54"/>
                  </a:cubicBezTo>
                  <a:cubicBezTo>
                    <a:pt x="192" y="48"/>
                    <a:pt x="192" y="48"/>
                    <a:pt x="192" y="48"/>
                  </a:cubicBezTo>
                  <a:cubicBezTo>
                    <a:pt x="206" y="83"/>
                    <a:pt x="206" y="83"/>
                    <a:pt x="206" y="83"/>
                  </a:cubicBezTo>
                  <a:cubicBezTo>
                    <a:pt x="186" y="91"/>
                    <a:pt x="186" y="91"/>
                    <a:pt x="186" y="91"/>
                  </a:cubicBezTo>
                  <a:cubicBezTo>
                    <a:pt x="172" y="56"/>
                    <a:pt x="172" y="56"/>
                    <a:pt x="172" y="56"/>
                  </a:cubicBezTo>
                  <a:cubicBezTo>
                    <a:pt x="163" y="73"/>
                    <a:pt x="163" y="73"/>
                    <a:pt x="163" y="73"/>
                  </a:cubicBezTo>
                  <a:cubicBezTo>
                    <a:pt x="158" y="82"/>
                    <a:pt x="158" y="92"/>
                    <a:pt x="160" y="102"/>
                  </a:cubicBezTo>
                  <a:cubicBezTo>
                    <a:pt x="142" y="102"/>
                    <a:pt x="142" y="102"/>
                    <a:pt x="142" y="102"/>
                  </a:cubicBezTo>
                  <a:cubicBezTo>
                    <a:pt x="142" y="70"/>
                    <a:pt x="142" y="70"/>
                    <a:pt x="142" y="70"/>
                  </a:cubicBezTo>
                  <a:cubicBezTo>
                    <a:pt x="103" y="70"/>
                    <a:pt x="103" y="70"/>
                    <a:pt x="103" y="70"/>
                  </a:cubicBezTo>
                  <a:lnTo>
                    <a:pt x="103" y="102"/>
                  </a:lnTo>
                  <a:close/>
                  <a:moveTo>
                    <a:pt x="79" y="38"/>
                  </a:moveTo>
                  <a:cubicBezTo>
                    <a:pt x="176" y="38"/>
                    <a:pt x="176" y="38"/>
                    <a:pt x="176" y="38"/>
                  </a:cubicBezTo>
                  <a:cubicBezTo>
                    <a:pt x="176" y="22"/>
                    <a:pt x="176" y="22"/>
                    <a:pt x="176" y="22"/>
                  </a:cubicBezTo>
                  <a:cubicBezTo>
                    <a:pt x="176" y="19"/>
                    <a:pt x="173" y="16"/>
                    <a:pt x="170" y="16"/>
                  </a:cubicBezTo>
                  <a:cubicBezTo>
                    <a:pt x="86" y="16"/>
                    <a:pt x="86" y="16"/>
                    <a:pt x="86" y="16"/>
                  </a:cubicBezTo>
                  <a:cubicBezTo>
                    <a:pt x="82" y="16"/>
                    <a:pt x="79" y="19"/>
                    <a:pt x="79" y="22"/>
                  </a:cubicBezTo>
                  <a:lnTo>
                    <a:pt x="79" y="38"/>
                  </a:lnTo>
                  <a:close/>
                  <a:moveTo>
                    <a:pt x="255" y="172"/>
                  </a:moveTo>
                  <a:cubicBezTo>
                    <a:pt x="255" y="112"/>
                    <a:pt x="255" y="112"/>
                    <a:pt x="255" y="112"/>
                  </a:cubicBezTo>
                  <a:cubicBezTo>
                    <a:pt x="232" y="112"/>
                    <a:pt x="232" y="112"/>
                    <a:pt x="232" y="112"/>
                  </a:cubicBezTo>
                  <a:lnTo>
                    <a:pt x="255" y="172"/>
                  </a:lnTo>
                  <a:close/>
                  <a:moveTo>
                    <a:pt x="166" y="112"/>
                  </a:moveTo>
                  <a:cubicBezTo>
                    <a:pt x="142" y="112"/>
                    <a:pt x="142" y="112"/>
                    <a:pt x="142" y="112"/>
                  </a:cubicBezTo>
                  <a:cubicBezTo>
                    <a:pt x="142" y="139"/>
                    <a:pt x="142" y="139"/>
                    <a:pt x="142" y="139"/>
                  </a:cubicBezTo>
                  <a:cubicBezTo>
                    <a:pt x="103" y="139"/>
                    <a:pt x="103" y="139"/>
                    <a:pt x="103" y="139"/>
                  </a:cubicBezTo>
                  <a:cubicBezTo>
                    <a:pt x="103" y="112"/>
                    <a:pt x="103" y="112"/>
                    <a:pt x="103" y="112"/>
                  </a:cubicBezTo>
                  <a:cubicBezTo>
                    <a:pt x="0" y="112"/>
                    <a:pt x="0" y="112"/>
                    <a:pt x="0" y="112"/>
                  </a:cubicBezTo>
                  <a:cubicBezTo>
                    <a:pt x="0" y="203"/>
                    <a:pt x="0" y="203"/>
                    <a:pt x="0" y="203"/>
                  </a:cubicBezTo>
                  <a:cubicBezTo>
                    <a:pt x="216" y="203"/>
                    <a:pt x="216" y="203"/>
                    <a:pt x="216" y="203"/>
                  </a:cubicBezTo>
                  <a:cubicBezTo>
                    <a:pt x="186" y="127"/>
                    <a:pt x="186" y="127"/>
                    <a:pt x="186" y="127"/>
                  </a:cubicBezTo>
                  <a:cubicBezTo>
                    <a:pt x="178" y="124"/>
                    <a:pt x="171" y="119"/>
                    <a:pt x="166" y="112"/>
                  </a:cubicBezTo>
                  <a:close/>
                  <a:moveTo>
                    <a:pt x="266" y="222"/>
                  </a:moveTo>
                  <a:cubicBezTo>
                    <a:pt x="221" y="108"/>
                    <a:pt x="221" y="108"/>
                    <a:pt x="221" y="108"/>
                  </a:cubicBezTo>
                  <a:cubicBezTo>
                    <a:pt x="227" y="100"/>
                    <a:pt x="229" y="89"/>
                    <a:pt x="225" y="79"/>
                  </a:cubicBezTo>
                  <a:cubicBezTo>
                    <a:pt x="221" y="71"/>
                    <a:pt x="215" y="65"/>
                    <a:pt x="207" y="62"/>
                  </a:cubicBezTo>
                  <a:cubicBezTo>
                    <a:pt x="217" y="88"/>
                    <a:pt x="217" y="88"/>
                    <a:pt x="217" y="88"/>
                  </a:cubicBezTo>
                  <a:cubicBezTo>
                    <a:pt x="181" y="103"/>
                    <a:pt x="181" y="103"/>
                    <a:pt x="181" y="103"/>
                  </a:cubicBezTo>
                  <a:cubicBezTo>
                    <a:pt x="171" y="77"/>
                    <a:pt x="171" y="77"/>
                    <a:pt x="171" y="77"/>
                  </a:cubicBezTo>
                  <a:cubicBezTo>
                    <a:pt x="167" y="84"/>
                    <a:pt x="166" y="93"/>
                    <a:pt x="170" y="101"/>
                  </a:cubicBezTo>
                  <a:cubicBezTo>
                    <a:pt x="174" y="111"/>
                    <a:pt x="182" y="118"/>
                    <a:pt x="192" y="120"/>
                  </a:cubicBezTo>
                  <a:cubicBezTo>
                    <a:pt x="238" y="233"/>
                    <a:pt x="238" y="233"/>
                    <a:pt x="238" y="233"/>
                  </a:cubicBezTo>
                  <a:cubicBezTo>
                    <a:pt x="240" y="238"/>
                    <a:pt x="245" y="241"/>
                    <a:pt x="250" y="239"/>
                  </a:cubicBezTo>
                  <a:cubicBezTo>
                    <a:pt x="261" y="235"/>
                    <a:pt x="261" y="235"/>
                    <a:pt x="261" y="235"/>
                  </a:cubicBezTo>
                  <a:cubicBezTo>
                    <a:pt x="266" y="233"/>
                    <a:pt x="268" y="227"/>
                    <a:pt x="266" y="222"/>
                  </a:cubicBez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defTabSz="896175">
                <a:defRPr/>
              </a:pPr>
              <a:endParaRPr lang="en-US" sz="1667" kern="0">
                <a:solidFill>
                  <a:srgbClr val="000000"/>
                </a:solidFill>
              </a:endParaRPr>
            </a:p>
          </p:txBody>
        </p:sp>
      </p:grpSp>
      <p:grpSp>
        <p:nvGrpSpPr>
          <p:cNvPr id="4" name="Group 3"/>
          <p:cNvGrpSpPr/>
          <p:nvPr/>
        </p:nvGrpSpPr>
        <p:grpSpPr>
          <a:xfrm>
            <a:off x="7932035" y="4108911"/>
            <a:ext cx="3585699" cy="1972135"/>
            <a:chOff x="8055508" y="4190807"/>
            <a:chExt cx="3657600" cy="2011680"/>
          </a:xfrm>
        </p:grpSpPr>
        <p:sp>
          <p:nvSpPr>
            <p:cNvPr id="35" name="Rectangle 34"/>
            <p:cNvSpPr/>
            <p:nvPr/>
          </p:nvSpPr>
          <p:spPr bwMode="auto">
            <a:xfrm>
              <a:off x="8055508" y="4190807"/>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3428" tIns="179285" rIns="44821" bIns="183547" numCol="1" rtlCol="0" anchor="t" anchorCtr="0" compatLnSpc="1">
              <a:prstTxWarp prst="textNoShape">
                <a:avLst/>
              </a:prstTxWarp>
            </a:bodyPr>
            <a:lstStyle/>
            <a:p>
              <a:pPr marL="1120483" defTabSz="895747" fontAlgn="base">
                <a:lnSpc>
                  <a:spcPct val="90000"/>
                </a:lnSpc>
                <a:spcBef>
                  <a:spcPct val="0"/>
                </a:spcBef>
                <a:spcAft>
                  <a:spcPts val="1765"/>
                </a:spcAft>
              </a:pPr>
              <a:r>
                <a:rPr lang="en-US" sz="2353" dirty="0">
                  <a:gradFill>
                    <a:gsLst>
                      <a:gs pos="0">
                        <a:srgbClr val="00BCF2">
                          <a:lumMod val="20000"/>
                          <a:lumOff val="80000"/>
                        </a:srgbClr>
                      </a:gs>
                      <a:gs pos="100000">
                        <a:srgbClr val="00BCF2">
                          <a:lumMod val="20000"/>
                          <a:lumOff val="80000"/>
                        </a:srgbClr>
                      </a:gs>
                    </a:gsLst>
                    <a:lin ang="5400000" scaled="0"/>
                  </a:gradFill>
                </a:rPr>
                <a:t>IT service management</a:t>
              </a:r>
            </a:p>
            <a:p>
              <a:pPr defTabSz="913751" fontAlgn="base">
                <a:lnSpc>
                  <a:spcPct val="90000"/>
                </a:lnSpc>
                <a:spcBef>
                  <a:spcPts val="2647"/>
                </a:spcBef>
                <a:spcAft>
                  <a:spcPct val="0"/>
                </a:spcAft>
              </a:pPr>
              <a:r>
                <a:rPr lang="en-US" sz="1667" spc="-49" dirty="0">
                  <a:gradFill>
                    <a:gsLst>
                      <a:gs pos="0">
                        <a:srgbClr val="EFEFEF"/>
                      </a:gs>
                      <a:gs pos="100000">
                        <a:srgbClr val="EFEFEF"/>
                      </a:gs>
                    </a:gsLst>
                    <a:lin ang="5400000" scaled="0"/>
                  </a:gradFill>
                </a:rPr>
                <a:t>Flexible service delivery</a:t>
              </a:r>
            </a:p>
          </p:txBody>
        </p:sp>
        <p:sp>
          <p:nvSpPr>
            <p:cNvPr id="42" name="Freeform 87"/>
            <p:cNvSpPr>
              <a:spLocks noChangeAspect="1" noEditPoints="1"/>
            </p:cNvSpPr>
            <p:nvPr/>
          </p:nvSpPr>
          <p:spPr bwMode="black">
            <a:xfrm>
              <a:off x="8311237" y="4453064"/>
              <a:ext cx="714046" cy="587754"/>
            </a:xfrm>
            <a:custGeom>
              <a:avLst/>
              <a:gdLst>
                <a:gd name="T0" fmla="*/ 478 w 667"/>
                <a:gd name="T1" fmla="*/ 242 h 543"/>
                <a:gd name="T2" fmla="*/ 398 w 667"/>
                <a:gd name="T3" fmla="*/ 228 h 543"/>
                <a:gd name="T4" fmla="*/ 420 w 667"/>
                <a:gd name="T5" fmla="*/ 150 h 543"/>
                <a:gd name="T6" fmla="*/ 382 w 667"/>
                <a:gd name="T7" fmla="*/ 107 h 543"/>
                <a:gd name="T8" fmla="*/ 312 w 667"/>
                <a:gd name="T9" fmla="*/ 149 h 543"/>
                <a:gd name="T10" fmla="*/ 278 w 667"/>
                <a:gd name="T11" fmla="*/ 64 h 543"/>
                <a:gd name="T12" fmla="*/ 220 w 667"/>
                <a:gd name="T13" fmla="*/ 54 h 543"/>
                <a:gd name="T14" fmla="*/ 192 w 667"/>
                <a:gd name="T15" fmla="*/ 142 h 543"/>
                <a:gd name="T16" fmla="*/ 120 w 667"/>
                <a:gd name="T17" fmla="*/ 105 h 543"/>
                <a:gd name="T18" fmla="*/ 70 w 667"/>
                <a:gd name="T19" fmla="*/ 135 h 543"/>
                <a:gd name="T20" fmla="*/ 98 w 667"/>
                <a:gd name="T21" fmla="*/ 212 h 543"/>
                <a:gd name="T22" fmla="*/ 20 w 667"/>
                <a:gd name="T23" fmla="*/ 232 h 543"/>
                <a:gd name="T24" fmla="*/ 0 w 667"/>
                <a:gd name="T25" fmla="*/ 287 h 543"/>
                <a:gd name="T26" fmla="*/ 72 w 667"/>
                <a:gd name="T27" fmla="*/ 327 h 543"/>
                <a:gd name="T28" fmla="*/ 23 w 667"/>
                <a:gd name="T29" fmla="*/ 393 h 543"/>
                <a:gd name="T30" fmla="*/ 45 w 667"/>
                <a:gd name="T31" fmla="*/ 448 h 543"/>
                <a:gd name="T32" fmla="*/ 125 w 667"/>
                <a:gd name="T33" fmla="*/ 431 h 543"/>
                <a:gd name="T34" fmla="*/ 132 w 667"/>
                <a:gd name="T35" fmla="*/ 513 h 543"/>
                <a:gd name="T36" fmla="*/ 182 w 667"/>
                <a:gd name="T37" fmla="*/ 541 h 543"/>
                <a:gd name="T38" fmla="*/ 233 w 667"/>
                <a:gd name="T39" fmla="*/ 478 h 543"/>
                <a:gd name="T40" fmla="*/ 253 w 667"/>
                <a:gd name="T41" fmla="*/ 478 h 543"/>
                <a:gd name="T42" fmla="*/ 305 w 667"/>
                <a:gd name="T43" fmla="*/ 541 h 543"/>
                <a:gd name="T44" fmla="*/ 355 w 667"/>
                <a:gd name="T45" fmla="*/ 513 h 543"/>
                <a:gd name="T46" fmla="*/ 362 w 667"/>
                <a:gd name="T47" fmla="*/ 431 h 543"/>
                <a:gd name="T48" fmla="*/ 442 w 667"/>
                <a:gd name="T49" fmla="*/ 448 h 543"/>
                <a:gd name="T50" fmla="*/ 463 w 667"/>
                <a:gd name="T51" fmla="*/ 393 h 543"/>
                <a:gd name="T52" fmla="*/ 415 w 667"/>
                <a:gd name="T53" fmla="*/ 327 h 543"/>
                <a:gd name="T54" fmla="*/ 487 w 667"/>
                <a:gd name="T55" fmla="*/ 287 h 543"/>
                <a:gd name="T56" fmla="*/ 312 w 667"/>
                <a:gd name="T57" fmla="*/ 375 h 543"/>
                <a:gd name="T58" fmla="*/ 175 w 667"/>
                <a:gd name="T59" fmla="*/ 375 h 543"/>
                <a:gd name="T60" fmla="*/ 175 w 667"/>
                <a:gd name="T61" fmla="*/ 238 h 543"/>
                <a:gd name="T62" fmla="*/ 312 w 667"/>
                <a:gd name="T63" fmla="*/ 238 h 543"/>
                <a:gd name="T64" fmla="*/ 198 w 667"/>
                <a:gd name="T65" fmla="*/ 306 h 543"/>
                <a:gd name="T66" fmla="*/ 288 w 667"/>
                <a:gd name="T67" fmla="*/ 306 h 543"/>
                <a:gd name="T68" fmla="*/ 198 w 667"/>
                <a:gd name="T69" fmla="*/ 306 h 543"/>
                <a:gd name="T70" fmla="*/ 638 w 667"/>
                <a:gd name="T71" fmla="*/ 133 h 543"/>
                <a:gd name="T72" fmla="*/ 662 w 667"/>
                <a:gd name="T73" fmla="*/ 92 h 543"/>
                <a:gd name="T74" fmla="*/ 665 w 667"/>
                <a:gd name="T75" fmla="*/ 77 h 543"/>
                <a:gd name="T76" fmla="*/ 642 w 667"/>
                <a:gd name="T77" fmla="*/ 52 h 543"/>
                <a:gd name="T78" fmla="*/ 605 w 667"/>
                <a:gd name="T79" fmla="*/ 62 h 543"/>
                <a:gd name="T80" fmla="*/ 566 w 667"/>
                <a:gd name="T81" fmla="*/ 10 h 543"/>
                <a:gd name="T82" fmla="*/ 531 w 667"/>
                <a:gd name="T83" fmla="*/ 0 h 543"/>
                <a:gd name="T84" fmla="*/ 511 w 667"/>
                <a:gd name="T85" fmla="*/ 45 h 543"/>
                <a:gd name="T86" fmla="*/ 446 w 667"/>
                <a:gd name="T87" fmla="*/ 52 h 543"/>
                <a:gd name="T88" fmla="*/ 432 w 667"/>
                <a:gd name="T89" fmla="*/ 57 h 543"/>
                <a:gd name="T90" fmla="*/ 419 w 667"/>
                <a:gd name="T91" fmla="*/ 83 h 543"/>
                <a:gd name="T92" fmla="*/ 451 w 667"/>
                <a:gd name="T93" fmla="*/ 117 h 543"/>
                <a:gd name="T94" fmla="*/ 451 w 667"/>
                <a:gd name="T95" fmla="*/ 152 h 543"/>
                <a:gd name="T96" fmla="*/ 419 w 667"/>
                <a:gd name="T97" fmla="*/ 185 h 543"/>
                <a:gd name="T98" fmla="*/ 432 w 667"/>
                <a:gd name="T99" fmla="*/ 210 h 543"/>
                <a:gd name="T100" fmla="*/ 446 w 667"/>
                <a:gd name="T101" fmla="*/ 217 h 543"/>
                <a:gd name="T102" fmla="*/ 511 w 667"/>
                <a:gd name="T103" fmla="*/ 222 h 543"/>
                <a:gd name="T104" fmla="*/ 531 w 667"/>
                <a:gd name="T105" fmla="*/ 267 h 543"/>
                <a:gd name="T106" fmla="*/ 566 w 667"/>
                <a:gd name="T107" fmla="*/ 258 h 543"/>
                <a:gd name="T108" fmla="*/ 605 w 667"/>
                <a:gd name="T109" fmla="*/ 205 h 543"/>
                <a:gd name="T110" fmla="*/ 642 w 667"/>
                <a:gd name="T111" fmla="*/ 217 h 543"/>
                <a:gd name="T112" fmla="*/ 665 w 667"/>
                <a:gd name="T113" fmla="*/ 190 h 543"/>
                <a:gd name="T114" fmla="*/ 662 w 667"/>
                <a:gd name="T115" fmla="*/ 177 h 543"/>
                <a:gd name="T116" fmla="*/ 635 w 667"/>
                <a:gd name="T117" fmla="*/ 152 h 543"/>
                <a:gd name="T118" fmla="*/ 543 w 667"/>
                <a:gd name="T119" fmla="*/ 170 h 543"/>
                <a:gd name="T120" fmla="*/ 543 w 667"/>
                <a:gd name="T121" fmla="*/ 9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7" h="543">
                  <a:moveTo>
                    <a:pt x="487" y="287"/>
                  </a:moveTo>
                  <a:cubicBezTo>
                    <a:pt x="478" y="242"/>
                    <a:pt x="478" y="242"/>
                    <a:pt x="478" y="242"/>
                  </a:cubicBezTo>
                  <a:cubicBezTo>
                    <a:pt x="477" y="237"/>
                    <a:pt x="473" y="233"/>
                    <a:pt x="467" y="232"/>
                  </a:cubicBezTo>
                  <a:cubicBezTo>
                    <a:pt x="398" y="228"/>
                    <a:pt x="398" y="228"/>
                    <a:pt x="398" y="228"/>
                  </a:cubicBezTo>
                  <a:cubicBezTo>
                    <a:pt x="395" y="223"/>
                    <a:pt x="392" y="217"/>
                    <a:pt x="388" y="212"/>
                  </a:cubicBezTo>
                  <a:cubicBezTo>
                    <a:pt x="420" y="150"/>
                    <a:pt x="420" y="150"/>
                    <a:pt x="420" y="150"/>
                  </a:cubicBezTo>
                  <a:cubicBezTo>
                    <a:pt x="423" y="145"/>
                    <a:pt x="422" y="139"/>
                    <a:pt x="417" y="135"/>
                  </a:cubicBezTo>
                  <a:cubicBezTo>
                    <a:pt x="382" y="107"/>
                    <a:pt x="382" y="107"/>
                    <a:pt x="382" y="107"/>
                  </a:cubicBezTo>
                  <a:cubicBezTo>
                    <a:pt x="378" y="102"/>
                    <a:pt x="372" y="102"/>
                    <a:pt x="367" y="105"/>
                  </a:cubicBezTo>
                  <a:cubicBezTo>
                    <a:pt x="312" y="149"/>
                    <a:pt x="312" y="149"/>
                    <a:pt x="312" y="149"/>
                  </a:cubicBezTo>
                  <a:cubicBezTo>
                    <a:pt x="307" y="145"/>
                    <a:pt x="302" y="144"/>
                    <a:pt x="295" y="142"/>
                  </a:cubicBezTo>
                  <a:cubicBezTo>
                    <a:pt x="278" y="64"/>
                    <a:pt x="278" y="64"/>
                    <a:pt x="278" y="64"/>
                  </a:cubicBezTo>
                  <a:cubicBezTo>
                    <a:pt x="277" y="59"/>
                    <a:pt x="272" y="54"/>
                    <a:pt x="267" y="54"/>
                  </a:cubicBezTo>
                  <a:cubicBezTo>
                    <a:pt x="220" y="54"/>
                    <a:pt x="220" y="54"/>
                    <a:pt x="220" y="54"/>
                  </a:cubicBezTo>
                  <a:cubicBezTo>
                    <a:pt x="215" y="54"/>
                    <a:pt x="210" y="59"/>
                    <a:pt x="208" y="64"/>
                  </a:cubicBezTo>
                  <a:cubicBezTo>
                    <a:pt x="192" y="142"/>
                    <a:pt x="192" y="142"/>
                    <a:pt x="192" y="142"/>
                  </a:cubicBezTo>
                  <a:cubicBezTo>
                    <a:pt x="185" y="144"/>
                    <a:pt x="180" y="145"/>
                    <a:pt x="175" y="149"/>
                  </a:cubicBezTo>
                  <a:cubicBezTo>
                    <a:pt x="120" y="105"/>
                    <a:pt x="120" y="105"/>
                    <a:pt x="120" y="105"/>
                  </a:cubicBezTo>
                  <a:cubicBezTo>
                    <a:pt x="115" y="102"/>
                    <a:pt x="108" y="102"/>
                    <a:pt x="105" y="105"/>
                  </a:cubicBezTo>
                  <a:cubicBezTo>
                    <a:pt x="70" y="135"/>
                    <a:pt x="70" y="135"/>
                    <a:pt x="70" y="135"/>
                  </a:cubicBezTo>
                  <a:cubicBezTo>
                    <a:pt x="65" y="139"/>
                    <a:pt x="65" y="145"/>
                    <a:pt x="67" y="150"/>
                  </a:cubicBezTo>
                  <a:cubicBezTo>
                    <a:pt x="98" y="212"/>
                    <a:pt x="98" y="212"/>
                    <a:pt x="98" y="212"/>
                  </a:cubicBezTo>
                  <a:cubicBezTo>
                    <a:pt x="95" y="217"/>
                    <a:pt x="92" y="223"/>
                    <a:pt x="88" y="228"/>
                  </a:cubicBezTo>
                  <a:cubicBezTo>
                    <a:pt x="20" y="232"/>
                    <a:pt x="20" y="232"/>
                    <a:pt x="20" y="232"/>
                  </a:cubicBezTo>
                  <a:cubicBezTo>
                    <a:pt x="13" y="232"/>
                    <a:pt x="10" y="237"/>
                    <a:pt x="8" y="242"/>
                  </a:cubicBezTo>
                  <a:cubicBezTo>
                    <a:pt x="0" y="287"/>
                    <a:pt x="0" y="287"/>
                    <a:pt x="0" y="287"/>
                  </a:cubicBezTo>
                  <a:cubicBezTo>
                    <a:pt x="0" y="292"/>
                    <a:pt x="2" y="298"/>
                    <a:pt x="7" y="300"/>
                  </a:cubicBezTo>
                  <a:cubicBezTo>
                    <a:pt x="72" y="327"/>
                    <a:pt x="72" y="327"/>
                    <a:pt x="72" y="327"/>
                  </a:cubicBezTo>
                  <a:cubicBezTo>
                    <a:pt x="73" y="333"/>
                    <a:pt x="73" y="340"/>
                    <a:pt x="75" y="347"/>
                  </a:cubicBezTo>
                  <a:cubicBezTo>
                    <a:pt x="23" y="393"/>
                    <a:pt x="23" y="393"/>
                    <a:pt x="23" y="393"/>
                  </a:cubicBezTo>
                  <a:cubicBezTo>
                    <a:pt x="20" y="397"/>
                    <a:pt x="18" y="403"/>
                    <a:pt x="22" y="408"/>
                  </a:cubicBezTo>
                  <a:cubicBezTo>
                    <a:pt x="45" y="448"/>
                    <a:pt x="45" y="448"/>
                    <a:pt x="45" y="448"/>
                  </a:cubicBezTo>
                  <a:cubicBezTo>
                    <a:pt x="47" y="451"/>
                    <a:pt x="53" y="455"/>
                    <a:pt x="58" y="453"/>
                  </a:cubicBezTo>
                  <a:cubicBezTo>
                    <a:pt x="125" y="431"/>
                    <a:pt x="125" y="431"/>
                    <a:pt x="125" y="431"/>
                  </a:cubicBezTo>
                  <a:cubicBezTo>
                    <a:pt x="130" y="436"/>
                    <a:pt x="135" y="441"/>
                    <a:pt x="140" y="445"/>
                  </a:cubicBezTo>
                  <a:cubicBezTo>
                    <a:pt x="132" y="513"/>
                    <a:pt x="132" y="513"/>
                    <a:pt x="132" y="513"/>
                  </a:cubicBezTo>
                  <a:cubicBezTo>
                    <a:pt x="130" y="520"/>
                    <a:pt x="133" y="525"/>
                    <a:pt x="138" y="526"/>
                  </a:cubicBezTo>
                  <a:cubicBezTo>
                    <a:pt x="182" y="541"/>
                    <a:pt x="182" y="541"/>
                    <a:pt x="182" y="541"/>
                  </a:cubicBezTo>
                  <a:cubicBezTo>
                    <a:pt x="187" y="543"/>
                    <a:pt x="193" y="541"/>
                    <a:pt x="197" y="538"/>
                  </a:cubicBezTo>
                  <a:cubicBezTo>
                    <a:pt x="233" y="478"/>
                    <a:pt x="233" y="478"/>
                    <a:pt x="233" y="478"/>
                  </a:cubicBezTo>
                  <a:cubicBezTo>
                    <a:pt x="237" y="478"/>
                    <a:pt x="240" y="480"/>
                    <a:pt x="243" y="480"/>
                  </a:cubicBezTo>
                  <a:cubicBezTo>
                    <a:pt x="247" y="480"/>
                    <a:pt x="250" y="478"/>
                    <a:pt x="253" y="478"/>
                  </a:cubicBezTo>
                  <a:cubicBezTo>
                    <a:pt x="290" y="538"/>
                    <a:pt x="290" y="538"/>
                    <a:pt x="290" y="538"/>
                  </a:cubicBezTo>
                  <a:cubicBezTo>
                    <a:pt x="293" y="541"/>
                    <a:pt x="300" y="543"/>
                    <a:pt x="305" y="541"/>
                  </a:cubicBezTo>
                  <a:cubicBezTo>
                    <a:pt x="348" y="526"/>
                    <a:pt x="348" y="526"/>
                    <a:pt x="348" y="526"/>
                  </a:cubicBezTo>
                  <a:cubicBezTo>
                    <a:pt x="353" y="525"/>
                    <a:pt x="357" y="520"/>
                    <a:pt x="355" y="513"/>
                  </a:cubicBezTo>
                  <a:cubicBezTo>
                    <a:pt x="347" y="445"/>
                    <a:pt x="347" y="445"/>
                    <a:pt x="347" y="445"/>
                  </a:cubicBezTo>
                  <a:cubicBezTo>
                    <a:pt x="352" y="440"/>
                    <a:pt x="357" y="436"/>
                    <a:pt x="362" y="431"/>
                  </a:cubicBezTo>
                  <a:cubicBezTo>
                    <a:pt x="428" y="453"/>
                    <a:pt x="428" y="453"/>
                    <a:pt x="428" y="453"/>
                  </a:cubicBezTo>
                  <a:cubicBezTo>
                    <a:pt x="433" y="455"/>
                    <a:pt x="440" y="451"/>
                    <a:pt x="442" y="448"/>
                  </a:cubicBezTo>
                  <a:cubicBezTo>
                    <a:pt x="465" y="408"/>
                    <a:pt x="465" y="408"/>
                    <a:pt x="465" y="408"/>
                  </a:cubicBezTo>
                  <a:cubicBezTo>
                    <a:pt x="468" y="403"/>
                    <a:pt x="467" y="397"/>
                    <a:pt x="463" y="393"/>
                  </a:cubicBezTo>
                  <a:cubicBezTo>
                    <a:pt x="412" y="347"/>
                    <a:pt x="412" y="347"/>
                    <a:pt x="412" y="347"/>
                  </a:cubicBezTo>
                  <a:cubicBezTo>
                    <a:pt x="413" y="340"/>
                    <a:pt x="413" y="333"/>
                    <a:pt x="415" y="327"/>
                  </a:cubicBezTo>
                  <a:cubicBezTo>
                    <a:pt x="480" y="300"/>
                    <a:pt x="480" y="300"/>
                    <a:pt x="480" y="300"/>
                  </a:cubicBezTo>
                  <a:cubicBezTo>
                    <a:pt x="485" y="298"/>
                    <a:pt x="487" y="293"/>
                    <a:pt x="487" y="287"/>
                  </a:cubicBezTo>
                  <a:close/>
                  <a:moveTo>
                    <a:pt x="340" y="307"/>
                  </a:moveTo>
                  <a:cubicBezTo>
                    <a:pt x="340" y="333"/>
                    <a:pt x="328" y="357"/>
                    <a:pt x="312" y="375"/>
                  </a:cubicBezTo>
                  <a:cubicBezTo>
                    <a:pt x="293" y="392"/>
                    <a:pt x="270" y="403"/>
                    <a:pt x="243" y="403"/>
                  </a:cubicBezTo>
                  <a:cubicBezTo>
                    <a:pt x="217" y="403"/>
                    <a:pt x="193" y="392"/>
                    <a:pt x="175" y="375"/>
                  </a:cubicBezTo>
                  <a:cubicBezTo>
                    <a:pt x="158" y="357"/>
                    <a:pt x="147" y="333"/>
                    <a:pt x="147" y="307"/>
                  </a:cubicBezTo>
                  <a:cubicBezTo>
                    <a:pt x="147" y="280"/>
                    <a:pt x="158" y="255"/>
                    <a:pt x="175" y="238"/>
                  </a:cubicBezTo>
                  <a:cubicBezTo>
                    <a:pt x="193" y="220"/>
                    <a:pt x="217" y="210"/>
                    <a:pt x="243" y="210"/>
                  </a:cubicBezTo>
                  <a:cubicBezTo>
                    <a:pt x="270" y="210"/>
                    <a:pt x="293" y="220"/>
                    <a:pt x="312" y="238"/>
                  </a:cubicBezTo>
                  <a:cubicBezTo>
                    <a:pt x="328" y="255"/>
                    <a:pt x="340" y="280"/>
                    <a:pt x="340" y="307"/>
                  </a:cubicBezTo>
                  <a:close/>
                  <a:moveTo>
                    <a:pt x="198" y="306"/>
                  </a:moveTo>
                  <a:cubicBezTo>
                    <a:pt x="198" y="281"/>
                    <a:pt x="218" y="261"/>
                    <a:pt x="243" y="261"/>
                  </a:cubicBezTo>
                  <a:cubicBezTo>
                    <a:pt x="268" y="261"/>
                    <a:pt x="288" y="281"/>
                    <a:pt x="288" y="306"/>
                  </a:cubicBezTo>
                  <a:cubicBezTo>
                    <a:pt x="288" y="331"/>
                    <a:pt x="268" y="351"/>
                    <a:pt x="243" y="351"/>
                  </a:cubicBezTo>
                  <a:cubicBezTo>
                    <a:pt x="218" y="351"/>
                    <a:pt x="198" y="331"/>
                    <a:pt x="198" y="306"/>
                  </a:cubicBezTo>
                  <a:close/>
                  <a:moveTo>
                    <a:pt x="635" y="152"/>
                  </a:moveTo>
                  <a:cubicBezTo>
                    <a:pt x="637" y="147"/>
                    <a:pt x="638" y="140"/>
                    <a:pt x="638" y="133"/>
                  </a:cubicBezTo>
                  <a:cubicBezTo>
                    <a:pt x="638" y="128"/>
                    <a:pt x="637" y="122"/>
                    <a:pt x="635" y="117"/>
                  </a:cubicBezTo>
                  <a:cubicBezTo>
                    <a:pt x="662" y="92"/>
                    <a:pt x="662" y="92"/>
                    <a:pt x="662" y="92"/>
                  </a:cubicBezTo>
                  <a:cubicBezTo>
                    <a:pt x="665" y="90"/>
                    <a:pt x="665" y="87"/>
                    <a:pt x="665" y="83"/>
                  </a:cubicBezTo>
                  <a:cubicBezTo>
                    <a:pt x="665" y="82"/>
                    <a:pt x="665" y="78"/>
                    <a:pt x="665" y="77"/>
                  </a:cubicBezTo>
                  <a:cubicBezTo>
                    <a:pt x="654" y="57"/>
                    <a:pt x="654" y="57"/>
                    <a:pt x="654" y="57"/>
                  </a:cubicBezTo>
                  <a:cubicBezTo>
                    <a:pt x="650" y="53"/>
                    <a:pt x="647" y="52"/>
                    <a:pt x="642" y="52"/>
                  </a:cubicBezTo>
                  <a:cubicBezTo>
                    <a:pt x="642" y="52"/>
                    <a:pt x="640" y="52"/>
                    <a:pt x="638" y="52"/>
                  </a:cubicBezTo>
                  <a:cubicBezTo>
                    <a:pt x="605" y="62"/>
                    <a:pt x="605" y="62"/>
                    <a:pt x="605" y="62"/>
                  </a:cubicBezTo>
                  <a:cubicBezTo>
                    <a:pt x="595" y="55"/>
                    <a:pt x="585" y="49"/>
                    <a:pt x="573" y="45"/>
                  </a:cubicBezTo>
                  <a:cubicBezTo>
                    <a:pt x="566" y="10"/>
                    <a:pt x="566" y="10"/>
                    <a:pt x="566" y="10"/>
                  </a:cubicBezTo>
                  <a:cubicBezTo>
                    <a:pt x="565" y="5"/>
                    <a:pt x="560" y="0"/>
                    <a:pt x="555" y="0"/>
                  </a:cubicBezTo>
                  <a:cubicBezTo>
                    <a:pt x="531" y="0"/>
                    <a:pt x="531" y="0"/>
                    <a:pt x="531" y="0"/>
                  </a:cubicBezTo>
                  <a:cubicBezTo>
                    <a:pt x="524" y="0"/>
                    <a:pt x="521" y="5"/>
                    <a:pt x="519" y="10"/>
                  </a:cubicBezTo>
                  <a:cubicBezTo>
                    <a:pt x="511" y="45"/>
                    <a:pt x="511" y="45"/>
                    <a:pt x="511" y="45"/>
                  </a:cubicBezTo>
                  <a:cubicBezTo>
                    <a:pt x="499" y="49"/>
                    <a:pt x="489" y="55"/>
                    <a:pt x="481" y="63"/>
                  </a:cubicBezTo>
                  <a:cubicBezTo>
                    <a:pt x="446" y="52"/>
                    <a:pt x="446" y="52"/>
                    <a:pt x="446" y="52"/>
                  </a:cubicBezTo>
                  <a:cubicBezTo>
                    <a:pt x="444" y="52"/>
                    <a:pt x="444" y="52"/>
                    <a:pt x="442" y="52"/>
                  </a:cubicBezTo>
                  <a:cubicBezTo>
                    <a:pt x="439" y="52"/>
                    <a:pt x="434" y="53"/>
                    <a:pt x="432" y="57"/>
                  </a:cubicBezTo>
                  <a:cubicBezTo>
                    <a:pt x="421" y="77"/>
                    <a:pt x="421" y="77"/>
                    <a:pt x="421" y="77"/>
                  </a:cubicBezTo>
                  <a:cubicBezTo>
                    <a:pt x="419" y="78"/>
                    <a:pt x="419" y="82"/>
                    <a:pt x="419" y="83"/>
                  </a:cubicBezTo>
                  <a:cubicBezTo>
                    <a:pt x="419" y="87"/>
                    <a:pt x="421" y="90"/>
                    <a:pt x="422" y="92"/>
                  </a:cubicBezTo>
                  <a:cubicBezTo>
                    <a:pt x="451" y="117"/>
                    <a:pt x="451" y="117"/>
                    <a:pt x="451" y="117"/>
                  </a:cubicBezTo>
                  <a:cubicBezTo>
                    <a:pt x="449" y="122"/>
                    <a:pt x="447" y="128"/>
                    <a:pt x="447" y="133"/>
                  </a:cubicBezTo>
                  <a:cubicBezTo>
                    <a:pt x="447" y="140"/>
                    <a:pt x="449" y="145"/>
                    <a:pt x="451" y="152"/>
                  </a:cubicBezTo>
                  <a:cubicBezTo>
                    <a:pt x="422" y="177"/>
                    <a:pt x="422" y="177"/>
                    <a:pt x="422" y="177"/>
                  </a:cubicBezTo>
                  <a:cubicBezTo>
                    <a:pt x="421" y="178"/>
                    <a:pt x="419" y="182"/>
                    <a:pt x="419" y="185"/>
                  </a:cubicBezTo>
                  <a:cubicBezTo>
                    <a:pt x="419" y="187"/>
                    <a:pt x="419" y="188"/>
                    <a:pt x="421" y="190"/>
                  </a:cubicBezTo>
                  <a:cubicBezTo>
                    <a:pt x="432" y="210"/>
                    <a:pt x="432" y="210"/>
                    <a:pt x="432" y="210"/>
                  </a:cubicBezTo>
                  <a:cubicBezTo>
                    <a:pt x="434" y="215"/>
                    <a:pt x="439" y="217"/>
                    <a:pt x="442" y="217"/>
                  </a:cubicBezTo>
                  <a:cubicBezTo>
                    <a:pt x="444" y="217"/>
                    <a:pt x="444" y="217"/>
                    <a:pt x="446" y="217"/>
                  </a:cubicBezTo>
                  <a:cubicBezTo>
                    <a:pt x="481" y="205"/>
                    <a:pt x="481" y="205"/>
                    <a:pt x="481" y="205"/>
                  </a:cubicBezTo>
                  <a:cubicBezTo>
                    <a:pt x="489" y="212"/>
                    <a:pt x="499" y="218"/>
                    <a:pt x="511" y="222"/>
                  </a:cubicBezTo>
                  <a:cubicBezTo>
                    <a:pt x="519" y="258"/>
                    <a:pt x="519" y="258"/>
                    <a:pt x="519" y="258"/>
                  </a:cubicBezTo>
                  <a:cubicBezTo>
                    <a:pt x="521" y="263"/>
                    <a:pt x="524" y="267"/>
                    <a:pt x="531" y="267"/>
                  </a:cubicBezTo>
                  <a:cubicBezTo>
                    <a:pt x="555" y="267"/>
                    <a:pt x="555" y="267"/>
                    <a:pt x="555" y="267"/>
                  </a:cubicBezTo>
                  <a:cubicBezTo>
                    <a:pt x="560" y="267"/>
                    <a:pt x="565" y="263"/>
                    <a:pt x="566" y="258"/>
                  </a:cubicBezTo>
                  <a:cubicBezTo>
                    <a:pt x="573" y="223"/>
                    <a:pt x="573" y="223"/>
                    <a:pt x="573" y="223"/>
                  </a:cubicBezTo>
                  <a:cubicBezTo>
                    <a:pt x="585" y="218"/>
                    <a:pt x="595" y="213"/>
                    <a:pt x="605" y="205"/>
                  </a:cubicBezTo>
                  <a:cubicBezTo>
                    <a:pt x="638" y="217"/>
                    <a:pt x="638" y="217"/>
                    <a:pt x="638" y="217"/>
                  </a:cubicBezTo>
                  <a:cubicBezTo>
                    <a:pt x="640" y="217"/>
                    <a:pt x="642" y="217"/>
                    <a:pt x="642" y="217"/>
                  </a:cubicBezTo>
                  <a:cubicBezTo>
                    <a:pt x="647" y="217"/>
                    <a:pt x="650" y="215"/>
                    <a:pt x="654" y="210"/>
                  </a:cubicBezTo>
                  <a:cubicBezTo>
                    <a:pt x="665" y="190"/>
                    <a:pt x="665" y="190"/>
                    <a:pt x="665" y="190"/>
                  </a:cubicBezTo>
                  <a:cubicBezTo>
                    <a:pt x="665" y="188"/>
                    <a:pt x="667" y="187"/>
                    <a:pt x="665" y="185"/>
                  </a:cubicBezTo>
                  <a:cubicBezTo>
                    <a:pt x="667" y="182"/>
                    <a:pt x="665" y="178"/>
                    <a:pt x="662" y="177"/>
                  </a:cubicBezTo>
                  <a:cubicBezTo>
                    <a:pt x="635" y="152"/>
                    <a:pt x="635" y="152"/>
                    <a:pt x="635" y="152"/>
                  </a:cubicBezTo>
                  <a:cubicBezTo>
                    <a:pt x="635" y="152"/>
                    <a:pt x="635" y="152"/>
                    <a:pt x="635" y="152"/>
                  </a:cubicBezTo>
                  <a:close/>
                  <a:moveTo>
                    <a:pt x="580" y="133"/>
                  </a:moveTo>
                  <a:cubicBezTo>
                    <a:pt x="580" y="153"/>
                    <a:pt x="563" y="170"/>
                    <a:pt x="543" y="170"/>
                  </a:cubicBezTo>
                  <a:cubicBezTo>
                    <a:pt x="523" y="170"/>
                    <a:pt x="506" y="153"/>
                    <a:pt x="506" y="133"/>
                  </a:cubicBezTo>
                  <a:cubicBezTo>
                    <a:pt x="506" y="113"/>
                    <a:pt x="523" y="97"/>
                    <a:pt x="543" y="97"/>
                  </a:cubicBezTo>
                  <a:cubicBezTo>
                    <a:pt x="563" y="97"/>
                    <a:pt x="580" y="113"/>
                    <a:pt x="580" y="133"/>
                  </a:cubicBez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defTabSz="914281">
                <a:defRPr/>
              </a:pPr>
              <a:endParaRPr lang="en-US" sz="1765" kern="0">
                <a:solidFill>
                  <a:srgbClr val="505050"/>
                </a:solidFill>
              </a:endParaRPr>
            </a:p>
          </p:txBody>
        </p:sp>
      </p:grpSp>
      <p:grpSp>
        <p:nvGrpSpPr>
          <p:cNvPr id="14" name="Group 13"/>
          <p:cNvGrpSpPr/>
          <p:nvPr/>
        </p:nvGrpSpPr>
        <p:grpSpPr>
          <a:xfrm>
            <a:off x="6147890" y="2079152"/>
            <a:ext cx="3585699" cy="1972135"/>
            <a:chOff x="654574" y="4190807"/>
            <a:chExt cx="3657600" cy="2011680"/>
          </a:xfrm>
        </p:grpSpPr>
        <p:sp>
          <p:nvSpPr>
            <p:cNvPr id="29" name="Rectangle 28"/>
            <p:cNvSpPr/>
            <p:nvPr/>
          </p:nvSpPr>
          <p:spPr bwMode="auto">
            <a:xfrm>
              <a:off x="654574" y="4190807"/>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3428" tIns="179285" rIns="44821" bIns="183547" numCol="1" rtlCol="0" anchor="t" anchorCtr="0" compatLnSpc="1">
              <a:prstTxWarp prst="textNoShape">
                <a:avLst/>
              </a:prstTxWarp>
            </a:bodyPr>
            <a:lstStyle/>
            <a:p>
              <a:pPr marL="1120483" defTabSz="895747" fontAlgn="base">
                <a:lnSpc>
                  <a:spcPct val="90000"/>
                </a:lnSpc>
                <a:spcBef>
                  <a:spcPct val="0"/>
                </a:spcBef>
                <a:spcAft>
                  <a:spcPts val="1765"/>
                </a:spcAft>
              </a:pPr>
              <a:r>
                <a:rPr lang="en-US" sz="2353" dirty="0">
                  <a:gradFill>
                    <a:gsLst>
                      <a:gs pos="0">
                        <a:srgbClr val="00BCF2">
                          <a:lumMod val="20000"/>
                          <a:lumOff val="80000"/>
                        </a:srgbClr>
                      </a:gs>
                      <a:gs pos="100000">
                        <a:srgbClr val="00BCF2">
                          <a:lumMod val="20000"/>
                          <a:lumOff val="80000"/>
                        </a:srgbClr>
                      </a:gs>
                    </a:gsLst>
                    <a:lin ang="5400000" scaled="0"/>
                  </a:gradFill>
                </a:rPr>
                <a:t>Infrastructure monitoring</a:t>
              </a:r>
            </a:p>
            <a:p>
              <a:pPr defTabSz="913751" fontAlgn="base">
                <a:lnSpc>
                  <a:spcPct val="90000"/>
                </a:lnSpc>
                <a:spcBef>
                  <a:spcPct val="0"/>
                </a:spcBef>
                <a:spcAft>
                  <a:spcPct val="0"/>
                </a:spcAft>
              </a:pPr>
              <a:r>
                <a:rPr lang="en-US" sz="1667" spc="-49" dirty="0">
                  <a:gradFill>
                    <a:gsLst>
                      <a:gs pos="0">
                        <a:srgbClr val="EFEFEF"/>
                      </a:gs>
                      <a:gs pos="100000">
                        <a:srgbClr val="EFEFEF"/>
                      </a:gs>
                    </a:gsLst>
                    <a:lin ang="5400000" scaled="0"/>
                  </a:gradFill>
                </a:rPr>
                <a:t>Comprehensive monitoring </a:t>
              </a:r>
              <a:br>
                <a:rPr lang="en-US" sz="1667" spc="-49" dirty="0">
                  <a:gradFill>
                    <a:gsLst>
                      <a:gs pos="0">
                        <a:srgbClr val="EFEFEF"/>
                      </a:gs>
                      <a:gs pos="100000">
                        <a:srgbClr val="EFEFEF"/>
                      </a:gs>
                    </a:gsLst>
                    <a:lin ang="5400000" scaled="0"/>
                  </a:gradFill>
                </a:rPr>
              </a:br>
              <a:r>
                <a:rPr lang="en-US" sz="1667" spc="-49" dirty="0">
                  <a:gradFill>
                    <a:gsLst>
                      <a:gs pos="0">
                        <a:srgbClr val="EFEFEF"/>
                      </a:gs>
                      <a:gs pos="100000">
                        <a:srgbClr val="EFEFEF"/>
                      </a:gs>
                    </a:gsLst>
                    <a:lin ang="5400000" scaled="0"/>
                  </a:gradFill>
                </a:rPr>
                <a:t>of physical, virtual, and </a:t>
              </a:r>
              <a:br>
                <a:rPr lang="en-US" sz="1667" spc="-49" dirty="0">
                  <a:gradFill>
                    <a:gsLst>
                      <a:gs pos="0">
                        <a:srgbClr val="EFEFEF"/>
                      </a:gs>
                      <a:gs pos="100000">
                        <a:srgbClr val="EFEFEF"/>
                      </a:gs>
                    </a:gsLst>
                    <a:lin ang="5400000" scaled="0"/>
                  </a:gradFill>
                </a:rPr>
              </a:br>
              <a:r>
                <a:rPr lang="en-US" sz="1667" spc="-49" dirty="0">
                  <a:gradFill>
                    <a:gsLst>
                      <a:gs pos="0">
                        <a:srgbClr val="EFEFEF"/>
                      </a:gs>
                      <a:gs pos="100000">
                        <a:srgbClr val="EFEFEF"/>
                      </a:gs>
                    </a:gsLst>
                    <a:lin ang="5400000" scaled="0"/>
                  </a:gradFill>
                </a:rPr>
                <a:t>cloud infrastructure</a:t>
              </a:r>
            </a:p>
            <a:p>
              <a:pPr defTabSz="913751" fontAlgn="base">
                <a:lnSpc>
                  <a:spcPct val="90000"/>
                </a:lnSpc>
                <a:spcBef>
                  <a:spcPct val="0"/>
                </a:spcBef>
                <a:spcAft>
                  <a:spcPct val="0"/>
                </a:spcAft>
              </a:pPr>
              <a:endParaRPr lang="en-US" sz="1667" spc="-49" dirty="0">
                <a:gradFill>
                  <a:gsLst>
                    <a:gs pos="0">
                      <a:srgbClr val="EFEFEF"/>
                    </a:gs>
                    <a:gs pos="100000">
                      <a:srgbClr val="EFEFEF"/>
                    </a:gs>
                  </a:gsLst>
                  <a:lin ang="5400000" scaled="0"/>
                </a:gradFill>
              </a:endParaRPr>
            </a:p>
          </p:txBody>
        </p:sp>
        <p:sp>
          <p:nvSpPr>
            <p:cNvPr id="47" name="Freeform 230"/>
            <p:cNvSpPr>
              <a:spLocks noChangeAspect="1" noEditPoints="1"/>
            </p:cNvSpPr>
            <p:nvPr/>
          </p:nvSpPr>
          <p:spPr bwMode="auto">
            <a:xfrm>
              <a:off x="870538" y="4316152"/>
              <a:ext cx="888411" cy="711966"/>
            </a:xfrm>
            <a:custGeom>
              <a:avLst/>
              <a:gdLst>
                <a:gd name="T0" fmla="*/ 237 w 365"/>
                <a:gd name="T1" fmla="*/ 179 h 292"/>
                <a:gd name="T2" fmla="*/ 0 w 365"/>
                <a:gd name="T3" fmla="*/ 292 h 292"/>
                <a:gd name="T4" fmla="*/ 27 w 365"/>
                <a:gd name="T5" fmla="*/ 60 h 292"/>
                <a:gd name="T6" fmla="*/ 118 w 365"/>
                <a:gd name="T7" fmla="*/ 81 h 292"/>
                <a:gd name="T8" fmla="*/ 22 w 365"/>
                <a:gd name="T9" fmla="*/ 86 h 292"/>
                <a:gd name="T10" fmla="*/ 102 w 365"/>
                <a:gd name="T11" fmla="*/ 271 h 292"/>
                <a:gd name="T12" fmla="*/ 134 w 365"/>
                <a:gd name="T13" fmla="*/ 216 h 292"/>
                <a:gd name="T14" fmla="*/ 216 w 365"/>
                <a:gd name="T15" fmla="*/ 271 h 292"/>
                <a:gd name="T16" fmla="*/ 217 w 365"/>
                <a:gd name="T17" fmla="*/ 181 h 292"/>
                <a:gd name="T18" fmla="*/ 134 w 365"/>
                <a:gd name="T19" fmla="*/ 137 h 292"/>
                <a:gd name="T20" fmla="*/ 121 w 365"/>
                <a:gd name="T21" fmla="*/ 105 h 292"/>
                <a:gd name="T22" fmla="*/ 102 w 365"/>
                <a:gd name="T23" fmla="*/ 137 h 292"/>
                <a:gd name="T24" fmla="*/ 78 w 365"/>
                <a:gd name="T25" fmla="*/ 248 h 292"/>
                <a:gd name="T26" fmla="*/ 46 w 365"/>
                <a:gd name="T27" fmla="*/ 216 h 292"/>
                <a:gd name="T28" fmla="*/ 159 w 365"/>
                <a:gd name="T29" fmla="*/ 248 h 292"/>
                <a:gd name="T30" fmla="*/ 191 w 365"/>
                <a:gd name="T31" fmla="*/ 216 h 292"/>
                <a:gd name="T32" fmla="*/ 159 w 365"/>
                <a:gd name="T33" fmla="*/ 248 h 292"/>
                <a:gd name="T34" fmla="*/ 134 w 365"/>
                <a:gd name="T35" fmla="*/ 193 h 292"/>
                <a:gd name="T36" fmla="*/ 102 w 365"/>
                <a:gd name="T37" fmla="*/ 161 h 292"/>
                <a:gd name="T38" fmla="*/ 78 w 365"/>
                <a:gd name="T39" fmla="*/ 105 h 292"/>
                <a:gd name="T40" fmla="*/ 46 w 365"/>
                <a:gd name="T41" fmla="*/ 137 h 292"/>
                <a:gd name="T42" fmla="*/ 78 w 365"/>
                <a:gd name="T43" fmla="*/ 105 h 292"/>
                <a:gd name="T44" fmla="*/ 46 w 365"/>
                <a:gd name="T45" fmla="*/ 161 h 292"/>
                <a:gd name="T46" fmla="*/ 78 w 365"/>
                <a:gd name="T47" fmla="*/ 193 h 292"/>
                <a:gd name="T48" fmla="*/ 191 w 365"/>
                <a:gd name="T49" fmla="*/ 177 h 292"/>
                <a:gd name="T50" fmla="*/ 159 w 365"/>
                <a:gd name="T51" fmla="*/ 193 h 292"/>
                <a:gd name="T52" fmla="*/ 191 w 365"/>
                <a:gd name="T53" fmla="*/ 177 h 292"/>
                <a:gd name="T54" fmla="*/ 305 w 365"/>
                <a:gd name="T55" fmla="*/ 128 h 292"/>
                <a:gd name="T56" fmla="*/ 290 w 365"/>
                <a:gd name="T57" fmla="*/ 149 h 292"/>
                <a:gd name="T58" fmla="*/ 285 w 365"/>
                <a:gd name="T59" fmla="*/ 154 h 292"/>
                <a:gd name="T60" fmla="*/ 270 w 365"/>
                <a:gd name="T61" fmla="*/ 166 h 292"/>
                <a:gd name="T62" fmla="*/ 263 w 365"/>
                <a:gd name="T63" fmla="*/ 170 h 292"/>
                <a:gd name="T64" fmla="*/ 314 w 365"/>
                <a:gd name="T65" fmla="*/ 220 h 292"/>
                <a:gd name="T66" fmla="*/ 356 w 365"/>
                <a:gd name="T67" fmla="*/ 220 h 292"/>
                <a:gd name="T68" fmla="*/ 356 w 365"/>
                <a:gd name="T69" fmla="*/ 178 h 292"/>
                <a:gd name="T70" fmla="*/ 217 w 365"/>
                <a:gd name="T71" fmla="*/ 163 h 292"/>
                <a:gd name="T72" fmla="*/ 136 w 365"/>
                <a:gd name="T73" fmla="*/ 82 h 292"/>
                <a:gd name="T74" fmla="*/ 139 w 365"/>
                <a:gd name="T75" fmla="*/ 60 h 292"/>
                <a:gd name="T76" fmla="*/ 299 w 365"/>
                <a:gd name="T77" fmla="*/ 82 h 292"/>
                <a:gd name="T78" fmla="*/ 272 w 365"/>
                <a:gd name="T79" fmla="*/ 82 h 292"/>
                <a:gd name="T80" fmla="*/ 167 w 365"/>
                <a:gd name="T81" fmla="*/ 60 h 292"/>
                <a:gd name="T82" fmla="*/ 162 w 365"/>
                <a:gd name="T83" fmla="*/ 82 h 292"/>
                <a:gd name="T84" fmla="*/ 191 w 365"/>
                <a:gd name="T85" fmla="*/ 130 h 292"/>
                <a:gd name="T86" fmla="*/ 217 w 365"/>
                <a:gd name="T87" fmla="*/ 137 h 292"/>
                <a:gd name="T88" fmla="*/ 272 w 365"/>
                <a:gd name="T89" fmla="*/ 8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5" h="292">
                  <a:moveTo>
                    <a:pt x="217" y="181"/>
                  </a:moveTo>
                  <a:cubicBezTo>
                    <a:pt x="224" y="181"/>
                    <a:pt x="231" y="180"/>
                    <a:pt x="237" y="179"/>
                  </a:cubicBezTo>
                  <a:cubicBezTo>
                    <a:pt x="237" y="292"/>
                    <a:pt x="237" y="292"/>
                    <a:pt x="237" y="292"/>
                  </a:cubicBezTo>
                  <a:cubicBezTo>
                    <a:pt x="0" y="292"/>
                    <a:pt x="0" y="292"/>
                    <a:pt x="0" y="292"/>
                  </a:cubicBezTo>
                  <a:cubicBezTo>
                    <a:pt x="0" y="86"/>
                    <a:pt x="0" y="86"/>
                    <a:pt x="0" y="86"/>
                  </a:cubicBezTo>
                  <a:cubicBezTo>
                    <a:pt x="1" y="72"/>
                    <a:pt x="12" y="60"/>
                    <a:pt x="27" y="60"/>
                  </a:cubicBezTo>
                  <a:cubicBezTo>
                    <a:pt x="120" y="60"/>
                    <a:pt x="120" y="60"/>
                    <a:pt x="120" y="60"/>
                  </a:cubicBezTo>
                  <a:cubicBezTo>
                    <a:pt x="119" y="67"/>
                    <a:pt x="118" y="74"/>
                    <a:pt x="118" y="81"/>
                  </a:cubicBezTo>
                  <a:cubicBezTo>
                    <a:pt x="27" y="81"/>
                    <a:pt x="27" y="81"/>
                    <a:pt x="27" y="81"/>
                  </a:cubicBezTo>
                  <a:cubicBezTo>
                    <a:pt x="24" y="81"/>
                    <a:pt x="22" y="84"/>
                    <a:pt x="22" y="86"/>
                  </a:cubicBezTo>
                  <a:cubicBezTo>
                    <a:pt x="22" y="271"/>
                    <a:pt x="22" y="271"/>
                    <a:pt x="22" y="271"/>
                  </a:cubicBezTo>
                  <a:cubicBezTo>
                    <a:pt x="102" y="271"/>
                    <a:pt x="102" y="271"/>
                    <a:pt x="102" y="271"/>
                  </a:cubicBezTo>
                  <a:cubicBezTo>
                    <a:pt x="102" y="216"/>
                    <a:pt x="102" y="216"/>
                    <a:pt x="102" y="216"/>
                  </a:cubicBezTo>
                  <a:cubicBezTo>
                    <a:pt x="134" y="216"/>
                    <a:pt x="134" y="216"/>
                    <a:pt x="134" y="216"/>
                  </a:cubicBezTo>
                  <a:cubicBezTo>
                    <a:pt x="134" y="271"/>
                    <a:pt x="134" y="271"/>
                    <a:pt x="134" y="271"/>
                  </a:cubicBezTo>
                  <a:cubicBezTo>
                    <a:pt x="216" y="271"/>
                    <a:pt x="216" y="271"/>
                    <a:pt x="216" y="271"/>
                  </a:cubicBezTo>
                  <a:cubicBezTo>
                    <a:pt x="216" y="181"/>
                    <a:pt x="216" y="181"/>
                    <a:pt x="216" y="181"/>
                  </a:cubicBezTo>
                  <a:cubicBezTo>
                    <a:pt x="217" y="181"/>
                    <a:pt x="217" y="181"/>
                    <a:pt x="217" y="181"/>
                  </a:cubicBezTo>
                  <a:close/>
                  <a:moveTo>
                    <a:pt x="102" y="137"/>
                  </a:moveTo>
                  <a:cubicBezTo>
                    <a:pt x="134" y="137"/>
                    <a:pt x="134" y="137"/>
                    <a:pt x="134" y="137"/>
                  </a:cubicBezTo>
                  <a:cubicBezTo>
                    <a:pt x="134" y="136"/>
                    <a:pt x="134" y="136"/>
                    <a:pt x="134" y="136"/>
                  </a:cubicBezTo>
                  <a:cubicBezTo>
                    <a:pt x="128" y="127"/>
                    <a:pt x="124" y="117"/>
                    <a:pt x="121" y="105"/>
                  </a:cubicBezTo>
                  <a:cubicBezTo>
                    <a:pt x="102" y="105"/>
                    <a:pt x="102" y="105"/>
                    <a:pt x="102" y="105"/>
                  </a:cubicBezTo>
                  <a:lnTo>
                    <a:pt x="102" y="137"/>
                  </a:lnTo>
                  <a:close/>
                  <a:moveTo>
                    <a:pt x="46" y="248"/>
                  </a:moveTo>
                  <a:cubicBezTo>
                    <a:pt x="78" y="248"/>
                    <a:pt x="78" y="248"/>
                    <a:pt x="78" y="248"/>
                  </a:cubicBezTo>
                  <a:cubicBezTo>
                    <a:pt x="78" y="216"/>
                    <a:pt x="78" y="216"/>
                    <a:pt x="78" y="216"/>
                  </a:cubicBezTo>
                  <a:cubicBezTo>
                    <a:pt x="46" y="216"/>
                    <a:pt x="46" y="216"/>
                    <a:pt x="46" y="216"/>
                  </a:cubicBezTo>
                  <a:lnTo>
                    <a:pt x="46" y="248"/>
                  </a:lnTo>
                  <a:close/>
                  <a:moveTo>
                    <a:pt x="159" y="248"/>
                  </a:moveTo>
                  <a:cubicBezTo>
                    <a:pt x="191" y="248"/>
                    <a:pt x="191" y="248"/>
                    <a:pt x="191" y="248"/>
                  </a:cubicBezTo>
                  <a:cubicBezTo>
                    <a:pt x="191" y="216"/>
                    <a:pt x="191" y="216"/>
                    <a:pt x="191" y="216"/>
                  </a:cubicBezTo>
                  <a:cubicBezTo>
                    <a:pt x="159" y="216"/>
                    <a:pt x="159" y="216"/>
                    <a:pt x="159" y="216"/>
                  </a:cubicBezTo>
                  <a:lnTo>
                    <a:pt x="159" y="248"/>
                  </a:lnTo>
                  <a:close/>
                  <a:moveTo>
                    <a:pt x="102" y="193"/>
                  </a:moveTo>
                  <a:cubicBezTo>
                    <a:pt x="134" y="193"/>
                    <a:pt x="134" y="193"/>
                    <a:pt x="134" y="193"/>
                  </a:cubicBezTo>
                  <a:cubicBezTo>
                    <a:pt x="134" y="161"/>
                    <a:pt x="134" y="161"/>
                    <a:pt x="134" y="161"/>
                  </a:cubicBezTo>
                  <a:cubicBezTo>
                    <a:pt x="102" y="161"/>
                    <a:pt x="102" y="161"/>
                    <a:pt x="102" y="161"/>
                  </a:cubicBezTo>
                  <a:lnTo>
                    <a:pt x="102" y="193"/>
                  </a:lnTo>
                  <a:close/>
                  <a:moveTo>
                    <a:pt x="78" y="105"/>
                  </a:moveTo>
                  <a:cubicBezTo>
                    <a:pt x="46" y="105"/>
                    <a:pt x="46" y="105"/>
                    <a:pt x="46" y="105"/>
                  </a:cubicBezTo>
                  <a:cubicBezTo>
                    <a:pt x="46" y="137"/>
                    <a:pt x="46" y="137"/>
                    <a:pt x="46" y="137"/>
                  </a:cubicBezTo>
                  <a:cubicBezTo>
                    <a:pt x="78" y="137"/>
                    <a:pt x="78" y="137"/>
                    <a:pt x="78" y="137"/>
                  </a:cubicBezTo>
                  <a:lnTo>
                    <a:pt x="78" y="105"/>
                  </a:lnTo>
                  <a:close/>
                  <a:moveTo>
                    <a:pt x="78" y="161"/>
                  </a:moveTo>
                  <a:cubicBezTo>
                    <a:pt x="46" y="161"/>
                    <a:pt x="46" y="161"/>
                    <a:pt x="46" y="161"/>
                  </a:cubicBezTo>
                  <a:cubicBezTo>
                    <a:pt x="46" y="193"/>
                    <a:pt x="46" y="193"/>
                    <a:pt x="46" y="193"/>
                  </a:cubicBezTo>
                  <a:cubicBezTo>
                    <a:pt x="78" y="193"/>
                    <a:pt x="78" y="193"/>
                    <a:pt x="78" y="193"/>
                  </a:cubicBezTo>
                  <a:lnTo>
                    <a:pt x="78" y="161"/>
                  </a:lnTo>
                  <a:close/>
                  <a:moveTo>
                    <a:pt x="191" y="177"/>
                  </a:moveTo>
                  <a:cubicBezTo>
                    <a:pt x="179" y="174"/>
                    <a:pt x="168" y="169"/>
                    <a:pt x="159" y="162"/>
                  </a:cubicBezTo>
                  <a:cubicBezTo>
                    <a:pt x="159" y="193"/>
                    <a:pt x="159" y="193"/>
                    <a:pt x="159" y="193"/>
                  </a:cubicBezTo>
                  <a:cubicBezTo>
                    <a:pt x="191" y="193"/>
                    <a:pt x="191" y="193"/>
                    <a:pt x="191" y="193"/>
                  </a:cubicBezTo>
                  <a:lnTo>
                    <a:pt x="191" y="177"/>
                  </a:lnTo>
                  <a:close/>
                  <a:moveTo>
                    <a:pt x="356" y="178"/>
                  </a:moveTo>
                  <a:cubicBezTo>
                    <a:pt x="305" y="128"/>
                    <a:pt x="305" y="128"/>
                    <a:pt x="305" y="128"/>
                  </a:cubicBezTo>
                  <a:cubicBezTo>
                    <a:pt x="305" y="128"/>
                    <a:pt x="305" y="128"/>
                    <a:pt x="305" y="128"/>
                  </a:cubicBezTo>
                  <a:cubicBezTo>
                    <a:pt x="301" y="136"/>
                    <a:pt x="296" y="143"/>
                    <a:pt x="290" y="149"/>
                  </a:cubicBezTo>
                  <a:cubicBezTo>
                    <a:pt x="290" y="149"/>
                    <a:pt x="290" y="149"/>
                    <a:pt x="290" y="149"/>
                  </a:cubicBezTo>
                  <a:cubicBezTo>
                    <a:pt x="288" y="151"/>
                    <a:pt x="286" y="153"/>
                    <a:pt x="285" y="154"/>
                  </a:cubicBezTo>
                  <a:cubicBezTo>
                    <a:pt x="285" y="154"/>
                    <a:pt x="285" y="154"/>
                    <a:pt x="285" y="154"/>
                  </a:cubicBezTo>
                  <a:cubicBezTo>
                    <a:pt x="280" y="159"/>
                    <a:pt x="275" y="163"/>
                    <a:pt x="270" y="166"/>
                  </a:cubicBezTo>
                  <a:cubicBezTo>
                    <a:pt x="270" y="166"/>
                    <a:pt x="270" y="166"/>
                    <a:pt x="270" y="166"/>
                  </a:cubicBezTo>
                  <a:cubicBezTo>
                    <a:pt x="268" y="167"/>
                    <a:pt x="265" y="168"/>
                    <a:pt x="263" y="170"/>
                  </a:cubicBezTo>
                  <a:cubicBezTo>
                    <a:pt x="263" y="170"/>
                    <a:pt x="263" y="170"/>
                    <a:pt x="263" y="170"/>
                  </a:cubicBezTo>
                  <a:cubicBezTo>
                    <a:pt x="314" y="220"/>
                    <a:pt x="314" y="220"/>
                    <a:pt x="314" y="220"/>
                  </a:cubicBezTo>
                  <a:cubicBezTo>
                    <a:pt x="320" y="226"/>
                    <a:pt x="327" y="229"/>
                    <a:pt x="335" y="229"/>
                  </a:cubicBezTo>
                  <a:cubicBezTo>
                    <a:pt x="342" y="229"/>
                    <a:pt x="350" y="226"/>
                    <a:pt x="356" y="220"/>
                  </a:cubicBezTo>
                  <a:cubicBezTo>
                    <a:pt x="362" y="215"/>
                    <a:pt x="365" y="207"/>
                    <a:pt x="365" y="199"/>
                  </a:cubicBezTo>
                  <a:cubicBezTo>
                    <a:pt x="365" y="192"/>
                    <a:pt x="362" y="184"/>
                    <a:pt x="356" y="178"/>
                  </a:cubicBezTo>
                  <a:close/>
                  <a:moveTo>
                    <a:pt x="237" y="161"/>
                  </a:moveTo>
                  <a:cubicBezTo>
                    <a:pt x="231" y="162"/>
                    <a:pt x="224" y="163"/>
                    <a:pt x="217" y="163"/>
                  </a:cubicBezTo>
                  <a:cubicBezTo>
                    <a:pt x="217" y="163"/>
                    <a:pt x="217" y="163"/>
                    <a:pt x="216" y="163"/>
                  </a:cubicBezTo>
                  <a:cubicBezTo>
                    <a:pt x="172" y="163"/>
                    <a:pt x="136" y="126"/>
                    <a:pt x="136" y="82"/>
                  </a:cubicBezTo>
                  <a:cubicBezTo>
                    <a:pt x="136" y="82"/>
                    <a:pt x="136" y="82"/>
                    <a:pt x="136" y="81"/>
                  </a:cubicBezTo>
                  <a:cubicBezTo>
                    <a:pt x="136" y="74"/>
                    <a:pt x="137" y="67"/>
                    <a:pt x="139" y="60"/>
                  </a:cubicBezTo>
                  <a:cubicBezTo>
                    <a:pt x="148" y="26"/>
                    <a:pt x="180" y="0"/>
                    <a:pt x="217" y="0"/>
                  </a:cubicBezTo>
                  <a:cubicBezTo>
                    <a:pt x="262" y="0"/>
                    <a:pt x="299" y="37"/>
                    <a:pt x="299" y="82"/>
                  </a:cubicBezTo>
                  <a:cubicBezTo>
                    <a:pt x="299" y="120"/>
                    <a:pt x="273" y="152"/>
                    <a:pt x="237" y="161"/>
                  </a:cubicBezTo>
                  <a:close/>
                  <a:moveTo>
                    <a:pt x="272" y="82"/>
                  </a:moveTo>
                  <a:cubicBezTo>
                    <a:pt x="272" y="51"/>
                    <a:pt x="247" y="27"/>
                    <a:pt x="217" y="27"/>
                  </a:cubicBezTo>
                  <a:cubicBezTo>
                    <a:pt x="195" y="27"/>
                    <a:pt x="175" y="41"/>
                    <a:pt x="167" y="60"/>
                  </a:cubicBezTo>
                  <a:cubicBezTo>
                    <a:pt x="164" y="67"/>
                    <a:pt x="163" y="74"/>
                    <a:pt x="162" y="81"/>
                  </a:cubicBezTo>
                  <a:cubicBezTo>
                    <a:pt x="162" y="82"/>
                    <a:pt x="162" y="82"/>
                    <a:pt x="162" y="82"/>
                  </a:cubicBezTo>
                  <a:cubicBezTo>
                    <a:pt x="162" y="90"/>
                    <a:pt x="164" y="98"/>
                    <a:pt x="168" y="105"/>
                  </a:cubicBezTo>
                  <a:cubicBezTo>
                    <a:pt x="173" y="116"/>
                    <a:pt x="181" y="124"/>
                    <a:pt x="191" y="130"/>
                  </a:cubicBezTo>
                  <a:cubicBezTo>
                    <a:pt x="198" y="134"/>
                    <a:pt x="207" y="136"/>
                    <a:pt x="216" y="136"/>
                  </a:cubicBezTo>
                  <a:cubicBezTo>
                    <a:pt x="217" y="136"/>
                    <a:pt x="217" y="137"/>
                    <a:pt x="217" y="137"/>
                  </a:cubicBezTo>
                  <a:cubicBezTo>
                    <a:pt x="224" y="137"/>
                    <a:pt x="231" y="135"/>
                    <a:pt x="237" y="133"/>
                  </a:cubicBezTo>
                  <a:cubicBezTo>
                    <a:pt x="258" y="125"/>
                    <a:pt x="272" y="105"/>
                    <a:pt x="272" y="82"/>
                  </a:cubicBez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endParaRPr lang="en-US" sz="1765">
                <a:solidFill>
                  <a:prstClr val="black"/>
                </a:solidFill>
                <a:latin typeface="Segoe"/>
              </a:endParaRPr>
            </a:p>
          </p:txBody>
        </p:sp>
      </p:grpSp>
      <p:sp useBgFill="1">
        <p:nvSpPr>
          <p:cNvPr id="13" name="Rectangle 12"/>
          <p:cNvSpPr/>
          <p:nvPr/>
        </p:nvSpPr>
        <p:spPr bwMode="auto">
          <a:xfrm>
            <a:off x="11925081" y="487"/>
            <a:ext cx="266920" cy="685702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08435484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 presetClass="entr" presetSubtype="2" decel="100000" fill="hold" nodeType="withEffect">
                                  <p:stCondLst>
                                    <p:cond delay="7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750" fill="hold"/>
                                        <p:tgtEl>
                                          <p:spTgt spid="7"/>
                                        </p:tgtEl>
                                        <p:attrNameLst>
                                          <p:attrName>ppt_x</p:attrName>
                                        </p:attrNameLst>
                                      </p:cBhvr>
                                      <p:tavLst>
                                        <p:tav tm="0">
                                          <p:val>
                                            <p:strVal val="1+#ppt_w/2"/>
                                          </p:val>
                                        </p:tav>
                                        <p:tav tm="100000">
                                          <p:val>
                                            <p:strVal val="#ppt_x"/>
                                          </p:val>
                                        </p:tav>
                                      </p:tavLst>
                                    </p:anim>
                                    <p:anim calcmode="lin" valueType="num">
                                      <p:cBhvr additive="base">
                                        <p:cTn id="14" dur="75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decel="100000" fill="hold" nodeType="withEffect">
                                  <p:stCondLst>
                                    <p:cond delay="85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95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750" fill="hold"/>
                                        <p:tgtEl>
                                          <p:spTgt spid="5"/>
                                        </p:tgtEl>
                                        <p:attrNameLst>
                                          <p:attrName>ppt_x</p:attrName>
                                        </p:attrNameLst>
                                      </p:cBhvr>
                                      <p:tavLst>
                                        <p:tav tm="0">
                                          <p:val>
                                            <p:strVal val="1+#ppt_w/2"/>
                                          </p:val>
                                        </p:tav>
                                        <p:tav tm="100000">
                                          <p:val>
                                            <p:strVal val="#ppt_x"/>
                                          </p:val>
                                        </p:tav>
                                      </p:tavLst>
                                    </p:anim>
                                    <p:anim calcmode="lin" valueType="num">
                                      <p:cBhvr additive="base">
                                        <p:cTn id="22" dur="75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decel="100000" fill="hold" nodeType="withEffect">
                                  <p:stCondLst>
                                    <p:cond delay="85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1+#ppt_w/2"/>
                                          </p:val>
                                        </p:tav>
                                        <p:tav tm="100000">
                                          <p:val>
                                            <p:strVal val="#ppt_x"/>
                                          </p:val>
                                        </p:tav>
                                      </p:tavLst>
                                    </p:anim>
                                    <p:anim calcmode="lin" valueType="num">
                                      <p:cBhvr additive="base">
                                        <p:cTn id="26" dur="75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2" decel="100000" fill="hold" nodeType="withEffect">
                                  <p:stCondLst>
                                    <p:cond delay="105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750" fill="hold"/>
                                        <p:tgtEl>
                                          <p:spTgt spid="4"/>
                                        </p:tgtEl>
                                        <p:attrNameLst>
                                          <p:attrName>ppt_x</p:attrName>
                                        </p:attrNameLst>
                                      </p:cBhvr>
                                      <p:tavLst>
                                        <p:tav tm="0">
                                          <p:val>
                                            <p:strVal val="1+#ppt_w/2"/>
                                          </p:val>
                                        </p:tav>
                                        <p:tav tm="100000">
                                          <p:val>
                                            <p:strVal val="#ppt_x"/>
                                          </p:val>
                                        </p:tav>
                                      </p:tavLst>
                                    </p:anim>
                                    <p:anim calcmode="lin" valueType="num">
                                      <p:cBhvr additive="base">
                                        <p:cTn id="30"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AutoShape 2"/>
          <p:cNvSpPr>
            <a:spLocks noChangeArrowheads="1"/>
          </p:cNvSpPr>
          <p:nvPr/>
        </p:nvSpPr>
        <p:spPr bwMode="auto">
          <a:xfrm rot="-5400000">
            <a:off x="-331772" y="2888057"/>
            <a:ext cx="5028486" cy="1691400"/>
          </a:xfrm>
          <a:custGeom>
            <a:avLst/>
            <a:gdLst>
              <a:gd name="T0" fmla="*/ 4693469 w 21600"/>
              <a:gd name="T1" fmla="*/ 800894 h 21600"/>
              <a:gd name="T2" fmla="*/ 2438400 w 21600"/>
              <a:gd name="T3" fmla="*/ 1601787 h 21600"/>
              <a:gd name="T4" fmla="*/ 183332 w 21600"/>
              <a:gd name="T5" fmla="*/ 800894 h 21600"/>
              <a:gd name="T6" fmla="*/ 2438400 w 21600"/>
              <a:gd name="T7" fmla="*/ 0 h 21600"/>
              <a:gd name="T8" fmla="*/ 0 60000 65536"/>
              <a:gd name="T9" fmla="*/ 0 60000 65536"/>
              <a:gd name="T10" fmla="*/ 0 60000 65536"/>
              <a:gd name="T11" fmla="*/ 0 60000 65536"/>
              <a:gd name="T12" fmla="*/ 2612 w 21600"/>
              <a:gd name="T13" fmla="*/ 2612 h 21600"/>
              <a:gd name="T14" fmla="*/ 18988 w 21600"/>
              <a:gd name="T15" fmla="*/ 18988 h 21600"/>
            </a:gdLst>
            <a:ahLst/>
            <a:cxnLst>
              <a:cxn ang="T8">
                <a:pos x="T0" y="T1"/>
              </a:cxn>
              <a:cxn ang="T9">
                <a:pos x="T2" y="T3"/>
              </a:cxn>
              <a:cxn ang="T10">
                <a:pos x="T4" y="T5"/>
              </a:cxn>
              <a:cxn ang="T11">
                <a:pos x="T6" y="T7"/>
              </a:cxn>
            </a:cxnLst>
            <a:rect l="T12" t="T13" r="T14" b="T15"/>
            <a:pathLst>
              <a:path w="21600" h="21600">
                <a:moveTo>
                  <a:pt x="0" y="0"/>
                </a:moveTo>
                <a:lnTo>
                  <a:pt x="1624" y="21600"/>
                </a:lnTo>
                <a:lnTo>
                  <a:pt x="19976" y="21600"/>
                </a:lnTo>
                <a:lnTo>
                  <a:pt x="21600" y="0"/>
                </a:lnTo>
                <a:close/>
              </a:path>
            </a:pathLst>
          </a:custGeom>
          <a:solidFill>
            <a:schemeClr val="accent1"/>
          </a:solidFill>
          <a:ln w="9525">
            <a:noFill/>
            <a:miter lim="800000"/>
            <a:headEnd/>
            <a:tailEnd/>
          </a:ln>
        </p:spPr>
        <p:txBody>
          <a:bodyPr vert="eaVert" lIns="91409" tIns="0" rIns="91409" bIns="0" anchor="ctr"/>
          <a:lstStyle/>
          <a:p>
            <a:pPr algn="ctr" defTabSz="914367"/>
            <a:endParaRPr lang="en-US" sz="1600" dirty="0">
              <a:solidFill>
                <a:srgbClr val="3DB5F1"/>
              </a:solidFill>
              <a:latin typeface="Segoe UI Light"/>
            </a:endParaRPr>
          </a:p>
          <a:p>
            <a:pPr algn="ctr" defTabSz="914367"/>
            <a:endParaRPr lang="en-US" sz="1600" dirty="0">
              <a:solidFill>
                <a:srgbClr val="3DB5F1"/>
              </a:solidFill>
              <a:latin typeface="Segoe UI Light"/>
            </a:endParaRPr>
          </a:p>
          <a:p>
            <a:pPr algn="ctr" defTabSz="914367"/>
            <a:endParaRPr lang="en-US" sz="1600" b="1" dirty="0">
              <a:gradFill>
                <a:gsLst>
                  <a:gs pos="0">
                    <a:srgbClr val="FFFFFF"/>
                  </a:gs>
                  <a:gs pos="100000">
                    <a:srgbClr val="FFFFFF"/>
                  </a:gs>
                </a:gsLst>
                <a:lin ang="5400000" scaled="0"/>
              </a:gradFill>
            </a:endParaRPr>
          </a:p>
          <a:p>
            <a:pPr algn="ctr" defTabSz="914367"/>
            <a:endParaRPr lang="en-US" sz="1600" b="1" dirty="0">
              <a:gradFill>
                <a:gsLst>
                  <a:gs pos="0">
                    <a:srgbClr val="FFFFFF"/>
                  </a:gs>
                  <a:gs pos="100000">
                    <a:srgbClr val="FFFFFF"/>
                  </a:gs>
                </a:gsLst>
                <a:lin ang="5400000" scaled="0"/>
              </a:gradFill>
            </a:endParaRPr>
          </a:p>
          <a:p>
            <a:pPr algn="ctr" defTabSz="914367"/>
            <a:endParaRPr lang="en-US" sz="1600" b="1" dirty="0">
              <a:gradFill>
                <a:gsLst>
                  <a:gs pos="0">
                    <a:srgbClr val="FFFFFF"/>
                  </a:gs>
                  <a:gs pos="100000">
                    <a:srgbClr val="FFFFFF"/>
                  </a:gs>
                </a:gsLst>
                <a:lin ang="5400000" scaled="0"/>
              </a:gradFill>
            </a:endParaRPr>
          </a:p>
        </p:txBody>
      </p:sp>
      <p:sp>
        <p:nvSpPr>
          <p:cNvPr id="125955" name="AutoShape 3"/>
          <p:cNvSpPr>
            <a:spLocks noChangeArrowheads="1"/>
          </p:cNvSpPr>
          <p:nvPr/>
        </p:nvSpPr>
        <p:spPr bwMode="auto">
          <a:xfrm rot="-5400000">
            <a:off x="3259341" y="2761145"/>
            <a:ext cx="5028486" cy="1792850"/>
          </a:xfrm>
          <a:custGeom>
            <a:avLst/>
            <a:gdLst>
              <a:gd name="T0" fmla="*/ 4693469 w 21600"/>
              <a:gd name="T1" fmla="*/ 800100 h 21600"/>
              <a:gd name="T2" fmla="*/ 2438400 w 21600"/>
              <a:gd name="T3" fmla="*/ 1600200 h 21600"/>
              <a:gd name="T4" fmla="*/ 183332 w 21600"/>
              <a:gd name="T5" fmla="*/ 800100 h 21600"/>
              <a:gd name="T6" fmla="*/ 2438400 w 21600"/>
              <a:gd name="T7" fmla="*/ 0 h 21600"/>
              <a:gd name="T8" fmla="*/ 0 60000 65536"/>
              <a:gd name="T9" fmla="*/ 0 60000 65536"/>
              <a:gd name="T10" fmla="*/ 0 60000 65536"/>
              <a:gd name="T11" fmla="*/ 0 60000 65536"/>
              <a:gd name="T12" fmla="*/ 2612 w 21600"/>
              <a:gd name="T13" fmla="*/ 2612 h 21600"/>
              <a:gd name="T14" fmla="*/ 18988 w 21600"/>
              <a:gd name="T15" fmla="*/ 18988 h 21600"/>
            </a:gdLst>
            <a:ahLst/>
            <a:cxnLst>
              <a:cxn ang="T8">
                <a:pos x="T0" y="T1"/>
              </a:cxn>
              <a:cxn ang="T9">
                <a:pos x="T2" y="T3"/>
              </a:cxn>
              <a:cxn ang="T10">
                <a:pos x="T4" y="T5"/>
              </a:cxn>
              <a:cxn ang="T11">
                <a:pos x="T6" y="T7"/>
              </a:cxn>
            </a:cxnLst>
            <a:rect l="T12" t="T13" r="T14" b="T15"/>
            <a:pathLst>
              <a:path w="21600" h="21600">
                <a:moveTo>
                  <a:pt x="0" y="0"/>
                </a:moveTo>
                <a:lnTo>
                  <a:pt x="1624" y="21600"/>
                </a:lnTo>
                <a:lnTo>
                  <a:pt x="19976" y="21600"/>
                </a:lnTo>
                <a:lnTo>
                  <a:pt x="21600" y="0"/>
                </a:lnTo>
                <a:close/>
              </a:path>
            </a:pathLst>
          </a:custGeom>
          <a:solidFill>
            <a:schemeClr val="accent1"/>
          </a:solidFill>
          <a:ln w="9525">
            <a:noFill/>
            <a:miter lim="800000"/>
            <a:headEnd/>
            <a:tailEnd/>
          </a:ln>
        </p:spPr>
        <p:txBody>
          <a:bodyPr vert="eaVert" lIns="182820" tIns="0" rIns="91409" bIns="0" anchor="ctr"/>
          <a:lstStyle/>
          <a:p>
            <a:pPr algn="ctr" defTabSz="914367"/>
            <a:endParaRPr lang="en-US" sz="1600" dirty="0">
              <a:solidFill>
                <a:srgbClr val="3DB5F1"/>
              </a:solidFill>
              <a:latin typeface="Segoe UI Light"/>
            </a:endParaRPr>
          </a:p>
          <a:p>
            <a:pPr algn="ctr" defTabSz="914367"/>
            <a:endParaRPr lang="en-US" sz="1600" b="1" dirty="0">
              <a:gradFill>
                <a:gsLst>
                  <a:gs pos="0">
                    <a:srgbClr val="FFFFFF"/>
                  </a:gs>
                  <a:gs pos="100000">
                    <a:srgbClr val="FFFFFF"/>
                  </a:gs>
                </a:gsLst>
                <a:lin ang="5400000" scaled="0"/>
              </a:gradFill>
            </a:endParaRPr>
          </a:p>
          <a:p>
            <a:pPr algn="ctr" defTabSz="914367"/>
            <a:endParaRPr lang="en-US" sz="1600" b="1" dirty="0">
              <a:gradFill>
                <a:gsLst>
                  <a:gs pos="0">
                    <a:srgbClr val="FFFFFF"/>
                  </a:gs>
                  <a:gs pos="100000">
                    <a:srgbClr val="FFFFFF"/>
                  </a:gs>
                </a:gsLst>
                <a:lin ang="5400000" scaled="0"/>
              </a:gradFill>
            </a:endParaRPr>
          </a:p>
          <a:p>
            <a:pPr algn="ctr" defTabSz="914367"/>
            <a:endParaRPr lang="en-US" sz="1600" b="1" dirty="0">
              <a:gradFill>
                <a:gsLst>
                  <a:gs pos="0">
                    <a:srgbClr val="FFFFFF"/>
                  </a:gs>
                  <a:gs pos="100000">
                    <a:srgbClr val="FFFFFF"/>
                  </a:gs>
                </a:gsLst>
                <a:lin ang="5400000" scaled="0"/>
              </a:gradFill>
            </a:endParaRPr>
          </a:p>
          <a:p>
            <a:pPr algn="ctr" defTabSz="914367"/>
            <a:endParaRPr lang="en-US" sz="1600" b="1" dirty="0">
              <a:gradFill>
                <a:gsLst>
                  <a:gs pos="0">
                    <a:srgbClr val="FFFFFF"/>
                  </a:gs>
                  <a:gs pos="100000">
                    <a:srgbClr val="FFFFFF"/>
                  </a:gs>
                </a:gsLst>
                <a:lin ang="5400000" scaled="0"/>
              </a:gradFill>
            </a:endParaRPr>
          </a:p>
          <a:p>
            <a:pPr algn="ctr" defTabSz="914367"/>
            <a:r>
              <a:rPr lang="en-US" sz="1600" b="1" dirty="0">
                <a:gradFill>
                  <a:gsLst>
                    <a:gs pos="0">
                      <a:srgbClr val="FFFFFF"/>
                    </a:gs>
                    <a:gs pos="100000">
                      <a:srgbClr val="FFFFFF"/>
                    </a:gs>
                  </a:gsLst>
                  <a:lin ang="5400000" scaled="0"/>
                </a:gradFill>
              </a:rPr>
              <a:t>IT Service Management</a:t>
            </a:r>
          </a:p>
          <a:p>
            <a:pPr algn="ctr" defTabSz="914367"/>
            <a:endParaRPr lang="en-US" sz="1600" b="1" dirty="0">
              <a:gradFill>
                <a:gsLst>
                  <a:gs pos="0">
                    <a:srgbClr val="FFFFFF"/>
                  </a:gs>
                  <a:gs pos="100000">
                    <a:srgbClr val="FFFFFF"/>
                  </a:gs>
                </a:gsLst>
                <a:lin ang="5400000" scaled="0"/>
              </a:gradFill>
            </a:endParaRPr>
          </a:p>
          <a:p>
            <a:pPr algn="ctr" defTabSz="914367"/>
            <a:endParaRPr lang="en-US" sz="1600" b="1" dirty="0">
              <a:gradFill>
                <a:gsLst>
                  <a:gs pos="0">
                    <a:srgbClr val="FFFFFF"/>
                  </a:gs>
                  <a:gs pos="100000">
                    <a:srgbClr val="FFFFFF"/>
                  </a:gs>
                </a:gsLst>
                <a:lin ang="5400000" scaled="0"/>
              </a:gradFill>
            </a:endParaRPr>
          </a:p>
        </p:txBody>
      </p:sp>
      <p:sp>
        <p:nvSpPr>
          <p:cNvPr id="45061" name="Title 1"/>
          <p:cNvSpPr>
            <a:spLocks noGrp="1"/>
          </p:cNvSpPr>
          <p:nvPr>
            <p:ph type="title"/>
          </p:nvPr>
        </p:nvSpPr>
        <p:spPr>
          <a:xfrm>
            <a:off x="261979" y="85908"/>
            <a:ext cx="11655840" cy="899537"/>
          </a:xfrm>
        </p:spPr>
        <p:txBody>
          <a:bodyPr/>
          <a:lstStyle/>
          <a:p>
            <a:r>
              <a:rPr lang="en-US" dirty="0" smtClean="0"/>
              <a:t>Unified management for the Cloud OS</a:t>
            </a:r>
            <a:endParaRPr lang="en-US" dirty="0"/>
          </a:p>
        </p:txBody>
      </p:sp>
      <p:grpSp>
        <p:nvGrpSpPr>
          <p:cNvPr id="4" name="Group 167"/>
          <p:cNvGrpSpPr>
            <a:grpSpLocks/>
          </p:cNvGrpSpPr>
          <p:nvPr/>
        </p:nvGrpSpPr>
        <p:grpSpPr bwMode="auto">
          <a:xfrm>
            <a:off x="1857081" y="3191226"/>
            <a:ext cx="650782" cy="534912"/>
            <a:chOff x="2830513" y="1652588"/>
            <a:chExt cx="419100" cy="346075"/>
          </a:xfrm>
        </p:grpSpPr>
        <p:sp>
          <p:nvSpPr>
            <p:cNvPr id="68" name="AutoShape 3"/>
            <p:cNvSpPr>
              <a:spLocks noChangeAspect="1" noChangeArrowheads="1" noTextEdit="1"/>
            </p:cNvSpPr>
            <p:nvPr/>
          </p:nvSpPr>
          <p:spPr bwMode="auto">
            <a:xfrm>
              <a:off x="2830513" y="1652588"/>
              <a:ext cx="419100" cy="346075"/>
            </a:xfrm>
            <a:prstGeom prst="rect">
              <a:avLst/>
            </a:prstGeom>
            <a:noFill/>
            <a:ln w="9525">
              <a:noFill/>
              <a:miter lim="800000"/>
              <a:headEnd/>
              <a:tailEnd/>
            </a:ln>
          </p:spPr>
          <p:txBody>
            <a:bodyPr/>
            <a:lstStyle/>
            <a:p>
              <a:pPr defTabSz="912462">
                <a:defRPr/>
              </a:pPr>
              <a:endParaRPr lang="en-US" sz="1400" kern="0">
                <a:solidFill>
                  <a:srgbClr val="FFFFFF"/>
                </a:solidFill>
                <a:latin typeface="Segoe UI Light"/>
                <a:cs typeface="Arial" charset="0"/>
              </a:endParaRPr>
            </a:p>
          </p:txBody>
        </p:sp>
        <p:sp>
          <p:nvSpPr>
            <p:cNvPr id="45112" name="Freeform 5"/>
            <p:cNvSpPr>
              <a:spLocks/>
            </p:cNvSpPr>
            <p:nvPr/>
          </p:nvSpPr>
          <p:spPr bwMode="auto">
            <a:xfrm>
              <a:off x="2856068" y="1684423"/>
              <a:ext cx="161507" cy="224897"/>
            </a:xfrm>
            <a:custGeom>
              <a:avLst/>
              <a:gdLst>
                <a:gd name="T0" fmla="*/ 2147483647 w 102"/>
                <a:gd name="T1" fmla="*/ 2147483647 h 142"/>
                <a:gd name="T2" fmla="*/ 2147483647 w 102"/>
                <a:gd name="T3" fmla="*/ 2147483647 h 142"/>
                <a:gd name="T4" fmla="*/ 2147483647 w 102"/>
                <a:gd name="T5" fmla="*/ 2147483647 h 142"/>
                <a:gd name="T6" fmla="*/ 0 w 102"/>
                <a:gd name="T7" fmla="*/ 2147483647 h 142"/>
                <a:gd name="T8" fmla="*/ 0 w 102"/>
                <a:gd name="T9" fmla="*/ 2147483647 h 142"/>
                <a:gd name="T10" fmla="*/ 2147483647 w 102"/>
                <a:gd name="T11" fmla="*/ 2147483647 h 142"/>
                <a:gd name="T12" fmla="*/ 2147483647 w 102"/>
                <a:gd name="T13" fmla="*/ 0 h 142"/>
                <a:gd name="T14" fmla="*/ 2147483647 w 102"/>
                <a:gd name="T15" fmla="*/ 0 h 142"/>
                <a:gd name="T16" fmla="*/ 2147483647 w 102"/>
                <a:gd name="T17" fmla="*/ 2147483647 h 142"/>
                <a:gd name="T18" fmla="*/ 2147483647 w 102"/>
                <a:gd name="T19" fmla="*/ 2147483647 h 142"/>
                <a:gd name="T20" fmla="*/ 2147483647 w 102"/>
                <a:gd name="T21" fmla="*/ 2147483647 h 142"/>
                <a:gd name="T22" fmla="*/ 2147483647 w 102"/>
                <a:gd name="T23" fmla="*/ 2147483647 h 142"/>
                <a:gd name="T24" fmla="*/ 2147483647 w 102"/>
                <a:gd name="T25" fmla="*/ 2147483647 h 142"/>
                <a:gd name="T26" fmla="*/ 2147483647 w 102"/>
                <a:gd name="T27" fmla="*/ 2147483647 h 142"/>
                <a:gd name="T28" fmla="*/ 2147483647 w 102"/>
                <a:gd name="T29" fmla="*/ 2147483647 h 142"/>
                <a:gd name="T30" fmla="*/ 2147483647 w 102"/>
                <a:gd name="T31" fmla="*/ 2147483647 h 142"/>
                <a:gd name="T32" fmla="*/ 2147483647 w 102"/>
                <a:gd name="T33" fmla="*/ 2147483647 h 142"/>
                <a:gd name="T34" fmla="*/ 2147483647 w 102"/>
                <a:gd name="T35" fmla="*/ 2147483647 h 142"/>
                <a:gd name="T36" fmla="*/ 2147483647 w 102"/>
                <a:gd name="T37" fmla="*/ 2147483647 h 142"/>
                <a:gd name="T38" fmla="*/ 2147483647 w 102"/>
                <a:gd name="T39" fmla="*/ 2147483647 h 142"/>
                <a:gd name="T40" fmla="*/ 2147483647 w 102"/>
                <a:gd name="T41" fmla="*/ 2147483647 h 142"/>
                <a:gd name="T42" fmla="*/ 2147483647 w 102"/>
                <a:gd name="T43" fmla="*/ 2147483647 h 142"/>
                <a:gd name="T44" fmla="*/ 2147483647 w 102"/>
                <a:gd name="T45" fmla="*/ 2147483647 h 142"/>
                <a:gd name="T46" fmla="*/ 2147483647 w 102"/>
                <a:gd name="T47" fmla="*/ 2147483647 h 142"/>
                <a:gd name="T48" fmla="*/ 2147483647 w 102"/>
                <a:gd name="T49" fmla="*/ 2147483647 h 142"/>
                <a:gd name="T50" fmla="*/ 2147483647 w 102"/>
                <a:gd name="T51" fmla="*/ 2147483647 h 142"/>
                <a:gd name="T52" fmla="*/ 2147483647 w 102"/>
                <a:gd name="T53" fmla="*/ 2147483647 h 142"/>
                <a:gd name="T54" fmla="*/ 2147483647 w 102"/>
                <a:gd name="T55" fmla="*/ 2147483647 h 142"/>
                <a:gd name="T56" fmla="*/ 2147483647 w 102"/>
                <a:gd name="T57" fmla="*/ 2147483647 h 142"/>
                <a:gd name="T58" fmla="*/ 2147483647 w 102"/>
                <a:gd name="T59" fmla="*/ 2147483647 h 142"/>
                <a:gd name="T60" fmla="*/ 2147483647 w 102"/>
                <a:gd name="T61" fmla="*/ 2147483647 h 142"/>
                <a:gd name="T62" fmla="*/ 2147483647 w 102"/>
                <a:gd name="T63" fmla="*/ 2147483647 h 142"/>
                <a:gd name="T64" fmla="*/ 2147483647 w 102"/>
                <a:gd name="T65" fmla="*/ 2147483647 h 142"/>
                <a:gd name="T66" fmla="*/ 2147483647 w 102"/>
                <a:gd name="T67" fmla="*/ 2147483647 h 142"/>
                <a:gd name="T68" fmla="*/ 2147483647 w 102"/>
                <a:gd name="T69" fmla="*/ 2147483647 h 142"/>
                <a:gd name="T70" fmla="*/ 2147483647 w 102"/>
                <a:gd name="T71" fmla="*/ 2147483647 h 142"/>
                <a:gd name="T72" fmla="*/ 2147483647 w 102"/>
                <a:gd name="T73" fmla="*/ 2147483647 h 142"/>
                <a:gd name="T74" fmla="*/ 2147483647 w 102"/>
                <a:gd name="T75" fmla="*/ 2147483647 h 142"/>
                <a:gd name="T76" fmla="*/ 2147483647 w 102"/>
                <a:gd name="T77" fmla="*/ 2147483647 h 142"/>
                <a:gd name="T78" fmla="*/ 2147483647 w 102"/>
                <a:gd name="T79" fmla="*/ 2147483647 h 142"/>
                <a:gd name="T80" fmla="*/ 2147483647 w 102"/>
                <a:gd name="T81" fmla="*/ 2147483647 h 142"/>
                <a:gd name="T82" fmla="*/ 2147483647 w 102"/>
                <a:gd name="T83" fmla="*/ 2147483647 h 142"/>
                <a:gd name="T84" fmla="*/ 2147483647 w 102"/>
                <a:gd name="T85" fmla="*/ 2147483647 h 142"/>
                <a:gd name="T86" fmla="*/ 2147483647 w 102"/>
                <a:gd name="T87" fmla="*/ 2147483647 h 142"/>
                <a:gd name="T88" fmla="*/ 2147483647 w 102"/>
                <a:gd name="T89" fmla="*/ 2147483647 h 142"/>
                <a:gd name="T90" fmla="*/ 2147483647 w 102"/>
                <a:gd name="T91" fmla="*/ 2147483647 h 142"/>
                <a:gd name="T92" fmla="*/ 2147483647 w 102"/>
                <a:gd name="T93" fmla="*/ 2147483647 h 142"/>
                <a:gd name="T94" fmla="*/ 2147483647 w 102"/>
                <a:gd name="T95" fmla="*/ 2147483647 h 142"/>
                <a:gd name="T96" fmla="*/ 2147483647 w 102"/>
                <a:gd name="T97" fmla="*/ 2147483647 h 142"/>
                <a:gd name="T98" fmla="*/ 2147483647 w 102"/>
                <a:gd name="T99" fmla="*/ 2147483647 h 142"/>
                <a:gd name="T100" fmla="*/ 2147483647 w 102"/>
                <a:gd name="T101" fmla="*/ 2147483647 h 142"/>
                <a:gd name="T102" fmla="*/ 2147483647 w 102"/>
                <a:gd name="T103" fmla="*/ 2147483647 h 142"/>
                <a:gd name="T104" fmla="*/ 2147483647 w 102"/>
                <a:gd name="T105" fmla="*/ 2147483647 h 142"/>
                <a:gd name="T106" fmla="*/ 2147483647 w 102"/>
                <a:gd name="T107" fmla="*/ 2147483647 h 142"/>
                <a:gd name="T108" fmla="*/ 2147483647 w 102"/>
                <a:gd name="T109" fmla="*/ 2147483647 h 142"/>
                <a:gd name="T110" fmla="*/ 2147483647 w 102"/>
                <a:gd name="T111" fmla="*/ 2147483647 h 142"/>
                <a:gd name="T112" fmla="*/ 2147483647 w 102"/>
                <a:gd name="T113" fmla="*/ 2147483647 h 142"/>
                <a:gd name="T114" fmla="*/ 2147483647 w 102"/>
                <a:gd name="T115" fmla="*/ 2147483647 h 142"/>
                <a:gd name="T116" fmla="*/ 2147483647 w 102"/>
                <a:gd name="T117" fmla="*/ 2147483647 h 142"/>
                <a:gd name="T118" fmla="*/ 2147483647 w 102"/>
                <a:gd name="T119" fmla="*/ 2147483647 h 142"/>
                <a:gd name="T120" fmla="*/ 2147483647 w 102"/>
                <a:gd name="T121" fmla="*/ 2147483647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
                <a:gd name="T184" fmla="*/ 0 h 142"/>
                <a:gd name="T185" fmla="*/ 102 w 102"/>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 h="142">
                  <a:moveTo>
                    <a:pt x="94" y="142"/>
                  </a:moveTo>
                  <a:lnTo>
                    <a:pt x="6" y="142"/>
                  </a:lnTo>
                  <a:lnTo>
                    <a:pt x="2" y="140"/>
                  </a:lnTo>
                  <a:lnTo>
                    <a:pt x="0" y="134"/>
                  </a:lnTo>
                  <a:lnTo>
                    <a:pt x="0" y="8"/>
                  </a:lnTo>
                  <a:lnTo>
                    <a:pt x="2" y="2"/>
                  </a:lnTo>
                  <a:lnTo>
                    <a:pt x="6" y="0"/>
                  </a:lnTo>
                  <a:lnTo>
                    <a:pt x="94" y="0"/>
                  </a:lnTo>
                  <a:lnTo>
                    <a:pt x="100" y="2"/>
                  </a:lnTo>
                  <a:lnTo>
                    <a:pt x="102" y="8"/>
                  </a:lnTo>
                  <a:lnTo>
                    <a:pt x="102" y="134"/>
                  </a:lnTo>
                  <a:lnTo>
                    <a:pt x="100" y="140"/>
                  </a:lnTo>
                  <a:lnTo>
                    <a:pt x="94" y="142"/>
                  </a:lnTo>
                  <a:lnTo>
                    <a:pt x="86" y="74"/>
                  </a:lnTo>
                  <a:lnTo>
                    <a:pt x="88" y="72"/>
                  </a:lnTo>
                  <a:lnTo>
                    <a:pt x="90" y="70"/>
                  </a:lnTo>
                  <a:lnTo>
                    <a:pt x="88" y="66"/>
                  </a:lnTo>
                  <a:lnTo>
                    <a:pt x="86" y="66"/>
                  </a:lnTo>
                  <a:lnTo>
                    <a:pt x="18" y="66"/>
                  </a:lnTo>
                  <a:lnTo>
                    <a:pt x="14" y="66"/>
                  </a:lnTo>
                  <a:lnTo>
                    <a:pt x="14" y="70"/>
                  </a:lnTo>
                  <a:lnTo>
                    <a:pt x="14" y="72"/>
                  </a:lnTo>
                  <a:lnTo>
                    <a:pt x="18" y="74"/>
                  </a:lnTo>
                  <a:lnTo>
                    <a:pt x="86" y="74"/>
                  </a:lnTo>
                  <a:lnTo>
                    <a:pt x="94" y="142"/>
                  </a:lnTo>
                  <a:lnTo>
                    <a:pt x="86" y="48"/>
                  </a:lnTo>
                  <a:lnTo>
                    <a:pt x="88" y="46"/>
                  </a:lnTo>
                  <a:lnTo>
                    <a:pt x="90" y="44"/>
                  </a:lnTo>
                  <a:lnTo>
                    <a:pt x="88" y="40"/>
                  </a:lnTo>
                  <a:lnTo>
                    <a:pt x="86" y="40"/>
                  </a:lnTo>
                  <a:lnTo>
                    <a:pt x="18" y="40"/>
                  </a:lnTo>
                  <a:lnTo>
                    <a:pt x="14" y="40"/>
                  </a:lnTo>
                  <a:lnTo>
                    <a:pt x="14" y="44"/>
                  </a:lnTo>
                  <a:lnTo>
                    <a:pt x="14" y="46"/>
                  </a:lnTo>
                  <a:lnTo>
                    <a:pt x="18" y="48"/>
                  </a:lnTo>
                  <a:lnTo>
                    <a:pt x="86" y="48"/>
                  </a:lnTo>
                  <a:lnTo>
                    <a:pt x="94" y="142"/>
                  </a:lnTo>
                  <a:lnTo>
                    <a:pt x="86" y="100"/>
                  </a:lnTo>
                  <a:lnTo>
                    <a:pt x="18" y="100"/>
                  </a:lnTo>
                  <a:lnTo>
                    <a:pt x="14" y="100"/>
                  </a:lnTo>
                  <a:lnTo>
                    <a:pt x="14" y="96"/>
                  </a:lnTo>
                  <a:lnTo>
                    <a:pt x="14" y="94"/>
                  </a:lnTo>
                  <a:lnTo>
                    <a:pt x="18" y="92"/>
                  </a:lnTo>
                  <a:lnTo>
                    <a:pt x="86" y="92"/>
                  </a:lnTo>
                  <a:lnTo>
                    <a:pt x="88" y="94"/>
                  </a:lnTo>
                  <a:lnTo>
                    <a:pt x="90" y="96"/>
                  </a:lnTo>
                  <a:lnTo>
                    <a:pt x="88" y="100"/>
                  </a:lnTo>
                  <a:lnTo>
                    <a:pt x="86" y="100"/>
                  </a:lnTo>
                  <a:lnTo>
                    <a:pt x="94" y="142"/>
                  </a:lnTo>
                  <a:lnTo>
                    <a:pt x="86" y="128"/>
                  </a:lnTo>
                  <a:lnTo>
                    <a:pt x="18" y="128"/>
                  </a:lnTo>
                  <a:lnTo>
                    <a:pt x="14" y="126"/>
                  </a:lnTo>
                  <a:lnTo>
                    <a:pt x="14" y="124"/>
                  </a:lnTo>
                  <a:lnTo>
                    <a:pt x="14" y="120"/>
                  </a:lnTo>
                  <a:lnTo>
                    <a:pt x="18" y="120"/>
                  </a:lnTo>
                  <a:lnTo>
                    <a:pt x="86" y="120"/>
                  </a:lnTo>
                  <a:lnTo>
                    <a:pt x="88" y="120"/>
                  </a:lnTo>
                  <a:lnTo>
                    <a:pt x="90" y="124"/>
                  </a:lnTo>
                  <a:lnTo>
                    <a:pt x="88" y="126"/>
                  </a:lnTo>
                  <a:lnTo>
                    <a:pt x="86" y="128"/>
                  </a:lnTo>
                  <a:lnTo>
                    <a:pt x="94" y="142"/>
                  </a:lnTo>
                  <a:close/>
                </a:path>
              </a:pathLst>
            </a:custGeom>
            <a:solidFill>
              <a:srgbClr val="FFFFFF"/>
            </a:solidFill>
            <a:ln w="9525">
              <a:noFill/>
              <a:round/>
              <a:headEnd/>
              <a:tailEnd/>
            </a:ln>
          </p:spPr>
          <p:txBody>
            <a:bodyPr/>
            <a:lstStyle/>
            <a:p>
              <a:pPr defTabSz="912462"/>
              <a:endParaRPr lang="en-US" sz="1400">
                <a:solidFill>
                  <a:srgbClr val="FFFFFF"/>
                </a:solidFill>
                <a:latin typeface="Segoe UI Light"/>
                <a:cs typeface="Arial" charset="0"/>
              </a:endParaRPr>
            </a:p>
          </p:txBody>
        </p:sp>
        <p:sp>
          <p:nvSpPr>
            <p:cNvPr id="45113" name="Freeform 6"/>
            <p:cNvSpPr>
              <a:spLocks/>
            </p:cNvSpPr>
            <p:nvPr/>
          </p:nvSpPr>
          <p:spPr bwMode="auto">
            <a:xfrm>
              <a:off x="2830513" y="1652588"/>
              <a:ext cx="419100" cy="346075"/>
            </a:xfrm>
            <a:custGeom>
              <a:avLst/>
              <a:gdLst>
                <a:gd name="T0" fmla="*/ 2147483647 w 264"/>
                <a:gd name="T1" fmla="*/ 2147483647 h 218"/>
                <a:gd name="T2" fmla="*/ 2147483647 w 264"/>
                <a:gd name="T3" fmla="*/ 2147483647 h 218"/>
                <a:gd name="T4" fmla="*/ 2147483647 w 264"/>
                <a:gd name="T5" fmla="*/ 2147483647 h 218"/>
                <a:gd name="T6" fmla="*/ 2147483647 w 264"/>
                <a:gd name="T7" fmla="*/ 2147483647 h 218"/>
                <a:gd name="T8" fmla="*/ 2147483647 w 264"/>
                <a:gd name="T9" fmla="*/ 2147483647 h 218"/>
                <a:gd name="T10" fmla="*/ 2147483647 w 264"/>
                <a:gd name="T11" fmla="*/ 2147483647 h 218"/>
                <a:gd name="T12" fmla="*/ 2147483647 w 264"/>
                <a:gd name="T13" fmla="*/ 2147483647 h 218"/>
                <a:gd name="T14" fmla="*/ 2147483647 w 264"/>
                <a:gd name="T15" fmla="*/ 2147483647 h 218"/>
                <a:gd name="T16" fmla="*/ 2147483647 w 264"/>
                <a:gd name="T17" fmla="*/ 2147483647 h 218"/>
                <a:gd name="T18" fmla="*/ 2147483647 w 264"/>
                <a:gd name="T19" fmla="*/ 2147483647 h 218"/>
                <a:gd name="T20" fmla="*/ 2147483647 w 264"/>
                <a:gd name="T21" fmla="*/ 2147483647 h 218"/>
                <a:gd name="T22" fmla="*/ 2147483647 w 264"/>
                <a:gd name="T23" fmla="*/ 2147483647 h 218"/>
                <a:gd name="T24" fmla="*/ 2147483647 w 264"/>
                <a:gd name="T25" fmla="*/ 2147483647 h 218"/>
                <a:gd name="T26" fmla="*/ 2147483647 w 264"/>
                <a:gd name="T27" fmla="*/ 2147483647 h 218"/>
                <a:gd name="T28" fmla="*/ 2147483647 w 264"/>
                <a:gd name="T29" fmla="*/ 2147483647 h 218"/>
                <a:gd name="T30" fmla="*/ 2147483647 w 264"/>
                <a:gd name="T31" fmla="*/ 2147483647 h 218"/>
                <a:gd name="T32" fmla="*/ 2147483647 w 264"/>
                <a:gd name="T33" fmla="*/ 2147483647 h 218"/>
                <a:gd name="T34" fmla="*/ 2147483647 w 264"/>
                <a:gd name="T35" fmla="*/ 2147483647 h 218"/>
                <a:gd name="T36" fmla="*/ 2147483647 w 264"/>
                <a:gd name="T37" fmla="*/ 2147483647 h 218"/>
                <a:gd name="T38" fmla="*/ 2147483647 w 264"/>
                <a:gd name="T39" fmla="*/ 2147483647 h 218"/>
                <a:gd name="T40" fmla="*/ 2147483647 w 264"/>
                <a:gd name="T41" fmla="*/ 2147483647 h 218"/>
                <a:gd name="T42" fmla="*/ 2147483647 w 264"/>
                <a:gd name="T43" fmla="*/ 2147483647 h 218"/>
                <a:gd name="T44" fmla="*/ 2147483647 w 264"/>
                <a:gd name="T45" fmla="*/ 2147483647 h 218"/>
                <a:gd name="T46" fmla="*/ 2147483647 w 264"/>
                <a:gd name="T47" fmla="*/ 2147483647 h 218"/>
                <a:gd name="T48" fmla="*/ 2147483647 w 264"/>
                <a:gd name="T49" fmla="*/ 2147483647 h 218"/>
                <a:gd name="T50" fmla="*/ 2147483647 w 264"/>
                <a:gd name="T51" fmla="*/ 2147483647 h 218"/>
                <a:gd name="T52" fmla="*/ 2147483647 w 264"/>
                <a:gd name="T53" fmla="*/ 2147483647 h 218"/>
                <a:gd name="T54" fmla="*/ 2147483647 w 264"/>
                <a:gd name="T55" fmla="*/ 2147483647 h 218"/>
                <a:gd name="T56" fmla="*/ 2147483647 w 264"/>
                <a:gd name="T57" fmla="*/ 2147483647 h 218"/>
                <a:gd name="T58" fmla="*/ 2147483647 w 264"/>
                <a:gd name="T59" fmla="*/ 2147483647 h 218"/>
                <a:gd name="T60" fmla="*/ 2147483647 w 264"/>
                <a:gd name="T61" fmla="*/ 2147483647 h 218"/>
                <a:gd name="T62" fmla="*/ 2147483647 w 264"/>
                <a:gd name="T63" fmla="*/ 2147483647 h 218"/>
                <a:gd name="T64" fmla="*/ 2147483647 w 264"/>
                <a:gd name="T65" fmla="*/ 2147483647 h 218"/>
                <a:gd name="T66" fmla="*/ 2147483647 w 264"/>
                <a:gd name="T67" fmla="*/ 2147483647 h 218"/>
                <a:gd name="T68" fmla="*/ 0 w 264"/>
                <a:gd name="T69" fmla="*/ 2147483647 h 218"/>
                <a:gd name="T70" fmla="*/ 2147483647 w 264"/>
                <a:gd name="T71" fmla="*/ 2147483647 h 218"/>
                <a:gd name="T72" fmla="*/ 2147483647 w 264"/>
                <a:gd name="T73" fmla="*/ 0 h 218"/>
                <a:gd name="T74" fmla="*/ 2147483647 w 264"/>
                <a:gd name="T75" fmla="*/ 2147483647 h 218"/>
                <a:gd name="T76" fmla="*/ 2147483647 w 264"/>
                <a:gd name="T77" fmla="*/ 2147483647 h 218"/>
                <a:gd name="T78" fmla="*/ 2147483647 w 264"/>
                <a:gd name="T79" fmla="*/ 2147483647 h 218"/>
                <a:gd name="T80" fmla="*/ 2147483647 w 264"/>
                <a:gd name="T81" fmla="*/ 2147483647 h 2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4"/>
                <a:gd name="T124" fmla="*/ 0 h 218"/>
                <a:gd name="T125" fmla="*/ 264 w 264"/>
                <a:gd name="T126" fmla="*/ 218 h 2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4" h="218">
                  <a:moveTo>
                    <a:pt x="238" y="116"/>
                  </a:moveTo>
                  <a:lnTo>
                    <a:pt x="172" y="108"/>
                  </a:lnTo>
                  <a:lnTo>
                    <a:pt x="198" y="168"/>
                  </a:lnTo>
                  <a:lnTo>
                    <a:pt x="206" y="144"/>
                  </a:lnTo>
                  <a:lnTo>
                    <a:pt x="254" y="180"/>
                  </a:lnTo>
                  <a:lnTo>
                    <a:pt x="256" y="180"/>
                  </a:lnTo>
                  <a:lnTo>
                    <a:pt x="260" y="178"/>
                  </a:lnTo>
                  <a:lnTo>
                    <a:pt x="262" y="176"/>
                  </a:lnTo>
                  <a:lnTo>
                    <a:pt x="262" y="174"/>
                  </a:lnTo>
                  <a:lnTo>
                    <a:pt x="264" y="172"/>
                  </a:lnTo>
                  <a:lnTo>
                    <a:pt x="262" y="168"/>
                  </a:lnTo>
                  <a:lnTo>
                    <a:pt x="216" y="134"/>
                  </a:lnTo>
                  <a:lnTo>
                    <a:pt x="238" y="116"/>
                  </a:lnTo>
                  <a:lnTo>
                    <a:pt x="156" y="14"/>
                  </a:lnTo>
                  <a:lnTo>
                    <a:pt x="176" y="14"/>
                  </a:lnTo>
                  <a:lnTo>
                    <a:pt x="176" y="16"/>
                  </a:lnTo>
                  <a:lnTo>
                    <a:pt x="156" y="16"/>
                  </a:lnTo>
                  <a:lnTo>
                    <a:pt x="156" y="14"/>
                  </a:lnTo>
                  <a:lnTo>
                    <a:pt x="238" y="116"/>
                  </a:lnTo>
                  <a:lnTo>
                    <a:pt x="156" y="18"/>
                  </a:lnTo>
                  <a:lnTo>
                    <a:pt x="176" y="18"/>
                  </a:lnTo>
                  <a:lnTo>
                    <a:pt x="176" y="32"/>
                  </a:lnTo>
                  <a:lnTo>
                    <a:pt x="156" y="32"/>
                  </a:lnTo>
                  <a:lnTo>
                    <a:pt x="156" y="18"/>
                  </a:lnTo>
                  <a:lnTo>
                    <a:pt x="238" y="116"/>
                  </a:lnTo>
                  <a:lnTo>
                    <a:pt x="142" y="30"/>
                  </a:lnTo>
                  <a:lnTo>
                    <a:pt x="118" y="30"/>
                  </a:lnTo>
                  <a:lnTo>
                    <a:pt x="118" y="28"/>
                  </a:lnTo>
                  <a:lnTo>
                    <a:pt x="142" y="28"/>
                  </a:lnTo>
                  <a:lnTo>
                    <a:pt x="142" y="30"/>
                  </a:lnTo>
                  <a:lnTo>
                    <a:pt x="238" y="116"/>
                  </a:lnTo>
                  <a:lnTo>
                    <a:pt x="192" y="30"/>
                  </a:lnTo>
                  <a:lnTo>
                    <a:pt x="198" y="22"/>
                  </a:lnTo>
                  <a:lnTo>
                    <a:pt x="192" y="16"/>
                  </a:lnTo>
                  <a:lnTo>
                    <a:pt x="198" y="16"/>
                  </a:lnTo>
                  <a:lnTo>
                    <a:pt x="200" y="20"/>
                  </a:lnTo>
                  <a:lnTo>
                    <a:pt x="202" y="16"/>
                  </a:lnTo>
                  <a:lnTo>
                    <a:pt x="206" y="16"/>
                  </a:lnTo>
                  <a:lnTo>
                    <a:pt x="202" y="22"/>
                  </a:lnTo>
                  <a:lnTo>
                    <a:pt x="208" y="30"/>
                  </a:lnTo>
                  <a:lnTo>
                    <a:pt x="202" y="30"/>
                  </a:lnTo>
                  <a:lnTo>
                    <a:pt x="200" y="26"/>
                  </a:lnTo>
                  <a:lnTo>
                    <a:pt x="196" y="30"/>
                  </a:lnTo>
                  <a:lnTo>
                    <a:pt x="192" y="30"/>
                  </a:lnTo>
                  <a:lnTo>
                    <a:pt x="238" y="116"/>
                  </a:lnTo>
                  <a:lnTo>
                    <a:pt x="216" y="40"/>
                  </a:lnTo>
                  <a:lnTo>
                    <a:pt x="8" y="40"/>
                  </a:lnTo>
                  <a:lnTo>
                    <a:pt x="8" y="196"/>
                  </a:lnTo>
                  <a:lnTo>
                    <a:pt x="10" y="202"/>
                  </a:lnTo>
                  <a:lnTo>
                    <a:pt x="12" y="206"/>
                  </a:lnTo>
                  <a:lnTo>
                    <a:pt x="18" y="210"/>
                  </a:lnTo>
                  <a:lnTo>
                    <a:pt x="24" y="210"/>
                  </a:lnTo>
                  <a:lnTo>
                    <a:pt x="202" y="210"/>
                  </a:lnTo>
                  <a:lnTo>
                    <a:pt x="208" y="210"/>
                  </a:lnTo>
                  <a:lnTo>
                    <a:pt x="212" y="206"/>
                  </a:lnTo>
                  <a:lnTo>
                    <a:pt x="216" y="202"/>
                  </a:lnTo>
                  <a:lnTo>
                    <a:pt x="216" y="196"/>
                  </a:lnTo>
                  <a:lnTo>
                    <a:pt x="216" y="162"/>
                  </a:lnTo>
                  <a:lnTo>
                    <a:pt x="224" y="168"/>
                  </a:lnTo>
                  <a:lnTo>
                    <a:pt x="224" y="196"/>
                  </a:lnTo>
                  <a:lnTo>
                    <a:pt x="222" y="204"/>
                  </a:lnTo>
                  <a:lnTo>
                    <a:pt x="218" y="212"/>
                  </a:lnTo>
                  <a:lnTo>
                    <a:pt x="210" y="216"/>
                  </a:lnTo>
                  <a:lnTo>
                    <a:pt x="202" y="218"/>
                  </a:lnTo>
                  <a:lnTo>
                    <a:pt x="24" y="218"/>
                  </a:lnTo>
                  <a:lnTo>
                    <a:pt x="14" y="216"/>
                  </a:lnTo>
                  <a:lnTo>
                    <a:pt x="8" y="212"/>
                  </a:lnTo>
                  <a:lnTo>
                    <a:pt x="2" y="204"/>
                  </a:lnTo>
                  <a:lnTo>
                    <a:pt x="0" y="196"/>
                  </a:lnTo>
                  <a:lnTo>
                    <a:pt x="0" y="24"/>
                  </a:lnTo>
                  <a:lnTo>
                    <a:pt x="2" y="14"/>
                  </a:lnTo>
                  <a:lnTo>
                    <a:pt x="8" y="8"/>
                  </a:lnTo>
                  <a:lnTo>
                    <a:pt x="14" y="2"/>
                  </a:lnTo>
                  <a:lnTo>
                    <a:pt x="24" y="0"/>
                  </a:lnTo>
                  <a:lnTo>
                    <a:pt x="202" y="0"/>
                  </a:lnTo>
                  <a:lnTo>
                    <a:pt x="210" y="2"/>
                  </a:lnTo>
                  <a:lnTo>
                    <a:pt x="218" y="8"/>
                  </a:lnTo>
                  <a:lnTo>
                    <a:pt x="222" y="14"/>
                  </a:lnTo>
                  <a:lnTo>
                    <a:pt x="224" y="24"/>
                  </a:lnTo>
                  <a:lnTo>
                    <a:pt x="224" y="108"/>
                  </a:lnTo>
                  <a:lnTo>
                    <a:pt x="216" y="106"/>
                  </a:lnTo>
                  <a:lnTo>
                    <a:pt x="216" y="40"/>
                  </a:lnTo>
                  <a:lnTo>
                    <a:pt x="238" y="116"/>
                  </a:lnTo>
                  <a:close/>
                </a:path>
              </a:pathLst>
            </a:custGeom>
            <a:solidFill>
              <a:srgbClr val="FFFFFF"/>
            </a:solidFill>
            <a:ln w="9525">
              <a:noFill/>
              <a:round/>
              <a:headEnd/>
              <a:tailEnd/>
            </a:ln>
          </p:spPr>
          <p:txBody>
            <a:bodyPr/>
            <a:lstStyle/>
            <a:p>
              <a:pPr defTabSz="912462"/>
              <a:endParaRPr lang="en-US" sz="1400">
                <a:solidFill>
                  <a:srgbClr val="FFFFFF"/>
                </a:solidFill>
                <a:latin typeface="Segoe UI Light"/>
                <a:cs typeface="Arial" charset="0"/>
              </a:endParaRPr>
            </a:p>
          </p:txBody>
        </p:sp>
      </p:grpSp>
      <p:grpSp>
        <p:nvGrpSpPr>
          <p:cNvPr id="5" name="Group 11"/>
          <p:cNvGrpSpPr>
            <a:grpSpLocks/>
          </p:cNvGrpSpPr>
          <p:nvPr/>
        </p:nvGrpSpPr>
        <p:grpSpPr bwMode="auto">
          <a:xfrm>
            <a:off x="6781696" y="1295705"/>
            <a:ext cx="2544401" cy="1642830"/>
            <a:chOff x="4294" y="1066"/>
            <a:chExt cx="1604" cy="1350"/>
          </a:xfrm>
          <a:solidFill>
            <a:schemeClr val="accent6"/>
          </a:solidFill>
        </p:grpSpPr>
        <p:sp>
          <p:nvSpPr>
            <p:cNvPr id="77" name="Right Arrow 76"/>
            <p:cNvSpPr>
              <a:spLocks noChangeArrowheads="1"/>
            </p:cNvSpPr>
            <p:nvPr/>
          </p:nvSpPr>
          <p:spPr bwMode="auto">
            <a:xfrm>
              <a:off x="4294" y="1066"/>
              <a:ext cx="1604" cy="1350"/>
            </a:xfrm>
            <a:prstGeom prst="rightArrow">
              <a:avLst>
                <a:gd name="adj1" fmla="val 50000"/>
                <a:gd name="adj2" fmla="val 49985"/>
              </a:avLst>
            </a:prstGeom>
            <a:grpFill/>
            <a:ln w="9525" algn="ctr">
              <a:noFill/>
              <a:miter lim="800000"/>
              <a:headEnd/>
              <a:tailEnd/>
            </a:ln>
          </p:spPr>
          <p:txBody>
            <a:bodyPr lIns="109817" tIns="0" rIns="0" bIns="54908" anchor="ctr"/>
            <a:lstStyle/>
            <a:p>
              <a:pPr defTabSz="1096541">
                <a:defRPr/>
              </a:pPr>
              <a:endParaRPr lang="en-US" sz="1600" b="1">
                <a:solidFill>
                  <a:prstClr val="black"/>
                </a:solidFill>
                <a:latin typeface="Segoe UI Light"/>
              </a:endParaRPr>
            </a:p>
          </p:txBody>
        </p:sp>
        <p:sp>
          <p:nvSpPr>
            <p:cNvPr id="45110" name="Text Box 14"/>
            <p:cNvSpPr txBox="1">
              <a:spLocks noChangeArrowheads="1"/>
            </p:cNvSpPr>
            <p:nvPr/>
          </p:nvSpPr>
          <p:spPr bwMode="auto">
            <a:xfrm>
              <a:off x="4584" y="1679"/>
              <a:ext cx="879" cy="149"/>
            </a:xfrm>
            <a:prstGeom prst="rect">
              <a:avLst/>
            </a:prstGeom>
            <a:grpFill/>
            <a:ln w="9525">
              <a:noFill/>
              <a:miter lim="800000"/>
              <a:headEnd/>
              <a:tailEnd/>
            </a:ln>
          </p:spPr>
          <p:txBody>
            <a:bodyPr lIns="109817" tIns="0" rIns="109817" bIns="54908" anchor="ctr"/>
            <a:lstStyle/>
            <a:p>
              <a:pPr algn="ctr" defTabSz="1096541"/>
              <a:r>
                <a:rPr lang="en-US" sz="1400" b="1" dirty="0">
                  <a:gradFill>
                    <a:gsLst>
                      <a:gs pos="0">
                        <a:srgbClr val="505050"/>
                      </a:gs>
                      <a:gs pos="100000">
                        <a:srgbClr val="505050"/>
                      </a:gs>
                    </a:gsLst>
                    <a:lin ang="5400000" scaled="0"/>
                  </a:gradFill>
                </a:rPr>
                <a:t>Infrastructure Provisioning </a:t>
              </a:r>
            </a:p>
          </p:txBody>
        </p:sp>
      </p:grpSp>
      <p:grpSp>
        <p:nvGrpSpPr>
          <p:cNvPr id="16" name="Group 53"/>
          <p:cNvGrpSpPr>
            <a:grpSpLocks/>
          </p:cNvGrpSpPr>
          <p:nvPr/>
        </p:nvGrpSpPr>
        <p:grpSpPr bwMode="auto">
          <a:xfrm>
            <a:off x="6690493" y="4600407"/>
            <a:ext cx="2452616" cy="1787106"/>
            <a:chOff x="4271" y="2496"/>
            <a:chExt cx="1603" cy="1349"/>
          </a:xfrm>
          <a:solidFill>
            <a:schemeClr val="accent6"/>
          </a:solidFill>
        </p:grpSpPr>
        <p:sp>
          <p:nvSpPr>
            <p:cNvPr id="58" name="Right Arrow 57"/>
            <p:cNvSpPr>
              <a:spLocks noChangeArrowheads="1"/>
            </p:cNvSpPr>
            <p:nvPr/>
          </p:nvSpPr>
          <p:spPr bwMode="auto">
            <a:xfrm flipH="1">
              <a:off x="4271" y="2496"/>
              <a:ext cx="1603" cy="1349"/>
            </a:xfrm>
            <a:prstGeom prst="rightArrow">
              <a:avLst>
                <a:gd name="adj1" fmla="val 50000"/>
                <a:gd name="adj2" fmla="val 59414"/>
              </a:avLst>
            </a:prstGeom>
            <a:grpFill/>
            <a:ln w="9525" algn="ctr">
              <a:noFill/>
              <a:miter lim="800000"/>
              <a:headEnd/>
              <a:tailEnd/>
            </a:ln>
            <a:effectLst/>
          </p:spPr>
          <p:txBody>
            <a:bodyPr lIns="109817" tIns="0" rIns="0" bIns="54908" anchor="ctr"/>
            <a:lstStyle/>
            <a:p>
              <a:pPr defTabSz="1096541">
                <a:defRPr/>
              </a:pPr>
              <a:endParaRPr lang="en-US" sz="1600" b="1">
                <a:solidFill>
                  <a:prstClr val="black"/>
                </a:solidFill>
                <a:latin typeface="Segoe UI Light"/>
              </a:endParaRPr>
            </a:p>
          </p:txBody>
        </p:sp>
        <p:sp>
          <p:nvSpPr>
            <p:cNvPr id="45100" name="Text Box 57"/>
            <p:cNvSpPr txBox="1">
              <a:spLocks noChangeArrowheads="1"/>
            </p:cNvSpPr>
            <p:nvPr/>
          </p:nvSpPr>
          <p:spPr bwMode="auto">
            <a:xfrm>
              <a:off x="4566" y="3066"/>
              <a:ext cx="1053" cy="97"/>
            </a:xfrm>
            <a:prstGeom prst="rect">
              <a:avLst/>
            </a:prstGeom>
            <a:grpFill/>
            <a:ln w="9525" algn="ctr">
              <a:noFill/>
              <a:miter lim="800000"/>
              <a:headEnd/>
              <a:tailEnd/>
            </a:ln>
          </p:spPr>
          <p:txBody>
            <a:bodyPr lIns="109817" tIns="0" rIns="0" bIns="54908" anchor="ctr"/>
            <a:lstStyle/>
            <a:p>
              <a:pPr algn="ctr" defTabSz="1096541"/>
              <a:endParaRPr lang="en-US" sz="1400" b="1" dirty="0">
                <a:gradFill>
                  <a:gsLst>
                    <a:gs pos="0">
                      <a:srgbClr val="505050"/>
                    </a:gs>
                    <a:gs pos="100000">
                      <a:srgbClr val="505050"/>
                    </a:gs>
                  </a:gsLst>
                  <a:lin ang="5400000" scaled="0"/>
                </a:gradFill>
              </a:endParaRPr>
            </a:p>
            <a:p>
              <a:pPr algn="ctr" defTabSz="1096541"/>
              <a:r>
                <a:rPr lang="en-US" sz="1400" b="1" dirty="0">
                  <a:gradFill>
                    <a:gsLst>
                      <a:gs pos="0">
                        <a:srgbClr val="505050"/>
                      </a:gs>
                      <a:gs pos="100000">
                        <a:srgbClr val="505050"/>
                      </a:gs>
                    </a:gsLst>
                    <a:lin ang="5400000" scaled="0"/>
                  </a:gradFill>
                </a:rPr>
                <a:t>Infrastructure monitoring</a:t>
              </a:r>
            </a:p>
            <a:p>
              <a:pPr algn="ctr" defTabSz="1096541"/>
              <a:r>
                <a:rPr lang="en-US" sz="1400" b="1" dirty="0">
                  <a:gradFill>
                    <a:gsLst>
                      <a:gs pos="0">
                        <a:srgbClr val="505050"/>
                      </a:gs>
                      <a:gs pos="100000">
                        <a:srgbClr val="505050"/>
                      </a:gs>
                    </a:gsLst>
                    <a:lin ang="5400000" scaled="0"/>
                  </a:gradFill>
                </a:rPr>
                <a:t>Application </a:t>
              </a:r>
              <a:r>
                <a:rPr lang="en-US" sz="1400" b="1" dirty="0" err="1">
                  <a:gradFill>
                    <a:gsLst>
                      <a:gs pos="0">
                        <a:srgbClr val="505050"/>
                      </a:gs>
                      <a:gs pos="100000">
                        <a:srgbClr val="505050"/>
                      </a:gs>
                    </a:gsLst>
                    <a:lin ang="5400000" scaled="0"/>
                  </a:gradFill>
                </a:rPr>
                <a:t>perf</a:t>
              </a:r>
              <a:r>
                <a:rPr lang="en-US" sz="1400" b="1" dirty="0">
                  <a:gradFill>
                    <a:gsLst>
                      <a:gs pos="0">
                        <a:srgbClr val="505050"/>
                      </a:gs>
                      <a:gs pos="100000">
                        <a:srgbClr val="505050"/>
                      </a:gs>
                    </a:gsLst>
                    <a:lin ang="5400000" scaled="0"/>
                  </a:gradFill>
                </a:rPr>
                <a:t>. Monitoring </a:t>
              </a:r>
            </a:p>
          </p:txBody>
        </p:sp>
      </p:grpSp>
      <p:sp>
        <p:nvSpPr>
          <p:cNvPr id="8" name="TextBox 7"/>
          <p:cNvSpPr txBox="1"/>
          <p:nvPr/>
        </p:nvSpPr>
        <p:spPr>
          <a:xfrm>
            <a:off x="7144546" y="3008622"/>
            <a:ext cx="2062801" cy="280660"/>
          </a:xfrm>
          <a:prstGeom prst="rect">
            <a:avLst/>
          </a:prstGeom>
          <a:noFill/>
        </p:spPr>
        <p:txBody>
          <a:bodyPr wrap="none" lIns="91409" tIns="45705" rIns="91409" bIns="45705">
            <a:spAutoFit/>
          </a:bodyPr>
          <a:lstStyle/>
          <a:p>
            <a:pPr defTabSz="914367">
              <a:defRPr/>
            </a:pPr>
            <a:r>
              <a:rPr lang="en-US" sz="1200" b="1" dirty="0">
                <a:gradFill>
                  <a:gsLst>
                    <a:gs pos="0">
                      <a:srgbClr val="505050"/>
                    </a:gs>
                    <a:gs pos="100000">
                      <a:srgbClr val="505050"/>
                    </a:gs>
                  </a:gsLst>
                  <a:lin ang="5400000" scaled="0"/>
                </a:gradFill>
              </a:rPr>
              <a:t>Virtual Machine Manager</a:t>
            </a:r>
          </a:p>
        </p:txBody>
      </p:sp>
      <p:sp>
        <p:nvSpPr>
          <p:cNvPr id="60" name="TextBox 59"/>
          <p:cNvSpPr txBox="1"/>
          <p:nvPr/>
        </p:nvSpPr>
        <p:spPr>
          <a:xfrm>
            <a:off x="7144546" y="3392107"/>
            <a:ext cx="1702433" cy="280660"/>
          </a:xfrm>
          <a:prstGeom prst="rect">
            <a:avLst/>
          </a:prstGeom>
          <a:noFill/>
        </p:spPr>
        <p:txBody>
          <a:bodyPr wrap="none" lIns="91409" tIns="45705" rIns="91409" bIns="45705">
            <a:spAutoFit/>
          </a:bodyPr>
          <a:lstStyle/>
          <a:p>
            <a:pPr defTabSz="914367">
              <a:defRPr/>
            </a:pPr>
            <a:r>
              <a:rPr lang="en-US" sz="1200" b="1" dirty="0">
                <a:gradFill>
                  <a:gsLst>
                    <a:gs pos="0">
                      <a:srgbClr val="505050"/>
                    </a:gs>
                    <a:gs pos="100000">
                      <a:srgbClr val="505050"/>
                    </a:gs>
                  </a:gsLst>
                  <a:lin ang="5400000" scaled="0"/>
                </a:gradFill>
              </a:rPr>
              <a:t>Operations Manager</a:t>
            </a:r>
          </a:p>
        </p:txBody>
      </p:sp>
      <p:sp>
        <p:nvSpPr>
          <p:cNvPr id="61" name="TextBox 60"/>
          <p:cNvSpPr txBox="1"/>
          <p:nvPr/>
        </p:nvSpPr>
        <p:spPr>
          <a:xfrm>
            <a:off x="1736741" y="2014040"/>
            <a:ext cx="1278658" cy="280660"/>
          </a:xfrm>
          <a:prstGeom prst="rect">
            <a:avLst/>
          </a:prstGeom>
          <a:noFill/>
        </p:spPr>
        <p:txBody>
          <a:bodyPr wrap="none" lIns="91409" tIns="45705" rIns="91409" bIns="45705">
            <a:spAutoFit/>
          </a:bodyPr>
          <a:lstStyle/>
          <a:p>
            <a:pPr defTabSz="914367">
              <a:defRPr/>
            </a:pPr>
            <a:r>
              <a:rPr lang="en-US" sz="1200" b="1" dirty="0">
                <a:gradFill>
                  <a:gsLst>
                    <a:gs pos="0">
                      <a:srgbClr val="FFFFFF"/>
                    </a:gs>
                    <a:gs pos="100000">
                      <a:srgbClr val="FFFFFF"/>
                    </a:gs>
                  </a:gsLst>
                  <a:lin ang="5400000" scaled="0"/>
                </a:gradFill>
              </a:rPr>
              <a:t>App Controller</a:t>
            </a:r>
          </a:p>
        </p:txBody>
      </p:sp>
      <p:sp>
        <p:nvSpPr>
          <p:cNvPr id="62" name="TextBox 61"/>
          <p:cNvSpPr txBox="1"/>
          <p:nvPr/>
        </p:nvSpPr>
        <p:spPr>
          <a:xfrm>
            <a:off x="1874643" y="5015007"/>
            <a:ext cx="844947" cy="469018"/>
          </a:xfrm>
          <a:prstGeom prst="rect">
            <a:avLst/>
          </a:prstGeom>
          <a:noFill/>
        </p:spPr>
        <p:txBody>
          <a:bodyPr wrap="none" lIns="91409" tIns="45705" rIns="91409" bIns="45705">
            <a:spAutoFit/>
          </a:bodyPr>
          <a:lstStyle/>
          <a:p>
            <a:pPr defTabSz="914367">
              <a:defRPr/>
            </a:pPr>
            <a:r>
              <a:rPr lang="en-US" sz="1200" b="1" dirty="0">
                <a:gradFill>
                  <a:gsLst>
                    <a:gs pos="0">
                      <a:srgbClr val="FFFFFF"/>
                    </a:gs>
                    <a:gs pos="100000">
                      <a:srgbClr val="FFFFFF"/>
                    </a:gs>
                  </a:gsLst>
                  <a:lin ang="5400000" scaled="0"/>
                </a:gradFill>
              </a:rPr>
              <a:t>Service </a:t>
            </a:r>
            <a:br>
              <a:rPr lang="en-US" sz="1200" b="1" dirty="0">
                <a:gradFill>
                  <a:gsLst>
                    <a:gs pos="0">
                      <a:srgbClr val="FFFFFF"/>
                    </a:gs>
                    <a:gs pos="100000">
                      <a:srgbClr val="FFFFFF"/>
                    </a:gs>
                  </a:gsLst>
                  <a:lin ang="5400000" scaled="0"/>
                </a:gradFill>
              </a:rPr>
            </a:br>
            <a:r>
              <a:rPr lang="en-US" sz="1200" b="1" dirty="0">
                <a:gradFill>
                  <a:gsLst>
                    <a:gs pos="0">
                      <a:srgbClr val="FFFFFF"/>
                    </a:gs>
                    <a:gs pos="100000">
                      <a:srgbClr val="FFFFFF"/>
                    </a:gs>
                  </a:gsLst>
                  <a:lin ang="5400000" scaled="0"/>
                </a:gradFill>
              </a:rPr>
              <a:t>Manager</a:t>
            </a:r>
          </a:p>
        </p:txBody>
      </p:sp>
      <p:sp>
        <p:nvSpPr>
          <p:cNvPr id="63" name="TextBox 62"/>
          <p:cNvSpPr txBox="1"/>
          <p:nvPr/>
        </p:nvSpPr>
        <p:spPr>
          <a:xfrm>
            <a:off x="5476797" y="4679469"/>
            <a:ext cx="844947" cy="469018"/>
          </a:xfrm>
          <a:prstGeom prst="rect">
            <a:avLst/>
          </a:prstGeom>
          <a:noFill/>
        </p:spPr>
        <p:txBody>
          <a:bodyPr wrap="none" lIns="91409" tIns="45705" rIns="91409" bIns="45705">
            <a:spAutoFit/>
          </a:bodyPr>
          <a:lstStyle/>
          <a:p>
            <a:pPr defTabSz="914367">
              <a:defRPr/>
            </a:pPr>
            <a:r>
              <a:rPr lang="en-US" sz="1200" b="1" dirty="0">
                <a:gradFill>
                  <a:gsLst>
                    <a:gs pos="0">
                      <a:srgbClr val="FFFFFF"/>
                    </a:gs>
                    <a:gs pos="100000">
                      <a:srgbClr val="FFFFFF"/>
                    </a:gs>
                  </a:gsLst>
                  <a:lin ang="5400000" scaled="0"/>
                </a:gradFill>
              </a:rPr>
              <a:t>Service </a:t>
            </a:r>
            <a:br>
              <a:rPr lang="en-US" sz="1200" b="1" dirty="0">
                <a:gradFill>
                  <a:gsLst>
                    <a:gs pos="0">
                      <a:srgbClr val="FFFFFF"/>
                    </a:gs>
                    <a:gs pos="100000">
                      <a:srgbClr val="FFFFFF"/>
                    </a:gs>
                  </a:gsLst>
                  <a:lin ang="5400000" scaled="0"/>
                </a:gradFill>
              </a:rPr>
            </a:br>
            <a:r>
              <a:rPr lang="en-US" sz="1200" b="1" dirty="0">
                <a:gradFill>
                  <a:gsLst>
                    <a:gs pos="0">
                      <a:srgbClr val="FFFFFF"/>
                    </a:gs>
                    <a:gs pos="100000">
                      <a:srgbClr val="FFFFFF"/>
                    </a:gs>
                  </a:gsLst>
                  <a:lin ang="5400000" scaled="0"/>
                </a:gradFill>
              </a:rPr>
              <a:t>Manager</a:t>
            </a:r>
          </a:p>
        </p:txBody>
      </p:sp>
      <p:sp>
        <p:nvSpPr>
          <p:cNvPr id="65" name="TextBox 64"/>
          <p:cNvSpPr txBox="1"/>
          <p:nvPr/>
        </p:nvSpPr>
        <p:spPr>
          <a:xfrm>
            <a:off x="5361913" y="2005407"/>
            <a:ext cx="1092599" cy="461665"/>
          </a:xfrm>
          <a:prstGeom prst="rect">
            <a:avLst/>
          </a:prstGeom>
          <a:noFill/>
        </p:spPr>
        <p:txBody>
          <a:bodyPr wrap="square" lIns="91409" tIns="45705" rIns="91409" bIns="45705">
            <a:spAutoFit/>
          </a:bodyPr>
          <a:lstStyle/>
          <a:p>
            <a:pPr defTabSz="914367">
              <a:defRPr/>
            </a:pPr>
            <a:r>
              <a:rPr lang="en-US" sz="1200" b="1" dirty="0">
                <a:gradFill>
                  <a:gsLst>
                    <a:gs pos="0">
                      <a:srgbClr val="FFFFFF"/>
                    </a:gs>
                    <a:gs pos="100000">
                      <a:srgbClr val="FFFFFF"/>
                    </a:gs>
                  </a:gsLst>
                  <a:lin ang="5400000" scaled="0"/>
                </a:gradFill>
              </a:rPr>
              <a:t>Orchestrator </a:t>
            </a:r>
          </a:p>
          <a:p>
            <a:pPr defTabSz="914367">
              <a:defRPr/>
            </a:pPr>
            <a:r>
              <a:rPr lang="en-US" sz="1200" b="1" dirty="0">
                <a:gradFill>
                  <a:gsLst>
                    <a:gs pos="0">
                      <a:srgbClr val="FFFFFF"/>
                    </a:gs>
                    <a:gs pos="100000">
                      <a:srgbClr val="FFFFFF"/>
                    </a:gs>
                  </a:gsLst>
                  <a:lin ang="5400000" scaled="0"/>
                </a:gradFill>
              </a:rPr>
              <a:t>(incl. SPF) </a:t>
            </a:r>
          </a:p>
        </p:txBody>
      </p:sp>
      <p:sp>
        <p:nvSpPr>
          <p:cNvPr id="66" name="TextBox 65"/>
          <p:cNvSpPr txBox="1"/>
          <p:nvPr/>
        </p:nvSpPr>
        <p:spPr>
          <a:xfrm>
            <a:off x="7144548" y="3787021"/>
            <a:ext cx="1965046" cy="280660"/>
          </a:xfrm>
          <a:prstGeom prst="rect">
            <a:avLst/>
          </a:prstGeom>
          <a:noFill/>
        </p:spPr>
        <p:txBody>
          <a:bodyPr wrap="square" lIns="91409" tIns="45705" rIns="91409" bIns="45705">
            <a:spAutoFit/>
          </a:bodyPr>
          <a:lstStyle/>
          <a:p>
            <a:pPr defTabSz="914367">
              <a:defRPr/>
            </a:pPr>
            <a:r>
              <a:rPr lang="en-US" sz="1200" b="1" dirty="0">
                <a:gradFill>
                  <a:gsLst>
                    <a:gs pos="0">
                      <a:srgbClr val="505050"/>
                    </a:gs>
                    <a:gs pos="100000">
                      <a:srgbClr val="505050"/>
                    </a:gs>
                  </a:gsLst>
                  <a:lin ang="5400000" scaled="0"/>
                </a:gradFill>
              </a:rPr>
              <a:t>Configuration Manager</a:t>
            </a:r>
          </a:p>
        </p:txBody>
      </p: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1438334" y="2032387"/>
            <a:ext cx="365708" cy="286152"/>
          </a:xfrm>
          <a:prstGeom prst="rect">
            <a:avLst/>
          </a:prstGeom>
          <a:noFill/>
          <a:ln w="9525">
            <a:noFill/>
            <a:miter lim="800000"/>
            <a:headEnd/>
            <a:tailEnd/>
          </a:ln>
        </p:spPr>
      </p:pic>
      <p:pic>
        <p:nvPicPr>
          <p:cNvPr id="11" name="Picture 10"/>
          <p:cNvPicPr>
            <a:picLocks/>
          </p:cNvPicPr>
          <p:nvPr/>
        </p:nvPicPr>
        <p:blipFill>
          <a:blip r:embed="rId4" cstate="print">
            <a:extLst>
              <a:ext uri="{28A0092B-C50C-407E-A947-70E740481C1C}">
                <a14:useLocalDpi xmlns:a14="http://schemas.microsoft.com/office/drawing/2010/main" val="0"/>
              </a:ext>
            </a:extLst>
          </a:blip>
          <a:stretch>
            <a:fillRect/>
          </a:stretch>
        </p:blipFill>
        <p:spPr bwMode="auto">
          <a:xfrm>
            <a:off x="5038107" y="2180375"/>
            <a:ext cx="365708" cy="322050"/>
          </a:xfrm>
          <a:prstGeom prst="rect">
            <a:avLst/>
          </a:prstGeom>
          <a:noFill/>
          <a:ln w="9525">
            <a:noFill/>
            <a:miter lim="800000"/>
            <a:headEnd/>
            <a:tailEnd/>
          </a:ln>
        </p:spPr>
      </p:pic>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bwMode="auto">
          <a:xfrm>
            <a:off x="5153629" y="4646099"/>
            <a:ext cx="365708" cy="343700"/>
          </a:xfrm>
          <a:prstGeom prst="rect">
            <a:avLst/>
          </a:prstGeom>
          <a:noFill/>
          <a:ln w="9525">
            <a:noFill/>
            <a:miter lim="800000"/>
            <a:headEnd/>
            <a:tailEnd/>
          </a:ln>
        </p:spPr>
      </p:pic>
      <p:pic>
        <p:nvPicPr>
          <p:cNvPr id="57" name="Picture 56"/>
          <p:cNvPicPr>
            <a:picLocks/>
          </p:cNvPicPr>
          <p:nvPr/>
        </p:nvPicPr>
        <p:blipFill>
          <a:blip r:embed="rId5" cstate="print">
            <a:extLst>
              <a:ext uri="{28A0092B-C50C-407E-A947-70E740481C1C}">
                <a14:useLocalDpi xmlns:a14="http://schemas.microsoft.com/office/drawing/2010/main" val="0"/>
              </a:ext>
            </a:extLst>
          </a:blip>
          <a:stretch>
            <a:fillRect/>
          </a:stretch>
        </p:blipFill>
        <p:spPr bwMode="auto">
          <a:xfrm>
            <a:off x="1560204" y="5026815"/>
            <a:ext cx="365708" cy="343700"/>
          </a:xfrm>
          <a:prstGeom prst="rect">
            <a:avLst/>
          </a:prstGeom>
          <a:noFill/>
          <a:ln w="9525">
            <a:noFill/>
            <a:miter lim="800000"/>
            <a:headEnd/>
            <a:tailEnd/>
          </a:ln>
        </p:spPr>
      </p:pic>
      <p:pic>
        <p:nvPicPr>
          <p:cNvPr id="13" name="Picture 12"/>
          <p:cNvPicPr>
            <a:picLocks/>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816459" y="2968099"/>
            <a:ext cx="365708" cy="358001"/>
          </a:xfrm>
          <a:prstGeom prst="rect">
            <a:avLst/>
          </a:prstGeom>
          <a:noFill/>
          <a:ln w="9525">
            <a:noFill/>
            <a:miter lim="800000"/>
            <a:headEnd/>
            <a:tailEnd/>
          </a:ln>
        </p:spPr>
      </p:pic>
      <p:pic>
        <p:nvPicPr>
          <p:cNvPr id="67" name="Picture 66"/>
          <p:cNvPicPr>
            <a:picLocks/>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858630" y="3742646"/>
            <a:ext cx="281367" cy="365708"/>
          </a:xfrm>
          <a:prstGeom prst="rect">
            <a:avLst/>
          </a:prstGeom>
          <a:noFill/>
          <a:ln w="9525">
            <a:noFill/>
            <a:miter lim="800000"/>
            <a:headEnd/>
            <a:tailEnd/>
          </a:ln>
        </p:spPr>
      </p:pic>
      <p:pic>
        <p:nvPicPr>
          <p:cNvPr id="15" name="Picture 14"/>
          <p:cNvPicPr>
            <a:picLocks/>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816459" y="3405034"/>
            <a:ext cx="365708" cy="251103"/>
          </a:xfrm>
          <a:prstGeom prst="rect">
            <a:avLst/>
          </a:prstGeom>
          <a:noFill/>
          <a:ln w="9525">
            <a:noFill/>
            <a:miter lim="800000"/>
            <a:headEnd/>
            <a:tailEnd/>
          </a:ln>
        </p:spPr>
      </p:pic>
      <p:pic>
        <p:nvPicPr>
          <p:cNvPr id="88" name="Picture 4"/>
          <p:cNvPicPr>
            <a:picLocks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836184" y="4137560"/>
            <a:ext cx="326254" cy="365708"/>
          </a:xfrm>
          <a:prstGeom prst="rect">
            <a:avLst/>
          </a:prstGeom>
          <a:noFill/>
          <a:effectLst/>
          <a:extLst/>
        </p:spPr>
      </p:pic>
      <p:sp>
        <p:nvSpPr>
          <p:cNvPr id="89" name="TextBox 88"/>
          <p:cNvSpPr txBox="1"/>
          <p:nvPr/>
        </p:nvSpPr>
        <p:spPr>
          <a:xfrm>
            <a:off x="7144549" y="4178284"/>
            <a:ext cx="2275704" cy="280660"/>
          </a:xfrm>
          <a:prstGeom prst="rect">
            <a:avLst/>
          </a:prstGeom>
          <a:noFill/>
        </p:spPr>
        <p:txBody>
          <a:bodyPr wrap="square" lIns="91409" tIns="45705" rIns="91409" bIns="45705">
            <a:spAutoFit/>
          </a:bodyPr>
          <a:lstStyle/>
          <a:p>
            <a:pPr defTabSz="914367">
              <a:defRPr/>
            </a:pPr>
            <a:r>
              <a:rPr lang="en-US" sz="1200" b="1" dirty="0">
                <a:gradFill>
                  <a:gsLst>
                    <a:gs pos="0">
                      <a:srgbClr val="505050"/>
                    </a:gs>
                    <a:gs pos="100000">
                      <a:srgbClr val="505050"/>
                    </a:gs>
                  </a:gsLst>
                  <a:lin ang="5400000" scaled="0"/>
                </a:gradFill>
              </a:rPr>
              <a:t>Data Protection Manager</a:t>
            </a:r>
          </a:p>
        </p:txBody>
      </p:sp>
      <p:grpSp>
        <p:nvGrpSpPr>
          <p:cNvPr id="2" name="Group 1"/>
          <p:cNvGrpSpPr/>
          <p:nvPr/>
        </p:nvGrpSpPr>
        <p:grpSpPr>
          <a:xfrm>
            <a:off x="9420251" y="1699991"/>
            <a:ext cx="1425003" cy="3987375"/>
            <a:chOff x="9647742" y="1699746"/>
            <a:chExt cx="1425205" cy="3987940"/>
          </a:xfrm>
          <a:solidFill>
            <a:schemeClr val="accent1"/>
          </a:solidFill>
        </p:grpSpPr>
        <p:sp>
          <p:nvSpPr>
            <p:cNvPr id="72" name="Freeform 6"/>
            <p:cNvSpPr>
              <a:spLocks/>
            </p:cNvSpPr>
            <p:nvPr/>
          </p:nvSpPr>
          <p:spPr bwMode="auto">
            <a:xfrm>
              <a:off x="9647742" y="1699746"/>
              <a:ext cx="1425205" cy="754042"/>
            </a:xfrm>
            <a:custGeom>
              <a:avLst/>
              <a:gdLst>
                <a:gd name="T0" fmla="*/ 272 w 371"/>
                <a:gd name="T1" fmla="*/ 0 h 196"/>
                <a:gd name="T2" fmla="*/ 371 w 371"/>
                <a:gd name="T3" fmla="*/ 98 h 196"/>
                <a:gd name="T4" fmla="*/ 272 w 371"/>
                <a:gd name="T5" fmla="*/ 196 h 196"/>
                <a:gd name="T6" fmla="*/ 272 w 371"/>
                <a:gd name="T7" fmla="*/ 196 h 196"/>
                <a:gd name="T8" fmla="*/ 272 w 371"/>
                <a:gd name="T9" fmla="*/ 196 h 196"/>
                <a:gd name="T10" fmla="*/ 65 w 371"/>
                <a:gd name="T11" fmla="*/ 196 h 196"/>
                <a:gd name="T12" fmla="*/ 65 w 371"/>
                <a:gd name="T13" fmla="*/ 196 h 196"/>
                <a:gd name="T14" fmla="*/ 61 w 371"/>
                <a:gd name="T15" fmla="*/ 196 h 196"/>
                <a:gd name="T16" fmla="*/ 61 w 371"/>
                <a:gd name="T17" fmla="*/ 196 h 196"/>
                <a:gd name="T18" fmla="*/ 60 w 371"/>
                <a:gd name="T19" fmla="*/ 196 h 196"/>
                <a:gd name="T20" fmla="*/ 0 w 371"/>
                <a:gd name="T21" fmla="*/ 136 h 196"/>
                <a:gd name="T22" fmla="*/ 60 w 371"/>
                <a:gd name="T23" fmla="*/ 76 h 196"/>
                <a:gd name="T24" fmla="*/ 84 w 371"/>
                <a:gd name="T25" fmla="*/ 81 h 196"/>
                <a:gd name="T26" fmla="*/ 153 w 371"/>
                <a:gd name="T27" fmla="*/ 39 h 196"/>
                <a:gd name="T28" fmla="*/ 189 w 371"/>
                <a:gd name="T29" fmla="*/ 48 h 196"/>
                <a:gd name="T30" fmla="*/ 272 w 371"/>
                <a:gd name="T3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196">
                  <a:moveTo>
                    <a:pt x="272" y="0"/>
                  </a:moveTo>
                  <a:cubicBezTo>
                    <a:pt x="327" y="0"/>
                    <a:pt x="371" y="44"/>
                    <a:pt x="371" y="98"/>
                  </a:cubicBezTo>
                  <a:cubicBezTo>
                    <a:pt x="371" y="153"/>
                    <a:pt x="327" y="196"/>
                    <a:pt x="272" y="196"/>
                  </a:cubicBezTo>
                  <a:cubicBezTo>
                    <a:pt x="272" y="196"/>
                    <a:pt x="272" y="196"/>
                    <a:pt x="272" y="196"/>
                  </a:cubicBezTo>
                  <a:cubicBezTo>
                    <a:pt x="272" y="196"/>
                    <a:pt x="272" y="196"/>
                    <a:pt x="272" y="196"/>
                  </a:cubicBezTo>
                  <a:cubicBezTo>
                    <a:pt x="65" y="196"/>
                    <a:pt x="65" y="196"/>
                    <a:pt x="65" y="196"/>
                  </a:cubicBezTo>
                  <a:cubicBezTo>
                    <a:pt x="65" y="196"/>
                    <a:pt x="65" y="196"/>
                    <a:pt x="65" y="196"/>
                  </a:cubicBezTo>
                  <a:cubicBezTo>
                    <a:pt x="61" y="196"/>
                    <a:pt x="61" y="196"/>
                    <a:pt x="61" y="196"/>
                  </a:cubicBezTo>
                  <a:cubicBezTo>
                    <a:pt x="61" y="196"/>
                    <a:pt x="61" y="196"/>
                    <a:pt x="61" y="196"/>
                  </a:cubicBezTo>
                  <a:cubicBezTo>
                    <a:pt x="60" y="196"/>
                    <a:pt x="60" y="196"/>
                    <a:pt x="60" y="196"/>
                  </a:cubicBezTo>
                  <a:cubicBezTo>
                    <a:pt x="27" y="196"/>
                    <a:pt x="0" y="170"/>
                    <a:pt x="0" y="136"/>
                  </a:cubicBezTo>
                  <a:cubicBezTo>
                    <a:pt x="0" y="103"/>
                    <a:pt x="27" y="76"/>
                    <a:pt x="60" y="76"/>
                  </a:cubicBezTo>
                  <a:cubicBezTo>
                    <a:pt x="69" y="76"/>
                    <a:pt x="77" y="78"/>
                    <a:pt x="84" y="81"/>
                  </a:cubicBezTo>
                  <a:cubicBezTo>
                    <a:pt x="97" y="56"/>
                    <a:pt x="123" y="39"/>
                    <a:pt x="153" y="39"/>
                  </a:cubicBezTo>
                  <a:cubicBezTo>
                    <a:pt x="166" y="39"/>
                    <a:pt x="178" y="42"/>
                    <a:pt x="189" y="48"/>
                  </a:cubicBezTo>
                  <a:cubicBezTo>
                    <a:pt x="206" y="19"/>
                    <a:pt x="237" y="0"/>
                    <a:pt x="272" y="0"/>
                  </a:cubicBezTo>
                  <a:close/>
                </a:path>
              </a:pathLst>
            </a:custGeom>
            <a:grpFill/>
            <a:ln>
              <a:noFill/>
            </a:ln>
            <a:extLst/>
          </p:spPr>
          <p:txBody>
            <a:bodyPr vert="horz" wrap="square" lIns="91427" tIns="45713" rIns="91427" bIns="45713" numCol="1" anchor="ctr" anchorCtr="0" compatLnSpc="1">
              <a:prstTxWarp prst="textNoShape">
                <a:avLst/>
              </a:prstTxWarp>
            </a:bodyPr>
            <a:lstStyle/>
            <a:p>
              <a:pPr algn="ctr" defTabSz="914011"/>
              <a:r>
                <a:rPr lang="en-US" sz="1600" dirty="0">
                  <a:gradFill>
                    <a:gsLst>
                      <a:gs pos="0">
                        <a:srgbClr val="FFFFFF"/>
                      </a:gs>
                      <a:gs pos="100000">
                        <a:srgbClr val="FFFFFF"/>
                      </a:gs>
                    </a:gsLst>
                    <a:lin ang="5400000" scaled="0"/>
                  </a:gradFill>
                </a:rPr>
                <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Microsoft</a:t>
              </a:r>
            </a:p>
          </p:txBody>
        </p:sp>
        <p:sp>
          <p:nvSpPr>
            <p:cNvPr id="73" name="Freeform 6"/>
            <p:cNvSpPr>
              <a:spLocks/>
            </p:cNvSpPr>
            <p:nvPr/>
          </p:nvSpPr>
          <p:spPr bwMode="auto">
            <a:xfrm>
              <a:off x="9647742" y="3316695"/>
              <a:ext cx="1425205" cy="754042"/>
            </a:xfrm>
            <a:custGeom>
              <a:avLst/>
              <a:gdLst>
                <a:gd name="T0" fmla="*/ 272 w 371"/>
                <a:gd name="T1" fmla="*/ 0 h 196"/>
                <a:gd name="T2" fmla="*/ 371 w 371"/>
                <a:gd name="T3" fmla="*/ 98 h 196"/>
                <a:gd name="T4" fmla="*/ 272 w 371"/>
                <a:gd name="T5" fmla="*/ 196 h 196"/>
                <a:gd name="T6" fmla="*/ 272 w 371"/>
                <a:gd name="T7" fmla="*/ 196 h 196"/>
                <a:gd name="T8" fmla="*/ 272 w 371"/>
                <a:gd name="T9" fmla="*/ 196 h 196"/>
                <a:gd name="T10" fmla="*/ 65 w 371"/>
                <a:gd name="T11" fmla="*/ 196 h 196"/>
                <a:gd name="T12" fmla="*/ 65 w 371"/>
                <a:gd name="T13" fmla="*/ 196 h 196"/>
                <a:gd name="T14" fmla="*/ 61 w 371"/>
                <a:gd name="T15" fmla="*/ 196 h 196"/>
                <a:gd name="T16" fmla="*/ 61 w 371"/>
                <a:gd name="T17" fmla="*/ 196 h 196"/>
                <a:gd name="T18" fmla="*/ 60 w 371"/>
                <a:gd name="T19" fmla="*/ 196 h 196"/>
                <a:gd name="T20" fmla="*/ 0 w 371"/>
                <a:gd name="T21" fmla="*/ 136 h 196"/>
                <a:gd name="T22" fmla="*/ 60 w 371"/>
                <a:gd name="T23" fmla="*/ 76 h 196"/>
                <a:gd name="T24" fmla="*/ 84 w 371"/>
                <a:gd name="T25" fmla="*/ 81 h 196"/>
                <a:gd name="T26" fmla="*/ 153 w 371"/>
                <a:gd name="T27" fmla="*/ 39 h 196"/>
                <a:gd name="T28" fmla="*/ 189 w 371"/>
                <a:gd name="T29" fmla="*/ 48 h 196"/>
                <a:gd name="T30" fmla="*/ 272 w 371"/>
                <a:gd name="T3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196">
                  <a:moveTo>
                    <a:pt x="272" y="0"/>
                  </a:moveTo>
                  <a:cubicBezTo>
                    <a:pt x="327" y="0"/>
                    <a:pt x="371" y="44"/>
                    <a:pt x="371" y="98"/>
                  </a:cubicBezTo>
                  <a:cubicBezTo>
                    <a:pt x="371" y="153"/>
                    <a:pt x="327" y="196"/>
                    <a:pt x="272" y="196"/>
                  </a:cubicBezTo>
                  <a:cubicBezTo>
                    <a:pt x="272" y="196"/>
                    <a:pt x="272" y="196"/>
                    <a:pt x="272" y="196"/>
                  </a:cubicBezTo>
                  <a:cubicBezTo>
                    <a:pt x="272" y="196"/>
                    <a:pt x="272" y="196"/>
                    <a:pt x="272" y="196"/>
                  </a:cubicBezTo>
                  <a:cubicBezTo>
                    <a:pt x="65" y="196"/>
                    <a:pt x="65" y="196"/>
                    <a:pt x="65" y="196"/>
                  </a:cubicBezTo>
                  <a:cubicBezTo>
                    <a:pt x="65" y="196"/>
                    <a:pt x="65" y="196"/>
                    <a:pt x="65" y="196"/>
                  </a:cubicBezTo>
                  <a:cubicBezTo>
                    <a:pt x="61" y="196"/>
                    <a:pt x="61" y="196"/>
                    <a:pt x="61" y="196"/>
                  </a:cubicBezTo>
                  <a:cubicBezTo>
                    <a:pt x="61" y="196"/>
                    <a:pt x="61" y="196"/>
                    <a:pt x="61" y="196"/>
                  </a:cubicBezTo>
                  <a:cubicBezTo>
                    <a:pt x="60" y="196"/>
                    <a:pt x="60" y="196"/>
                    <a:pt x="60" y="196"/>
                  </a:cubicBezTo>
                  <a:cubicBezTo>
                    <a:pt x="27" y="196"/>
                    <a:pt x="0" y="170"/>
                    <a:pt x="0" y="136"/>
                  </a:cubicBezTo>
                  <a:cubicBezTo>
                    <a:pt x="0" y="103"/>
                    <a:pt x="27" y="76"/>
                    <a:pt x="60" y="76"/>
                  </a:cubicBezTo>
                  <a:cubicBezTo>
                    <a:pt x="69" y="76"/>
                    <a:pt x="77" y="78"/>
                    <a:pt x="84" y="81"/>
                  </a:cubicBezTo>
                  <a:cubicBezTo>
                    <a:pt x="97" y="56"/>
                    <a:pt x="123" y="39"/>
                    <a:pt x="153" y="39"/>
                  </a:cubicBezTo>
                  <a:cubicBezTo>
                    <a:pt x="166" y="39"/>
                    <a:pt x="178" y="42"/>
                    <a:pt x="189" y="48"/>
                  </a:cubicBezTo>
                  <a:cubicBezTo>
                    <a:pt x="206" y="19"/>
                    <a:pt x="237" y="0"/>
                    <a:pt x="272" y="0"/>
                  </a:cubicBezTo>
                  <a:close/>
                </a:path>
              </a:pathLst>
            </a:custGeom>
            <a:grpFill/>
            <a:ln>
              <a:noFill/>
            </a:ln>
            <a:extLst/>
          </p:spPr>
          <p:txBody>
            <a:bodyPr vert="horz" wrap="square" lIns="91427" tIns="45713" rIns="91427" bIns="45713" numCol="1" anchor="ctr" anchorCtr="0" compatLnSpc="1">
              <a:prstTxWarp prst="textNoShape">
                <a:avLst/>
              </a:prstTxWarp>
            </a:bodyPr>
            <a:lstStyle/>
            <a:p>
              <a:pPr algn="ctr" defTabSz="914011"/>
              <a:r>
                <a:rPr lang="en-US" sz="1600" dirty="0">
                  <a:gradFill>
                    <a:gsLst>
                      <a:gs pos="0">
                        <a:srgbClr val="FFFFFF"/>
                      </a:gs>
                      <a:gs pos="100000">
                        <a:srgbClr val="FFFFFF"/>
                      </a:gs>
                    </a:gsLst>
                    <a:lin ang="5400000" scaled="0"/>
                  </a:gradFill>
                </a:rPr>
                <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On-premises</a:t>
              </a:r>
            </a:p>
          </p:txBody>
        </p:sp>
        <p:sp>
          <p:nvSpPr>
            <p:cNvPr id="74" name="Freeform 6"/>
            <p:cNvSpPr>
              <a:spLocks/>
            </p:cNvSpPr>
            <p:nvPr/>
          </p:nvSpPr>
          <p:spPr bwMode="auto">
            <a:xfrm>
              <a:off x="9647742" y="4933644"/>
              <a:ext cx="1425205" cy="754042"/>
            </a:xfrm>
            <a:custGeom>
              <a:avLst/>
              <a:gdLst>
                <a:gd name="T0" fmla="*/ 272 w 371"/>
                <a:gd name="T1" fmla="*/ 0 h 196"/>
                <a:gd name="T2" fmla="*/ 371 w 371"/>
                <a:gd name="T3" fmla="*/ 98 h 196"/>
                <a:gd name="T4" fmla="*/ 272 w 371"/>
                <a:gd name="T5" fmla="*/ 196 h 196"/>
                <a:gd name="T6" fmla="*/ 272 w 371"/>
                <a:gd name="T7" fmla="*/ 196 h 196"/>
                <a:gd name="T8" fmla="*/ 272 w 371"/>
                <a:gd name="T9" fmla="*/ 196 h 196"/>
                <a:gd name="T10" fmla="*/ 65 w 371"/>
                <a:gd name="T11" fmla="*/ 196 h 196"/>
                <a:gd name="T12" fmla="*/ 65 w 371"/>
                <a:gd name="T13" fmla="*/ 196 h 196"/>
                <a:gd name="T14" fmla="*/ 61 w 371"/>
                <a:gd name="T15" fmla="*/ 196 h 196"/>
                <a:gd name="T16" fmla="*/ 61 w 371"/>
                <a:gd name="T17" fmla="*/ 196 h 196"/>
                <a:gd name="T18" fmla="*/ 60 w 371"/>
                <a:gd name="T19" fmla="*/ 196 h 196"/>
                <a:gd name="T20" fmla="*/ 0 w 371"/>
                <a:gd name="T21" fmla="*/ 136 h 196"/>
                <a:gd name="T22" fmla="*/ 60 w 371"/>
                <a:gd name="T23" fmla="*/ 76 h 196"/>
                <a:gd name="T24" fmla="*/ 84 w 371"/>
                <a:gd name="T25" fmla="*/ 81 h 196"/>
                <a:gd name="T26" fmla="*/ 153 w 371"/>
                <a:gd name="T27" fmla="*/ 39 h 196"/>
                <a:gd name="T28" fmla="*/ 189 w 371"/>
                <a:gd name="T29" fmla="*/ 48 h 196"/>
                <a:gd name="T30" fmla="*/ 272 w 371"/>
                <a:gd name="T3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196">
                  <a:moveTo>
                    <a:pt x="272" y="0"/>
                  </a:moveTo>
                  <a:cubicBezTo>
                    <a:pt x="327" y="0"/>
                    <a:pt x="371" y="44"/>
                    <a:pt x="371" y="98"/>
                  </a:cubicBezTo>
                  <a:cubicBezTo>
                    <a:pt x="371" y="153"/>
                    <a:pt x="327" y="196"/>
                    <a:pt x="272" y="196"/>
                  </a:cubicBezTo>
                  <a:cubicBezTo>
                    <a:pt x="272" y="196"/>
                    <a:pt x="272" y="196"/>
                    <a:pt x="272" y="196"/>
                  </a:cubicBezTo>
                  <a:cubicBezTo>
                    <a:pt x="272" y="196"/>
                    <a:pt x="272" y="196"/>
                    <a:pt x="272" y="196"/>
                  </a:cubicBezTo>
                  <a:cubicBezTo>
                    <a:pt x="65" y="196"/>
                    <a:pt x="65" y="196"/>
                    <a:pt x="65" y="196"/>
                  </a:cubicBezTo>
                  <a:cubicBezTo>
                    <a:pt x="65" y="196"/>
                    <a:pt x="65" y="196"/>
                    <a:pt x="65" y="196"/>
                  </a:cubicBezTo>
                  <a:cubicBezTo>
                    <a:pt x="61" y="196"/>
                    <a:pt x="61" y="196"/>
                    <a:pt x="61" y="196"/>
                  </a:cubicBezTo>
                  <a:cubicBezTo>
                    <a:pt x="61" y="196"/>
                    <a:pt x="61" y="196"/>
                    <a:pt x="61" y="196"/>
                  </a:cubicBezTo>
                  <a:cubicBezTo>
                    <a:pt x="60" y="196"/>
                    <a:pt x="60" y="196"/>
                    <a:pt x="60" y="196"/>
                  </a:cubicBezTo>
                  <a:cubicBezTo>
                    <a:pt x="27" y="196"/>
                    <a:pt x="0" y="170"/>
                    <a:pt x="0" y="136"/>
                  </a:cubicBezTo>
                  <a:cubicBezTo>
                    <a:pt x="0" y="103"/>
                    <a:pt x="27" y="76"/>
                    <a:pt x="60" y="76"/>
                  </a:cubicBezTo>
                  <a:cubicBezTo>
                    <a:pt x="69" y="76"/>
                    <a:pt x="77" y="78"/>
                    <a:pt x="84" y="81"/>
                  </a:cubicBezTo>
                  <a:cubicBezTo>
                    <a:pt x="97" y="56"/>
                    <a:pt x="123" y="39"/>
                    <a:pt x="153" y="39"/>
                  </a:cubicBezTo>
                  <a:cubicBezTo>
                    <a:pt x="166" y="39"/>
                    <a:pt x="178" y="42"/>
                    <a:pt x="189" y="48"/>
                  </a:cubicBezTo>
                  <a:cubicBezTo>
                    <a:pt x="206" y="19"/>
                    <a:pt x="237" y="0"/>
                    <a:pt x="272" y="0"/>
                  </a:cubicBezTo>
                  <a:close/>
                </a:path>
              </a:pathLst>
            </a:custGeom>
            <a:grpFill/>
            <a:ln>
              <a:noFill/>
            </a:ln>
            <a:extLst/>
          </p:spPr>
          <p:txBody>
            <a:bodyPr vert="horz" wrap="square" lIns="91427" tIns="45713" rIns="91427" bIns="45713" numCol="1" anchor="ctr" anchorCtr="0" compatLnSpc="1">
              <a:prstTxWarp prst="textNoShape">
                <a:avLst/>
              </a:prstTxWarp>
            </a:bodyPr>
            <a:lstStyle/>
            <a:p>
              <a:pPr algn="ctr" defTabSz="914011"/>
              <a:r>
                <a:rPr lang="en-US" sz="1600" dirty="0">
                  <a:gradFill>
                    <a:gsLst>
                      <a:gs pos="0">
                        <a:srgbClr val="FFFFFF"/>
                      </a:gs>
                      <a:gs pos="100000">
                        <a:srgbClr val="FFFFFF"/>
                      </a:gs>
                    </a:gsLst>
                    <a:lin ang="5400000" scaled="0"/>
                  </a:gradFill>
                </a:rPr>
                <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Service </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Provider</a:t>
              </a:r>
            </a:p>
          </p:txBody>
        </p:sp>
      </p:grpSp>
      <p:sp>
        <p:nvSpPr>
          <p:cNvPr id="54" name="TextBox 53"/>
          <p:cNvSpPr txBox="1"/>
          <p:nvPr/>
        </p:nvSpPr>
        <p:spPr>
          <a:xfrm>
            <a:off x="194960" y="3872025"/>
            <a:ext cx="1001619" cy="728381"/>
          </a:xfrm>
          <a:prstGeom prst="rect">
            <a:avLst/>
          </a:prstGeom>
          <a:solidFill>
            <a:schemeClr val="accent1"/>
          </a:solidFill>
        </p:spPr>
        <p:txBody>
          <a:bodyPr wrap="square" lIns="91427" tIns="91427" rIns="91427" bIns="91427" rtlCol="0">
            <a:noAutofit/>
          </a:bodyPr>
          <a:lstStyle/>
          <a:p>
            <a:pPr algn="ctr" defTabSz="914367">
              <a:lnSpc>
                <a:spcPct val="90000"/>
              </a:lnSpc>
            </a:pPr>
            <a:r>
              <a:rPr lang="en-US" sz="1400" spc="-50" dirty="0">
                <a:gradFill>
                  <a:gsLst>
                    <a:gs pos="3750">
                      <a:srgbClr val="FFFFFF"/>
                    </a:gs>
                    <a:gs pos="12000">
                      <a:srgbClr val="FFFFFF"/>
                    </a:gs>
                  </a:gsLst>
                  <a:lin ang="5400000" scaled="0"/>
                </a:gradFill>
              </a:rPr>
              <a:t>Multiple tenants / customers</a:t>
            </a:r>
          </a:p>
        </p:txBody>
      </p:sp>
      <p:sp>
        <p:nvSpPr>
          <p:cNvPr id="76" name="TextBox 75"/>
          <p:cNvSpPr txBox="1"/>
          <p:nvPr/>
        </p:nvSpPr>
        <p:spPr>
          <a:xfrm>
            <a:off x="11024355" y="3872026"/>
            <a:ext cx="893465" cy="519926"/>
          </a:xfrm>
          <a:prstGeom prst="rect">
            <a:avLst/>
          </a:prstGeom>
          <a:solidFill>
            <a:schemeClr val="accent1"/>
          </a:solidFill>
        </p:spPr>
        <p:txBody>
          <a:bodyPr wrap="square" lIns="91427" tIns="91427" rIns="91427" bIns="91427" rtlCol="0">
            <a:noAutofit/>
          </a:bodyPr>
          <a:lstStyle/>
          <a:p>
            <a:pPr algn="ctr" defTabSz="914367">
              <a:lnSpc>
                <a:spcPct val="90000"/>
              </a:lnSpc>
            </a:pPr>
            <a:r>
              <a:rPr lang="en-US" sz="1400" spc="-50" dirty="0">
                <a:gradFill>
                  <a:gsLst>
                    <a:gs pos="3750">
                      <a:srgbClr val="FFFFFF"/>
                    </a:gs>
                    <a:gs pos="12000">
                      <a:srgbClr val="FFFFFF"/>
                    </a:gs>
                  </a:gsLst>
                  <a:lin ang="5400000" scaled="0"/>
                </a:gradFill>
              </a:rPr>
              <a:t>Service </a:t>
            </a:r>
          </a:p>
          <a:p>
            <a:pPr algn="ctr" defTabSz="914367">
              <a:lnSpc>
                <a:spcPct val="90000"/>
              </a:lnSpc>
            </a:pPr>
            <a:r>
              <a:rPr lang="en-US" sz="1400" spc="-50" dirty="0">
                <a:gradFill>
                  <a:gsLst>
                    <a:gs pos="3750">
                      <a:srgbClr val="FFFFFF"/>
                    </a:gs>
                    <a:gs pos="12000">
                      <a:srgbClr val="FFFFFF"/>
                    </a:gs>
                  </a:gsLst>
                  <a:lin ang="5400000" scaled="0"/>
                </a:gradFill>
              </a:rPr>
              <a:t>admin</a:t>
            </a:r>
          </a:p>
        </p:txBody>
      </p:sp>
      <p:grpSp>
        <p:nvGrpSpPr>
          <p:cNvPr id="25" name="Group 24"/>
          <p:cNvGrpSpPr/>
          <p:nvPr/>
        </p:nvGrpSpPr>
        <p:grpSpPr>
          <a:xfrm>
            <a:off x="34435" y="3053622"/>
            <a:ext cx="472820" cy="782705"/>
            <a:chOff x="4173538" y="412750"/>
            <a:chExt cx="4086225" cy="6175376"/>
          </a:xfrm>
          <a:solidFill>
            <a:schemeClr val="accent1"/>
          </a:solidFill>
        </p:grpSpPr>
        <p:sp>
          <p:nvSpPr>
            <p:cNvPr id="23" name="Freeform 10"/>
            <p:cNvSpPr>
              <a:spLocks/>
            </p:cNvSpPr>
            <p:nvPr/>
          </p:nvSpPr>
          <p:spPr bwMode="auto">
            <a:xfrm>
              <a:off x="5016500" y="412750"/>
              <a:ext cx="2384425" cy="2384425"/>
            </a:xfrm>
            <a:custGeom>
              <a:avLst/>
              <a:gdLst>
                <a:gd name="T0" fmla="*/ 824 w 1502"/>
                <a:gd name="T1" fmla="*/ 3 h 1502"/>
                <a:gd name="T2" fmla="*/ 962 w 1502"/>
                <a:gd name="T3" fmla="*/ 30 h 1502"/>
                <a:gd name="T4" fmla="*/ 1090 w 1502"/>
                <a:gd name="T5" fmla="*/ 81 h 1502"/>
                <a:gd name="T6" fmla="*/ 1206 w 1502"/>
                <a:gd name="T7" fmla="*/ 153 h 1502"/>
                <a:gd name="T8" fmla="*/ 1306 w 1502"/>
                <a:gd name="T9" fmla="*/ 244 h 1502"/>
                <a:gd name="T10" fmla="*/ 1388 w 1502"/>
                <a:gd name="T11" fmla="*/ 352 h 1502"/>
                <a:gd name="T12" fmla="*/ 1450 w 1502"/>
                <a:gd name="T13" fmla="*/ 475 h 1502"/>
                <a:gd name="T14" fmla="*/ 1489 w 1502"/>
                <a:gd name="T15" fmla="*/ 608 h 1502"/>
                <a:gd name="T16" fmla="*/ 1502 w 1502"/>
                <a:gd name="T17" fmla="*/ 751 h 1502"/>
                <a:gd name="T18" fmla="*/ 1489 w 1502"/>
                <a:gd name="T19" fmla="*/ 894 h 1502"/>
                <a:gd name="T20" fmla="*/ 1450 w 1502"/>
                <a:gd name="T21" fmla="*/ 1027 h 1502"/>
                <a:gd name="T22" fmla="*/ 1388 w 1502"/>
                <a:gd name="T23" fmla="*/ 1149 h 1502"/>
                <a:gd name="T24" fmla="*/ 1306 w 1502"/>
                <a:gd name="T25" fmla="*/ 1257 h 1502"/>
                <a:gd name="T26" fmla="*/ 1206 w 1502"/>
                <a:gd name="T27" fmla="*/ 1348 h 1502"/>
                <a:gd name="T28" fmla="*/ 1090 w 1502"/>
                <a:gd name="T29" fmla="*/ 1421 h 1502"/>
                <a:gd name="T30" fmla="*/ 962 w 1502"/>
                <a:gd name="T31" fmla="*/ 1472 h 1502"/>
                <a:gd name="T32" fmla="*/ 824 w 1502"/>
                <a:gd name="T33" fmla="*/ 1498 h 1502"/>
                <a:gd name="T34" fmla="*/ 679 w 1502"/>
                <a:gd name="T35" fmla="*/ 1498 h 1502"/>
                <a:gd name="T36" fmla="*/ 540 w 1502"/>
                <a:gd name="T37" fmla="*/ 1472 h 1502"/>
                <a:gd name="T38" fmla="*/ 412 w 1502"/>
                <a:gd name="T39" fmla="*/ 1421 h 1502"/>
                <a:gd name="T40" fmla="*/ 297 w 1502"/>
                <a:gd name="T41" fmla="*/ 1348 h 1502"/>
                <a:gd name="T42" fmla="*/ 197 w 1502"/>
                <a:gd name="T43" fmla="*/ 1257 h 1502"/>
                <a:gd name="T44" fmla="*/ 114 w 1502"/>
                <a:gd name="T45" fmla="*/ 1149 h 1502"/>
                <a:gd name="T46" fmla="*/ 53 w 1502"/>
                <a:gd name="T47" fmla="*/ 1027 h 1502"/>
                <a:gd name="T48" fmla="*/ 14 w 1502"/>
                <a:gd name="T49" fmla="*/ 894 h 1502"/>
                <a:gd name="T50" fmla="*/ 0 w 1502"/>
                <a:gd name="T51" fmla="*/ 751 h 1502"/>
                <a:gd name="T52" fmla="*/ 14 w 1502"/>
                <a:gd name="T53" fmla="*/ 608 h 1502"/>
                <a:gd name="T54" fmla="*/ 53 w 1502"/>
                <a:gd name="T55" fmla="*/ 475 h 1502"/>
                <a:gd name="T56" fmla="*/ 114 w 1502"/>
                <a:gd name="T57" fmla="*/ 352 h 1502"/>
                <a:gd name="T58" fmla="*/ 197 w 1502"/>
                <a:gd name="T59" fmla="*/ 244 h 1502"/>
                <a:gd name="T60" fmla="*/ 297 w 1502"/>
                <a:gd name="T61" fmla="*/ 153 h 1502"/>
                <a:gd name="T62" fmla="*/ 412 w 1502"/>
                <a:gd name="T63" fmla="*/ 81 h 1502"/>
                <a:gd name="T64" fmla="*/ 540 w 1502"/>
                <a:gd name="T65" fmla="*/ 30 h 1502"/>
                <a:gd name="T66" fmla="*/ 679 w 1502"/>
                <a:gd name="T67" fmla="*/ 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2" h="1502">
                  <a:moveTo>
                    <a:pt x="752" y="0"/>
                  </a:moveTo>
                  <a:lnTo>
                    <a:pt x="824" y="3"/>
                  </a:lnTo>
                  <a:lnTo>
                    <a:pt x="894" y="14"/>
                  </a:lnTo>
                  <a:lnTo>
                    <a:pt x="962" y="30"/>
                  </a:lnTo>
                  <a:lnTo>
                    <a:pt x="1028" y="53"/>
                  </a:lnTo>
                  <a:lnTo>
                    <a:pt x="1090" y="81"/>
                  </a:lnTo>
                  <a:lnTo>
                    <a:pt x="1149" y="114"/>
                  </a:lnTo>
                  <a:lnTo>
                    <a:pt x="1206" y="153"/>
                  </a:lnTo>
                  <a:lnTo>
                    <a:pt x="1258" y="197"/>
                  </a:lnTo>
                  <a:lnTo>
                    <a:pt x="1306" y="244"/>
                  </a:lnTo>
                  <a:lnTo>
                    <a:pt x="1349" y="297"/>
                  </a:lnTo>
                  <a:lnTo>
                    <a:pt x="1388" y="352"/>
                  </a:lnTo>
                  <a:lnTo>
                    <a:pt x="1422" y="411"/>
                  </a:lnTo>
                  <a:lnTo>
                    <a:pt x="1450" y="475"/>
                  </a:lnTo>
                  <a:lnTo>
                    <a:pt x="1473" y="540"/>
                  </a:lnTo>
                  <a:lnTo>
                    <a:pt x="1489" y="608"/>
                  </a:lnTo>
                  <a:lnTo>
                    <a:pt x="1499" y="678"/>
                  </a:lnTo>
                  <a:lnTo>
                    <a:pt x="1502" y="751"/>
                  </a:lnTo>
                  <a:lnTo>
                    <a:pt x="1499" y="823"/>
                  </a:lnTo>
                  <a:lnTo>
                    <a:pt x="1489" y="894"/>
                  </a:lnTo>
                  <a:lnTo>
                    <a:pt x="1473" y="961"/>
                  </a:lnTo>
                  <a:lnTo>
                    <a:pt x="1450" y="1027"/>
                  </a:lnTo>
                  <a:lnTo>
                    <a:pt x="1422" y="1090"/>
                  </a:lnTo>
                  <a:lnTo>
                    <a:pt x="1388" y="1149"/>
                  </a:lnTo>
                  <a:lnTo>
                    <a:pt x="1349" y="1206"/>
                  </a:lnTo>
                  <a:lnTo>
                    <a:pt x="1306" y="1257"/>
                  </a:lnTo>
                  <a:lnTo>
                    <a:pt x="1258" y="1306"/>
                  </a:lnTo>
                  <a:lnTo>
                    <a:pt x="1206" y="1348"/>
                  </a:lnTo>
                  <a:lnTo>
                    <a:pt x="1149" y="1387"/>
                  </a:lnTo>
                  <a:lnTo>
                    <a:pt x="1090" y="1421"/>
                  </a:lnTo>
                  <a:lnTo>
                    <a:pt x="1028" y="1450"/>
                  </a:lnTo>
                  <a:lnTo>
                    <a:pt x="962" y="1472"/>
                  </a:lnTo>
                  <a:lnTo>
                    <a:pt x="894" y="1489"/>
                  </a:lnTo>
                  <a:lnTo>
                    <a:pt x="824" y="1498"/>
                  </a:lnTo>
                  <a:lnTo>
                    <a:pt x="752" y="1502"/>
                  </a:lnTo>
                  <a:lnTo>
                    <a:pt x="679" y="1498"/>
                  </a:lnTo>
                  <a:lnTo>
                    <a:pt x="609" y="1489"/>
                  </a:lnTo>
                  <a:lnTo>
                    <a:pt x="540" y="1472"/>
                  </a:lnTo>
                  <a:lnTo>
                    <a:pt x="476" y="1450"/>
                  </a:lnTo>
                  <a:lnTo>
                    <a:pt x="412" y="1421"/>
                  </a:lnTo>
                  <a:lnTo>
                    <a:pt x="353" y="1387"/>
                  </a:lnTo>
                  <a:lnTo>
                    <a:pt x="297" y="1348"/>
                  </a:lnTo>
                  <a:lnTo>
                    <a:pt x="245" y="1306"/>
                  </a:lnTo>
                  <a:lnTo>
                    <a:pt x="197" y="1257"/>
                  </a:lnTo>
                  <a:lnTo>
                    <a:pt x="153" y="1206"/>
                  </a:lnTo>
                  <a:lnTo>
                    <a:pt x="114" y="1149"/>
                  </a:lnTo>
                  <a:lnTo>
                    <a:pt x="81" y="1090"/>
                  </a:lnTo>
                  <a:lnTo>
                    <a:pt x="53" y="1027"/>
                  </a:lnTo>
                  <a:lnTo>
                    <a:pt x="31" y="961"/>
                  </a:lnTo>
                  <a:lnTo>
                    <a:pt x="14" y="894"/>
                  </a:lnTo>
                  <a:lnTo>
                    <a:pt x="3" y="823"/>
                  </a:lnTo>
                  <a:lnTo>
                    <a:pt x="0" y="751"/>
                  </a:lnTo>
                  <a:lnTo>
                    <a:pt x="3" y="678"/>
                  </a:lnTo>
                  <a:lnTo>
                    <a:pt x="14" y="608"/>
                  </a:lnTo>
                  <a:lnTo>
                    <a:pt x="31" y="540"/>
                  </a:lnTo>
                  <a:lnTo>
                    <a:pt x="53" y="475"/>
                  </a:lnTo>
                  <a:lnTo>
                    <a:pt x="81" y="411"/>
                  </a:lnTo>
                  <a:lnTo>
                    <a:pt x="114" y="352"/>
                  </a:lnTo>
                  <a:lnTo>
                    <a:pt x="153" y="297"/>
                  </a:lnTo>
                  <a:lnTo>
                    <a:pt x="197" y="244"/>
                  </a:lnTo>
                  <a:lnTo>
                    <a:pt x="245" y="197"/>
                  </a:lnTo>
                  <a:lnTo>
                    <a:pt x="297" y="153"/>
                  </a:lnTo>
                  <a:lnTo>
                    <a:pt x="353" y="114"/>
                  </a:lnTo>
                  <a:lnTo>
                    <a:pt x="412" y="81"/>
                  </a:lnTo>
                  <a:lnTo>
                    <a:pt x="476" y="53"/>
                  </a:lnTo>
                  <a:lnTo>
                    <a:pt x="540" y="30"/>
                  </a:lnTo>
                  <a:lnTo>
                    <a:pt x="609" y="14"/>
                  </a:lnTo>
                  <a:lnTo>
                    <a:pt x="679" y="3"/>
                  </a:lnTo>
                  <a:lnTo>
                    <a:pt x="752" y="0"/>
                  </a:lnTo>
                  <a:close/>
                </a:path>
              </a:pathLst>
            </a:custGeom>
            <a:grpFill/>
            <a:ln w="0">
              <a:noFill/>
              <a:prstDash val="solid"/>
              <a:round/>
              <a:headEnd/>
              <a:tailEnd/>
            </a:ln>
          </p:spPr>
          <p:txBody>
            <a:bodyPr vert="horz" wrap="square" lIns="89642" tIns="44821" rIns="89642" bIns="44821" numCol="1" anchor="t" anchorCtr="0" compatLnSpc="1">
              <a:prstTxWarp prst="textNoShape">
                <a:avLst/>
              </a:prstTxWarp>
            </a:bodyPr>
            <a:lstStyle/>
            <a:p>
              <a:pPr defTabSz="914367"/>
              <a:endParaRPr lang="en-GB" sz="1765">
                <a:solidFill>
                  <a:srgbClr val="505050"/>
                </a:solidFill>
              </a:endParaRPr>
            </a:p>
          </p:txBody>
        </p:sp>
        <p:sp>
          <p:nvSpPr>
            <p:cNvPr id="24" name="Freeform 11"/>
            <p:cNvSpPr>
              <a:spLocks/>
            </p:cNvSpPr>
            <p:nvPr/>
          </p:nvSpPr>
          <p:spPr bwMode="auto">
            <a:xfrm>
              <a:off x="4173538" y="2532063"/>
              <a:ext cx="4086225" cy="4056063"/>
            </a:xfrm>
            <a:custGeom>
              <a:avLst/>
              <a:gdLst>
                <a:gd name="T0" fmla="*/ 719 w 2574"/>
                <a:gd name="T1" fmla="*/ 60 h 2555"/>
                <a:gd name="T2" fmla="*/ 840 w 2574"/>
                <a:gd name="T3" fmla="*/ 140 h 2555"/>
                <a:gd name="T4" fmla="*/ 962 w 2574"/>
                <a:gd name="T5" fmla="*/ 204 h 2555"/>
                <a:gd name="T6" fmla="*/ 1067 w 2574"/>
                <a:gd name="T7" fmla="*/ 253 h 2555"/>
                <a:gd name="T8" fmla="*/ 1141 w 2574"/>
                <a:gd name="T9" fmla="*/ 284 h 2555"/>
                <a:gd name="T10" fmla="*/ 1169 w 2574"/>
                <a:gd name="T11" fmla="*/ 294 h 2555"/>
                <a:gd name="T12" fmla="*/ 1437 w 2574"/>
                <a:gd name="T13" fmla="*/ 271 h 2555"/>
                <a:gd name="T14" fmla="*/ 1578 w 2574"/>
                <a:gd name="T15" fmla="*/ 226 h 2555"/>
                <a:gd name="T16" fmla="*/ 1696 w 2574"/>
                <a:gd name="T17" fmla="*/ 174 h 2555"/>
                <a:gd name="T18" fmla="*/ 1807 w 2574"/>
                <a:gd name="T19" fmla="*/ 103 h 2555"/>
                <a:gd name="T20" fmla="*/ 1929 w 2574"/>
                <a:gd name="T21" fmla="*/ 0 h 2555"/>
                <a:gd name="T22" fmla="*/ 2092 w 2574"/>
                <a:gd name="T23" fmla="*/ 273 h 2555"/>
                <a:gd name="T24" fmla="*/ 2249 w 2574"/>
                <a:gd name="T25" fmla="*/ 554 h 2555"/>
                <a:gd name="T26" fmla="*/ 2387 w 2574"/>
                <a:gd name="T27" fmla="*/ 845 h 2555"/>
                <a:gd name="T28" fmla="*/ 2496 w 2574"/>
                <a:gd name="T29" fmla="*/ 1145 h 2555"/>
                <a:gd name="T30" fmla="*/ 2561 w 2574"/>
                <a:gd name="T31" fmla="*/ 1456 h 2555"/>
                <a:gd name="T32" fmla="*/ 2574 w 2574"/>
                <a:gd name="T33" fmla="*/ 1718 h 2555"/>
                <a:gd name="T34" fmla="*/ 2571 w 2574"/>
                <a:gd name="T35" fmla="*/ 1864 h 2555"/>
                <a:gd name="T36" fmla="*/ 2549 w 2574"/>
                <a:gd name="T37" fmla="*/ 2007 h 2555"/>
                <a:gd name="T38" fmla="*/ 2489 w 2574"/>
                <a:gd name="T39" fmla="*/ 2138 h 2555"/>
                <a:gd name="T40" fmla="*/ 2398 w 2574"/>
                <a:gd name="T41" fmla="*/ 2239 h 2555"/>
                <a:gd name="T42" fmla="*/ 2286 w 2574"/>
                <a:gd name="T43" fmla="*/ 2313 h 2555"/>
                <a:gd name="T44" fmla="*/ 2163 w 2574"/>
                <a:gd name="T45" fmla="*/ 2378 h 2555"/>
                <a:gd name="T46" fmla="*/ 1938 w 2574"/>
                <a:gd name="T47" fmla="*/ 2465 h 2555"/>
                <a:gd name="T48" fmla="*/ 1698 w 2574"/>
                <a:gd name="T49" fmla="*/ 2515 h 2555"/>
                <a:gd name="T50" fmla="*/ 1454 w 2574"/>
                <a:gd name="T51" fmla="*/ 2542 h 2555"/>
                <a:gd name="T52" fmla="*/ 1283 w 2574"/>
                <a:gd name="T53" fmla="*/ 2555 h 2555"/>
                <a:gd name="T54" fmla="*/ 1040 w 2574"/>
                <a:gd name="T55" fmla="*/ 2534 h 2555"/>
                <a:gd name="T56" fmla="*/ 795 w 2574"/>
                <a:gd name="T57" fmla="*/ 2502 h 2555"/>
                <a:gd name="T58" fmla="*/ 559 w 2574"/>
                <a:gd name="T59" fmla="*/ 2441 h 2555"/>
                <a:gd name="T60" fmla="*/ 369 w 2574"/>
                <a:gd name="T61" fmla="*/ 2356 h 2555"/>
                <a:gd name="T62" fmla="*/ 249 w 2574"/>
                <a:gd name="T63" fmla="*/ 2291 h 2555"/>
                <a:gd name="T64" fmla="*/ 144 w 2574"/>
                <a:gd name="T65" fmla="*/ 2209 h 2555"/>
                <a:gd name="T66" fmla="*/ 60 w 2574"/>
                <a:gd name="T67" fmla="*/ 2097 h 2555"/>
                <a:gd name="T68" fmla="*/ 15 w 2574"/>
                <a:gd name="T69" fmla="*/ 1960 h 2555"/>
                <a:gd name="T70" fmla="*/ 1 w 2574"/>
                <a:gd name="T71" fmla="*/ 1815 h 2555"/>
                <a:gd name="T72" fmla="*/ 0 w 2574"/>
                <a:gd name="T73" fmla="*/ 1671 h 2555"/>
                <a:gd name="T74" fmla="*/ 29 w 2574"/>
                <a:gd name="T75" fmla="*/ 1351 h 2555"/>
                <a:gd name="T76" fmla="*/ 111 w 2574"/>
                <a:gd name="T77" fmla="*/ 1043 h 2555"/>
                <a:gd name="T78" fmla="*/ 230 w 2574"/>
                <a:gd name="T79" fmla="*/ 747 h 2555"/>
                <a:gd name="T80" fmla="*/ 376 w 2574"/>
                <a:gd name="T81" fmla="*/ 459 h 2555"/>
                <a:gd name="T82" fmla="*/ 537 w 2574"/>
                <a:gd name="T83" fmla="*/ 181 h 2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74" h="2555">
                  <a:moveTo>
                    <a:pt x="645" y="0"/>
                  </a:moveTo>
                  <a:lnTo>
                    <a:pt x="681" y="31"/>
                  </a:lnTo>
                  <a:lnTo>
                    <a:pt x="719" y="60"/>
                  </a:lnTo>
                  <a:lnTo>
                    <a:pt x="758" y="89"/>
                  </a:lnTo>
                  <a:lnTo>
                    <a:pt x="799" y="115"/>
                  </a:lnTo>
                  <a:lnTo>
                    <a:pt x="840" y="140"/>
                  </a:lnTo>
                  <a:lnTo>
                    <a:pt x="881" y="163"/>
                  </a:lnTo>
                  <a:lnTo>
                    <a:pt x="922" y="184"/>
                  </a:lnTo>
                  <a:lnTo>
                    <a:pt x="962" y="204"/>
                  </a:lnTo>
                  <a:lnTo>
                    <a:pt x="998" y="222"/>
                  </a:lnTo>
                  <a:lnTo>
                    <a:pt x="1034" y="239"/>
                  </a:lnTo>
                  <a:lnTo>
                    <a:pt x="1067" y="253"/>
                  </a:lnTo>
                  <a:lnTo>
                    <a:pt x="1096" y="266"/>
                  </a:lnTo>
                  <a:lnTo>
                    <a:pt x="1121" y="275"/>
                  </a:lnTo>
                  <a:lnTo>
                    <a:pt x="1141" y="284"/>
                  </a:lnTo>
                  <a:lnTo>
                    <a:pt x="1156" y="289"/>
                  </a:lnTo>
                  <a:lnTo>
                    <a:pt x="1166" y="293"/>
                  </a:lnTo>
                  <a:lnTo>
                    <a:pt x="1169" y="294"/>
                  </a:lnTo>
                  <a:lnTo>
                    <a:pt x="1283" y="508"/>
                  </a:lnTo>
                  <a:lnTo>
                    <a:pt x="1382" y="287"/>
                  </a:lnTo>
                  <a:lnTo>
                    <a:pt x="1437" y="271"/>
                  </a:lnTo>
                  <a:lnTo>
                    <a:pt x="1488" y="255"/>
                  </a:lnTo>
                  <a:lnTo>
                    <a:pt x="1535" y="240"/>
                  </a:lnTo>
                  <a:lnTo>
                    <a:pt x="1578" y="226"/>
                  </a:lnTo>
                  <a:lnTo>
                    <a:pt x="1619" y="209"/>
                  </a:lnTo>
                  <a:lnTo>
                    <a:pt x="1658" y="193"/>
                  </a:lnTo>
                  <a:lnTo>
                    <a:pt x="1696" y="174"/>
                  </a:lnTo>
                  <a:lnTo>
                    <a:pt x="1732" y="153"/>
                  </a:lnTo>
                  <a:lnTo>
                    <a:pt x="1769" y="129"/>
                  </a:lnTo>
                  <a:lnTo>
                    <a:pt x="1807" y="103"/>
                  </a:lnTo>
                  <a:lnTo>
                    <a:pt x="1846" y="73"/>
                  </a:lnTo>
                  <a:lnTo>
                    <a:pt x="1886" y="39"/>
                  </a:lnTo>
                  <a:lnTo>
                    <a:pt x="1929" y="0"/>
                  </a:lnTo>
                  <a:lnTo>
                    <a:pt x="1984" y="90"/>
                  </a:lnTo>
                  <a:lnTo>
                    <a:pt x="2038" y="181"/>
                  </a:lnTo>
                  <a:lnTo>
                    <a:pt x="2092" y="273"/>
                  </a:lnTo>
                  <a:lnTo>
                    <a:pt x="2145" y="366"/>
                  </a:lnTo>
                  <a:lnTo>
                    <a:pt x="2199" y="459"/>
                  </a:lnTo>
                  <a:lnTo>
                    <a:pt x="2249" y="554"/>
                  </a:lnTo>
                  <a:lnTo>
                    <a:pt x="2298" y="650"/>
                  </a:lnTo>
                  <a:lnTo>
                    <a:pt x="2344" y="747"/>
                  </a:lnTo>
                  <a:lnTo>
                    <a:pt x="2387" y="845"/>
                  </a:lnTo>
                  <a:lnTo>
                    <a:pt x="2427" y="943"/>
                  </a:lnTo>
                  <a:lnTo>
                    <a:pt x="2464" y="1043"/>
                  </a:lnTo>
                  <a:lnTo>
                    <a:pt x="2496" y="1145"/>
                  </a:lnTo>
                  <a:lnTo>
                    <a:pt x="2523" y="1248"/>
                  </a:lnTo>
                  <a:lnTo>
                    <a:pt x="2544" y="1351"/>
                  </a:lnTo>
                  <a:lnTo>
                    <a:pt x="2561" y="1456"/>
                  </a:lnTo>
                  <a:lnTo>
                    <a:pt x="2570" y="1564"/>
                  </a:lnTo>
                  <a:lnTo>
                    <a:pt x="2574" y="1671"/>
                  </a:lnTo>
                  <a:lnTo>
                    <a:pt x="2574" y="1718"/>
                  </a:lnTo>
                  <a:lnTo>
                    <a:pt x="2574" y="1767"/>
                  </a:lnTo>
                  <a:lnTo>
                    <a:pt x="2574" y="1815"/>
                  </a:lnTo>
                  <a:lnTo>
                    <a:pt x="2571" y="1864"/>
                  </a:lnTo>
                  <a:lnTo>
                    <a:pt x="2567" y="1912"/>
                  </a:lnTo>
                  <a:lnTo>
                    <a:pt x="2560" y="1960"/>
                  </a:lnTo>
                  <a:lnTo>
                    <a:pt x="2549" y="2007"/>
                  </a:lnTo>
                  <a:lnTo>
                    <a:pt x="2534" y="2052"/>
                  </a:lnTo>
                  <a:lnTo>
                    <a:pt x="2514" y="2097"/>
                  </a:lnTo>
                  <a:lnTo>
                    <a:pt x="2489" y="2138"/>
                  </a:lnTo>
                  <a:lnTo>
                    <a:pt x="2462" y="2176"/>
                  </a:lnTo>
                  <a:lnTo>
                    <a:pt x="2431" y="2209"/>
                  </a:lnTo>
                  <a:lnTo>
                    <a:pt x="2398" y="2239"/>
                  </a:lnTo>
                  <a:lnTo>
                    <a:pt x="2363" y="2266"/>
                  </a:lnTo>
                  <a:lnTo>
                    <a:pt x="2325" y="2291"/>
                  </a:lnTo>
                  <a:lnTo>
                    <a:pt x="2286" y="2313"/>
                  </a:lnTo>
                  <a:lnTo>
                    <a:pt x="2246" y="2334"/>
                  </a:lnTo>
                  <a:lnTo>
                    <a:pt x="2206" y="2356"/>
                  </a:lnTo>
                  <a:lnTo>
                    <a:pt x="2163" y="2378"/>
                  </a:lnTo>
                  <a:lnTo>
                    <a:pt x="2090" y="2412"/>
                  </a:lnTo>
                  <a:lnTo>
                    <a:pt x="2014" y="2441"/>
                  </a:lnTo>
                  <a:lnTo>
                    <a:pt x="1938" y="2465"/>
                  </a:lnTo>
                  <a:lnTo>
                    <a:pt x="1859" y="2485"/>
                  </a:lnTo>
                  <a:lnTo>
                    <a:pt x="1778" y="2502"/>
                  </a:lnTo>
                  <a:lnTo>
                    <a:pt x="1698" y="2515"/>
                  </a:lnTo>
                  <a:lnTo>
                    <a:pt x="1617" y="2526"/>
                  </a:lnTo>
                  <a:lnTo>
                    <a:pt x="1535" y="2534"/>
                  </a:lnTo>
                  <a:lnTo>
                    <a:pt x="1454" y="2542"/>
                  </a:lnTo>
                  <a:lnTo>
                    <a:pt x="1372" y="2548"/>
                  </a:lnTo>
                  <a:lnTo>
                    <a:pt x="1292" y="2555"/>
                  </a:lnTo>
                  <a:lnTo>
                    <a:pt x="1283" y="2555"/>
                  </a:lnTo>
                  <a:lnTo>
                    <a:pt x="1201" y="2548"/>
                  </a:lnTo>
                  <a:lnTo>
                    <a:pt x="1121" y="2542"/>
                  </a:lnTo>
                  <a:lnTo>
                    <a:pt x="1040" y="2534"/>
                  </a:lnTo>
                  <a:lnTo>
                    <a:pt x="958" y="2526"/>
                  </a:lnTo>
                  <a:lnTo>
                    <a:pt x="877" y="2515"/>
                  </a:lnTo>
                  <a:lnTo>
                    <a:pt x="795" y="2502"/>
                  </a:lnTo>
                  <a:lnTo>
                    <a:pt x="716" y="2485"/>
                  </a:lnTo>
                  <a:lnTo>
                    <a:pt x="637" y="2465"/>
                  </a:lnTo>
                  <a:lnTo>
                    <a:pt x="559" y="2441"/>
                  </a:lnTo>
                  <a:lnTo>
                    <a:pt x="484" y="2412"/>
                  </a:lnTo>
                  <a:lnTo>
                    <a:pt x="411" y="2378"/>
                  </a:lnTo>
                  <a:lnTo>
                    <a:pt x="369" y="2356"/>
                  </a:lnTo>
                  <a:lnTo>
                    <a:pt x="328" y="2334"/>
                  </a:lnTo>
                  <a:lnTo>
                    <a:pt x="288" y="2313"/>
                  </a:lnTo>
                  <a:lnTo>
                    <a:pt x="249" y="2291"/>
                  </a:lnTo>
                  <a:lnTo>
                    <a:pt x="212" y="2266"/>
                  </a:lnTo>
                  <a:lnTo>
                    <a:pt x="177" y="2239"/>
                  </a:lnTo>
                  <a:lnTo>
                    <a:pt x="144" y="2209"/>
                  </a:lnTo>
                  <a:lnTo>
                    <a:pt x="113" y="2176"/>
                  </a:lnTo>
                  <a:lnTo>
                    <a:pt x="85" y="2138"/>
                  </a:lnTo>
                  <a:lnTo>
                    <a:pt x="60" y="2097"/>
                  </a:lnTo>
                  <a:lnTo>
                    <a:pt x="40" y="2052"/>
                  </a:lnTo>
                  <a:lnTo>
                    <a:pt x="26" y="2007"/>
                  </a:lnTo>
                  <a:lnTo>
                    <a:pt x="15" y="1960"/>
                  </a:lnTo>
                  <a:lnTo>
                    <a:pt x="7" y="1912"/>
                  </a:lnTo>
                  <a:lnTo>
                    <a:pt x="3" y="1864"/>
                  </a:lnTo>
                  <a:lnTo>
                    <a:pt x="1" y="1815"/>
                  </a:lnTo>
                  <a:lnTo>
                    <a:pt x="0" y="1767"/>
                  </a:lnTo>
                  <a:lnTo>
                    <a:pt x="0" y="1718"/>
                  </a:lnTo>
                  <a:lnTo>
                    <a:pt x="0" y="1671"/>
                  </a:lnTo>
                  <a:lnTo>
                    <a:pt x="3" y="1564"/>
                  </a:lnTo>
                  <a:lnTo>
                    <a:pt x="14" y="1456"/>
                  </a:lnTo>
                  <a:lnTo>
                    <a:pt x="29" y="1351"/>
                  </a:lnTo>
                  <a:lnTo>
                    <a:pt x="52" y="1248"/>
                  </a:lnTo>
                  <a:lnTo>
                    <a:pt x="79" y="1145"/>
                  </a:lnTo>
                  <a:lnTo>
                    <a:pt x="111" y="1043"/>
                  </a:lnTo>
                  <a:lnTo>
                    <a:pt x="146" y="943"/>
                  </a:lnTo>
                  <a:lnTo>
                    <a:pt x="186" y="845"/>
                  </a:lnTo>
                  <a:lnTo>
                    <a:pt x="230" y="747"/>
                  </a:lnTo>
                  <a:lnTo>
                    <a:pt x="276" y="650"/>
                  </a:lnTo>
                  <a:lnTo>
                    <a:pt x="326" y="554"/>
                  </a:lnTo>
                  <a:lnTo>
                    <a:pt x="376" y="459"/>
                  </a:lnTo>
                  <a:lnTo>
                    <a:pt x="428" y="366"/>
                  </a:lnTo>
                  <a:lnTo>
                    <a:pt x="483" y="273"/>
                  </a:lnTo>
                  <a:lnTo>
                    <a:pt x="537" y="181"/>
                  </a:lnTo>
                  <a:lnTo>
                    <a:pt x="591" y="90"/>
                  </a:lnTo>
                  <a:lnTo>
                    <a:pt x="645" y="0"/>
                  </a:lnTo>
                  <a:close/>
                </a:path>
              </a:pathLst>
            </a:custGeom>
            <a:grpFill/>
            <a:ln w="0">
              <a:noFill/>
              <a:prstDash val="solid"/>
              <a:round/>
              <a:headEnd/>
              <a:tailEnd/>
            </a:ln>
          </p:spPr>
          <p:txBody>
            <a:bodyPr vert="horz" wrap="square" lIns="89642" tIns="44821" rIns="89642" bIns="44821" numCol="1" anchor="t" anchorCtr="0" compatLnSpc="1">
              <a:prstTxWarp prst="textNoShape">
                <a:avLst/>
              </a:prstTxWarp>
            </a:bodyPr>
            <a:lstStyle/>
            <a:p>
              <a:pPr defTabSz="914367"/>
              <a:endParaRPr lang="en-GB" sz="1765">
                <a:solidFill>
                  <a:srgbClr val="505050"/>
                </a:solidFill>
              </a:endParaRPr>
            </a:p>
          </p:txBody>
        </p:sp>
      </p:grpSp>
      <p:grpSp>
        <p:nvGrpSpPr>
          <p:cNvPr id="59" name="Group 58"/>
          <p:cNvGrpSpPr/>
          <p:nvPr/>
        </p:nvGrpSpPr>
        <p:grpSpPr>
          <a:xfrm>
            <a:off x="11035577" y="2550957"/>
            <a:ext cx="861426" cy="1301844"/>
            <a:chOff x="4173538" y="412750"/>
            <a:chExt cx="4086225" cy="6175376"/>
          </a:xfrm>
          <a:solidFill>
            <a:schemeClr val="accent1"/>
          </a:solidFill>
        </p:grpSpPr>
        <p:sp>
          <p:nvSpPr>
            <p:cNvPr id="69" name="Freeform 10"/>
            <p:cNvSpPr>
              <a:spLocks/>
            </p:cNvSpPr>
            <p:nvPr/>
          </p:nvSpPr>
          <p:spPr bwMode="auto">
            <a:xfrm>
              <a:off x="5016500" y="412750"/>
              <a:ext cx="2384425" cy="2384425"/>
            </a:xfrm>
            <a:custGeom>
              <a:avLst/>
              <a:gdLst>
                <a:gd name="T0" fmla="*/ 824 w 1502"/>
                <a:gd name="T1" fmla="*/ 3 h 1502"/>
                <a:gd name="T2" fmla="*/ 962 w 1502"/>
                <a:gd name="T3" fmla="*/ 30 h 1502"/>
                <a:gd name="T4" fmla="*/ 1090 w 1502"/>
                <a:gd name="T5" fmla="*/ 81 h 1502"/>
                <a:gd name="T6" fmla="*/ 1206 w 1502"/>
                <a:gd name="T7" fmla="*/ 153 h 1502"/>
                <a:gd name="T8" fmla="*/ 1306 w 1502"/>
                <a:gd name="T9" fmla="*/ 244 h 1502"/>
                <a:gd name="T10" fmla="*/ 1388 w 1502"/>
                <a:gd name="T11" fmla="*/ 352 h 1502"/>
                <a:gd name="T12" fmla="*/ 1450 w 1502"/>
                <a:gd name="T13" fmla="*/ 475 h 1502"/>
                <a:gd name="T14" fmla="*/ 1489 w 1502"/>
                <a:gd name="T15" fmla="*/ 608 h 1502"/>
                <a:gd name="T16" fmla="*/ 1502 w 1502"/>
                <a:gd name="T17" fmla="*/ 751 h 1502"/>
                <a:gd name="T18" fmla="*/ 1489 w 1502"/>
                <a:gd name="T19" fmla="*/ 894 h 1502"/>
                <a:gd name="T20" fmla="*/ 1450 w 1502"/>
                <a:gd name="T21" fmla="*/ 1027 h 1502"/>
                <a:gd name="T22" fmla="*/ 1388 w 1502"/>
                <a:gd name="T23" fmla="*/ 1149 h 1502"/>
                <a:gd name="T24" fmla="*/ 1306 w 1502"/>
                <a:gd name="T25" fmla="*/ 1257 h 1502"/>
                <a:gd name="T26" fmla="*/ 1206 w 1502"/>
                <a:gd name="T27" fmla="*/ 1348 h 1502"/>
                <a:gd name="T28" fmla="*/ 1090 w 1502"/>
                <a:gd name="T29" fmla="*/ 1421 h 1502"/>
                <a:gd name="T30" fmla="*/ 962 w 1502"/>
                <a:gd name="T31" fmla="*/ 1472 h 1502"/>
                <a:gd name="T32" fmla="*/ 824 w 1502"/>
                <a:gd name="T33" fmla="*/ 1498 h 1502"/>
                <a:gd name="T34" fmla="*/ 679 w 1502"/>
                <a:gd name="T35" fmla="*/ 1498 h 1502"/>
                <a:gd name="T36" fmla="*/ 540 w 1502"/>
                <a:gd name="T37" fmla="*/ 1472 h 1502"/>
                <a:gd name="T38" fmla="*/ 412 w 1502"/>
                <a:gd name="T39" fmla="*/ 1421 h 1502"/>
                <a:gd name="T40" fmla="*/ 297 w 1502"/>
                <a:gd name="T41" fmla="*/ 1348 h 1502"/>
                <a:gd name="T42" fmla="*/ 197 w 1502"/>
                <a:gd name="T43" fmla="*/ 1257 h 1502"/>
                <a:gd name="T44" fmla="*/ 114 w 1502"/>
                <a:gd name="T45" fmla="*/ 1149 h 1502"/>
                <a:gd name="T46" fmla="*/ 53 w 1502"/>
                <a:gd name="T47" fmla="*/ 1027 h 1502"/>
                <a:gd name="T48" fmla="*/ 14 w 1502"/>
                <a:gd name="T49" fmla="*/ 894 h 1502"/>
                <a:gd name="T50" fmla="*/ 0 w 1502"/>
                <a:gd name="T51" fmla="*/ 751 h 1502"/>
                <a:gd name="T52" fmla="*/ 14 w 1502"/>
                <a:gd name="T53" fmla="*/ 608 h 1502"/>
                <a:gd name="T54" fmla="*/ 53 w 1502"/>
                <a:gd name="T55" fmla="*/ 475 h 1502"/>
                <a:gd name="T56" fmla="*/ 114 w 1502"/>
                <a:gd name="T57" fmla="*/ 352 h 1502"/>
                <a:gd name="T58" fmla="*/ 197 w 1502"/>
                <a:gd name="T59" fmla="*/ 244 h 1502"/>
                <a:gd name="T60" fmla="*/ 297 w 1502"/>
                <a:gd name="T61" fmla="*/ 153 h 1502"/>
                <a:gd name="T62" fmla="*/ 412 w 1502"/>
                <a:gd name="T63" fmla="*/ 81 h 1502"/>
                <a:gd name="T64" fmla="*/ 540 w 1502"/>
                <a:gd name="T65" fmla="*/ 30 h 1502"/>
                <a:gd name="T66" fmla="*/ 679 w 1502"/>
                <a:gd name="T67" fmla="*/ 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2" h="1502">
                  <a:moveTo>
                    <a:pt x="752" y="0"/>
                  </a:moveTo>
                  <a:lnTo>
                    <a:pt x="824" y="3"/>
                  </a:lnTo>
                  <a:lnTo>
                    <a:pt x="894" y="14"/>
                  </a:lnTo>
                  <a:lnTo>
                    <a:pt x="962" y="30"/>
                  </a:lnTo>
                  <a:lnTo>
                    <a:pt x="1028" y="53"/>
                  </a:lnTo>
                  <a:lnTo>
                    <a:pt x="1090" y="81"/>
                  </a:lnTo>
                  <a:lnTo>
                    <a:pt x="1149" y="114"/>
                  </a:lnTo>
                  <a:lnTo>
                    <a:pt x="1206" y="153"/>
                  </a:lnTo>
                  <a:lnTo>
                    <a:pt x="1258" y="197"/>
                  </a:lnTo>
                  <a:lnTo>
                    <a:pt x="1306" y="244"/>
                  </a:lnTo>
                  <a:lnTo>
                    <a:pt x="1349" y="297"/>
                  </a:lnTo>
                  <a:lnTo>
                    <a:pt x="1388" y="352"/>
                  </a:lnTo>
                  <a:lnTo>
                    <a:pt x="1422" y="411"/>
                  </a:lnTo>
                  <a:lnTo>
                    <a:pt x="1450" y="475"/>
                  </a:lnTo>
                  <a:lnTo>
                    <a:pt x="1473" y="540"/>
                  </a:lnTo>
                  <a:lnTo>
                    <a:pt x="1489" y="608"/>
                  </a:lnTo>
                  <a:lnTo>
                    <a:pt x="1499" y="678"/>
                  </a:lnTo>
                  <a:lnTo>
                    <a:pt x="1502" y="751"/>
                  </a:lnTo>
                  <a:lnTo>
                    <a:pt x="1499" y="823"/>
                  </a:lnTo>
                  <a:lnTo>
                    <a:pt x="1489" y="894"/>
                  </a:lnTo>
                  <a:lnTo>
                    <a:pt x="1473" y="961"/>
                  </a:lnTo>
                  <a:lnTo>
                    <a:pt x="1450" y="1027"/>
                  </a:lnTo>
                  <a:lnTo>
                    <a:pt x="1422" y="1090"/>
                  </a:lnTo>
                  <a:lnTo>
                    <a:pt x="1388" y="1149"/>
                  </a:lnTo>
                  <a:lnTo>
                    <a:pt x="1349" y="1206"/>
                  </a:lnTo>
                  <a:lnTo>
                    <a:pt x="1306" y="1257"/>
                  </a:lnTo>
                  <a:lnTo>
                    <a:pt x="1258" y="1306"/>
                  </a:lnTo>
                  <a:lnTo>
                    <a:pt x="1206" y="1348"/>
                  </a:lnTo>
                  <a:lnTo>
                    <a:pt x="1149" y="1387"/>
                  </a:lnTo>
                  <a:lnTo>
                    <a:pt x="1090" y="1421"/>
                  </a:lnTo>
                  <a:lnTo>
                    <a:pt x="1028" y="1450"/>
                  </a:lnTo>
                  <a:lnTo>
                    <a:pt x="962" y="1472"/>
                  </a:lnTo>
                  <a:lnTo>
                    <a:pt x="894" y="1489"/>
                  </a:lnTo>
                  <a:lnTo>
                    <a:pt x="824" y="1498"/>
                  </a:lnTo>
                  <a:lnTo>
                    <a:pt x="752" y="1502"/>
                  </a:lnTo>
                  <a:lnTo>
                    <a:pt x="679" y="1498"/>
                  </a:lnTo>
                  <a:lnTo>
                    <a:pt x="609" y="1489"/>
                  </a:lnTo>
                  <a:lnTo>
                    <a:pt x="540" y="1472"/>
                  </a:lnTo>
                  <a:lnTo>
                    <a:pt x="476" y="1450"/>
                  </a:lnTo>
                  <a:lnTo>
                    <a:pt x="412" y="1421"/>
                  </a:lnTo>
                  <a:lnTo>
                    <a:pt x="353" y="1387"/>
                  </a:lnTo>
                  <a:lnTo>
                    <a:pt x="297" y="1348"/>
                  </a:lnTo>
                  <a:lnTo>
                    <a:pt x="245" y="1306"/>
                  </a:lnTo>
                  <a:lnTo>
                    <a:pt x="197" y="1257"/>
                  </a:lnTo>
                  <a:lnTo>
                    <a:pt x="153" y="1206"/>
                  </a:lnTo>
                  <a:lnTo>
                    <a:pt x="114" y="1149"/>
                  </a:lnTo>
                  <a:lnTo>
                    <a:pt x="81" y="1090"/>
                  </a:lnTo>
                  <a:lnTo>
                    <a:pt x="53" y="1027"/>
                  </a:lnTo>
                  <a:lnTo>
                    <a:pt x="31" y="961"/>
                  </a:lnTo>
                  <a:lnTo>
                    <a:pt x="14" y="894"/>
                  </a:lnTo>
                  <a:lnTo>
                    <a:pt x="3" y="823"/>
                  </a:lnTo>
                  <a:lnTo>
                    <a:pt x="0" y="751"/>
                  </a:lnTo>
                  <a:lnTo>
                    <a:pt x="3" y="678"/>
                  </a:lnTo>
                  <a:lnTo>
                    <a:pt x="14" y="608"/>
                  </a:lnTo>
                  <a:lnTo>
                    <a:pt x="31" y="540"/>
                  </a:lnTo>
                  <a:lnTo>
                    <a:pt x="53" y="475"/>
                  </a:lnTo>
                  <a:lnTo>
                    <a:pt x="81" y="411"/>
                  </a:lnTo>
                  <a:lnTo>
                    <a:pt x="114" y="352"/>
                  </a:lnTo>
                  <a:lnTo>
                    <a:pt x="153" y="297"/>
                  </a:lnTo>
                  <a:lnTo>
                    <a:pt x="197" y="244"/>
                  </a:lnTo>
                  <a:lnTo>
                    <a:pt x="245" y="197"/>
                  </a:lnTo>
                  <a:lnTo>
                    <a:pt x="297" y="153"/>
                  </a:lnTo>
                  <a:lnTo>
                    <a:pt x="353" y="114"/>
                  </a:lnTo>
                  <a:lnTo>
                    <a:pt x="412" y="81"/>
                  </a:lnTo>
                  <a:lnTo>
                    <a:pt x="476" y="53"/>
                  </a:lnTo>
                  <a:lnTo>
                    <a:pt x="540" y="30"/>
                  </a:lnTo>
                  <a:lnTo>
                    <a:pt x="609" y="14"/>
                  </a:lnTo>
                  <a:lnTo>
                    <a:pt x="679" y="3"/>
                  </a:lnTo>
                  <a:lnTo>
                    <a:pt x="752" y="0"/>
                  </a:lnTo>
                  <a:close/>
                </a:path>
              </a:pathLst>
            </a:custGeom>
            <a:grpFill/>
            <a:ln w="0">
              <a:noFill/>
              <a:prstDash val="solid"/>
              <a:round/>
              <a:headEnd/>
              <a:tailEnd/>
            </a:ln>
          </p:spPr>
          <p:txBody>
            <a:bodyPr vert="horz" wrap="square" lIns="89642" tIns="44821" rIns="89642" bIns="44821" numCol="1" anchor="t" anchorCtr="0" compatLnSpc="1">
              <a:prstTxWarp prst="textNoShape">
                <a:avLst/>
              </a:prstTxWarp>
            </a:bodyPr>
            <a:lstStyle/>
            <a:p>
              <a:pPr defTabSz="914367"/>
              <a:endParaRPr lang="en-GB" sz="1765">
                <a:solidFill>
                  <a:srgbClr val="505050"/>
                </a:solidFill>
              </a:endParaRPr>
            </a:p>
          </p:txBody>
        </p:sp>
        <p:sp>
          <p:nvSpPr>
            <p:cNvPr id="70" name="Freeform 11"/>
            <p:cNvSpPr>
              <a:spLocks/>
            </p:cNvSpPr>
            <p:nvPr/>
          </p:nvSpPr>
          <p:spPr bwMode="auto">
            <a:xfrm>
              <a:off x="4173538" y="2532063"/>
              <a:ext cx="4086225" cy="4056063"/>
            </a:xfrm>
            <a:custGeom>
              <a:avLst/>
              <a:gdLst>
                <a:gd name="T0" fmla="*/ 719 w 2574"/>
                <a:gd name="T1" fmla="*/ 60 h 2555"/>
                <a:gd name="T2" fmla="*/ 840 w 2574"/>
                <a:gd name="T3" fmla="*/ 140 h 2555"/>
                <a:gd name="T4" fmla="*/ 962 w 2574"/>
                <a:gd name="T5" fmla="*/ 204 h 2555"/>
                <a:gd name="T6" fmla="*/ 1067 w 2574"/>
                <a:gd name="T7" fmla="*/ 253 h 2555"/>
                <a:gd name="T8" fmla="*/ 1141 w 2574"/>
                <a:gd name="T9" fmla="*/ 284 h 2555"/>
                <a:gd name="T10" fmla="*/ 1169 w 2574"/>
                <a:gd name="T11" fmla="*/ 294 h 2555"/>
                <a:gd name="T12" fmla="*/ 1437 w 2574"/>
                <a:gd name="T13" fmla="*/ 271 h 2555"/>
                <a:gd name="T14" fmla="*/ 1578 w 2574"/>
                <a:gd name="T15" fmla="*/ 226 h 2555"/>
                <a:gd name="T16" fmla="*/ 1696 w 2574"/>
                <a:gd name="T17" fmla="*/ 174 h 2555"/>
                <a:gd name="T18" fmla="*/ 1807 w 2574"/>
                <a:gd name="T19" fmla="*/ 103 h 2555"/>
                <a:gd name="T20" fmla="*/ 1929 w 2574"/>
                <a:gd name="T21" fmla="*/ 0 h 2555"/>
                <a:gd name="T22" fmla="*/ 2092 w 2574"/>
                <a:gd name="T23" fmla="*/ 273 h 2555"/>
                <a:gd name="T24" fmla="*/ 2249 w 2574"/>
                <a:gd name="T25" fmla="*/ 554 h 2555"/>
                <a:gd name="T26" fmla="*/ 2387 w 2574"/>
                <a:gd name="T27" fmla="*/ 845 h 2555"/>
                <a:gd name="T28" fmla="*/ 2496 w 2574"/>
                <a:gd name="T29" fmla="*/ 1145 h 2555"/>
                <a:gd name="T30" fmla="*/ 2561 w 2574"/>
                <a:gd name="T31" fmla="*/ 1456 h 2555"/>
                <a:gd name="T32" fmla="*/ 2574 w 2574"/>
                <a:gd name="T33" fmla="*/ 1718 h 2555"/>
                <a:gd name="T34" fmla="*/ 2571 w 2574"/>
                <a:gd name="T35" fmla="*/ 1864 h 2555"/>
                <a:gd name="T36" fmla="*/ 2549 w 2574"/>
                <a:gd name="T37" fmla="*/ 2007 h 2555"/>
                <a:gd name="T38" fmla="*/ 2489 w 2574"/>
                <a:gd name="T39" fmla="*/ 2138 h 2555"/>
                <a:gd name="T40" fmla="*/ 2398 w 2574"/>
                <a:gd name="T41" fmla="*/ 2239 h 2555"/>
                <a:gd name="T42" fmla="*/ 2286 w 2574"/>
                <a:gd name="T43" fmla="*/ 2313 h 2555"/>
                <a:gd name="T44" fmla="*/ 2163 w 2574"/>
                <a:gd name="T45" fmla="*/ 2378 h 2555"/>
                <a:gd name="T46" fmla="*/ 1938 w 2574"/>
                <a:gd name="T47" fmla="*/ 2465 h 2555"/>
                <a:gd name="T48" fmla="*/ 1698 w 2574"/>
                <a:gd name="T49" fmla="*/ 2515 h 2555"/>
                <a:gd name="T50" fmla="*/ 1454 w 2574"/>
                <a:gd name="T51" fmla="*/ 2542 h 2555"/>
                <a:gd name="T52" fmla="*/ 1283 w 2574"/>
                <a:gd name="T53" fmla="*/ 2555 h 2555"/>
                <a:gd name="T54" fmla="*/ 1040 w 2574"/>
                <a:gd name="T55" fmla="*/ 2534 h 2555"/>
                <a:gd name="T56" fmla="*/ 795 w 2574"/>
                <a:gd name="T57" fmla="*/ 2502 h 2555"/>
                <a:gd name="T58" fmla="*/ 559 w 2574"/>
                <a:gd name="T59" fmla="*/ 2441 h 2555"/>
                <a:gd name="T60" fmla="*/ 369 w 2574"/>
                <a:gd name="T61" fmla="*/ 2356 h 2555"/>
                <a:gd name="T62" fmla="*/ 249 w 2574"/>
                <a:gd name="T63" fmla="*/ 2291 h 2555"/>
                <a:gd name="T64" fmla="*/ 144 w 2574"/>
                <a:gd name="T65" fmla="*/ 2209 h 2555"/>
                <a:gd name="T66" fmla="*/ 60 w 2574"/>
                <a:gd name="T67" fmla="*/ 2097 h 2555"/>
                <a:gd name="T68" fmla="*/ 15 w 2574"/>
                <a:gd name="T69" fmla="*/ 1960 h 2555"/>
                <a:gd name="T70" fmla="*/ 1 w 2574"/>
                <a:gd name="T71" fmla="*/ 1815 h 2555"/>
                <a:gd name="T72" fmla="*/ 0 w 2574"/>
                <a:gd name="T73" fmla="*/ 1671 h 2555"/>
                <a:gd name="T74" fmla="*/ 29 w 2574"/>
                <a:gd name="T75" fmla="*/ 1351 h 2555"/>
                <a:gd name="T76" fmla="*/ 111 w 2574"/>
                <a:gd name="T77" fmla="*/ 1043 h 2555"/>
                <a:gd name="T78" fmla="*/ 230 w 2574"/>
                <a:gd name="T79" fmla="*/ 747 h 2555"/>
                <a:gd name="T80" fmla="*/ 376 w 2574"/>
                <a:gd name="T81" fmla="*/ 459 h 2555"/>
                <a:gd name="T82" fmla="*/ 537 w 2574"/>
                <a:gd name="T83" fmla="*/ 181 h 2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74" h="2555">
                  <a:moveTo>
                    <a:pt x="645" y="0"/>
                  </a:moveTo>
                  <a:lnTo>
                    <a:pt x="681" y="31"/>
                  </a:lnTo>
                  <a:lnTo>
                    <a:pt x="719" y="60"/>
                  </a:lnTo>
                  <a:lnTo>
                    <a:pt x="758" y="89"/>
                  </a:lnTo>
                  <a:lnTo>
                    <a:pt x="799" y="115"/>
                  </a:lnTo>
                  <a:lnTo>
                    <a:pt x="840" y="140"/>
                  </a:lnTo>
                  <a:lnTo>
                    <a:pt x="881" y="163"/>
                  </a:lnTo>
                  <a:lnTo>
                    <a:pt x="922" y="184"/>
                  </a:lnTo>
                  <a:lnTo>
                    <a:pt x="962" y="204"/>
                  </a:lnTo>
                  <a:lnTo>
                    <a:pt x="998" y="222"/>
                  </a:lnTo>
                  <a:lnTo>
                    <a:pt x="1034" y="239"/>
                  </a:lnTo>
                  <a:lnTo>
                    <a:pt x="1067" y="253"/>
                  </a:lnTo>
                  <a:lnTo>
                    <a:pt x="1096" y="266"/>
                  </a:lnTo>
                  <a:lnTo>
                    <a:pt x="1121" y="275"/>
                  </a:lnTo>
                  <a:lnTo>
                    <a:pt x="1141" y="284"/>
                  </a:lnTo>
                  <a:lnTo>
                    <a:pt x="1156" y="289"/>
                  </a:lnTo>
                  <a:lnTo>
                    <a:pt x="1166" y="293"/>
                  </a:lnTo>
                  <a:lnTo>
                    <a:pt x="1169" y="294"/>
                  </a:lnTo>
                  <a:lnTo>
                    <a:pt x="1283" y="508"/>
                  </a:lnTo>
                  <a:lnTo>
                    <a:pt x="1382" y="287"/>
                  </a:lnTo>
                  <a:lnTo>
                    <a:pt x="1437" y="271"/>
                  </a:lnTo>
                  <a:lnTo>
                    <a:pt x="1488" y="255"/>
                  </a:lnTo>
                  <a:lnTo>
                    <a:pt x="1535" y="240"/>
                  </a:lnTo>
                  <a:lnTo>
                    <a:pt x="1578" y="226"/>
                  </a:lnTo>
                  <a:lnTo>
                    <a:pt x="1619" y="209"/>
                  </a:lnTo>
                  <a:lnTo>
                    <a:pt x="1658" y="193"/>
                  </a:lnTo>
                  <a:lnTo>
                    <a:pt x="1696" y="174"/>
                  </a:lnTo>
                  <a:lnTo>
                    <a:pt x="1732" y="153"/>
                  </a:lnTo>
                  <a:lnTo>
                    <a:pt x="1769" y="129"/>
                  </a:lnTo>
                  <a:lnTo>
                    <a:pt x="1807" y="103"/>
                  </a:lnTo>
                  <a:lnTo>
                    <a:pt x="1846" y="73"/>
                  </a:lnTo>
                  <a:lnTo>
                    <a:pt x="1886" y="39"/>
                  </a:lnTo>
                  <a:lnTo>
                    <a:pt x="1929" y="0"/>
                  </a:lnTo>
                  <a:lnTo>
                    <a:pt x="1984" y="90"/>
                  </a:lnTo>
                  <a:lnTo>
                    <a:pt x="2038" y="181"/>
                  </a:lnTo>
                  <a:lnTo>
                    <a:pt x="2092" y="273"/>
                  </a:lnTo>
                  <a:lnTo>
                    <a:pt x="2145" y="366"/>
                  </a:lnTo>
                  <a:lnTo>
                    <a:pt x="2199" y="459"/>
                  </a:lnTo>
                  <a:lnTo>
                    <a:pt x="2249" y="554"/>
                  </a:lnTo>
                  <a:lnTo>
                    <a:pt x="2298" y="650"/>
                  </a:lnTo>
                  <a:lnTo>
                    <a:pt x="2344" y="747"/>
                  </a:lnTo>
                  <a:lnTo>
                    <a:pt x="2387" y="845"/>
                  </a:lnTo>
                  <a:lnTo>
                    <a:pt x="2427" y="943"/>
                  </a:lnTo>
                  <a:lnTo>
                    <a:pt x="2464" y="1043"/>
                  </a:lnTo>
                  <a:lnTo>
                    <a:pt x="2496" y="1145"/>
                  </a:lnTo>
                  <a:lnTo>
                    <a:pt x="2523" y="1248"/>
                  </a:lnTo>
                  <a:lnTo>
                    <a:pt x="2544" y="1351"/>
                  </a:lnTo>
                  <a:lnTo>
                    <a:pt x="2561" y="1456"/>
                  </a:lnTo>
                  <a:lnTo>
                    <a:pt x="2570" y="1564"/>
                  </a:lnTo>
                  <a:lnTo>
                    <a:pt x="2574" y="1671"/>
                  </a:lnTo>
                  <a:lnTo>
                    <a:pt x="2574" y="1718"/>
                  </a:lnTo>
                  <a:lnTo>
                    <a:pt x="2574" y="1767"/>
                  </a:lnTo>
                  <a:lnTo>
                    <a:pt x="2574" y="1815"/>
                  </a:lnTo>
                  <a:lnTo>
                    <a:pt x="2571" y="1864"/>
                  </a:lnTo>
                  <a:lnTo>
                    <a:pt x="2567" y="1912"/>
                  </a:lnTo>
                  <a:lnTo>
                    <a:pt x="2560" y="1960"/>
                  </a:lnTo>
                  <a:lnTo>
                    <a:pt x="2549" y="2007"/>
                  </a:lnTo>
                  <a:lnTo>
                    <a:pt x="2534" y="2052"/>
                  </a:lnTo>
                  <a:lnTo>
                    <a:pt x="2514" y="2097"/>
                  </a:lnTo>
                  <a:lnTo>
                    <a:pt x="2489" y="2138"/>
                  </a:lnTo>
                  <a:lnTo>
                    <a:pt x="2462" y="2176"/>
                  </a:lnTo>
                  <a:lnTo>
                    <a:pt x="2431" y="2209"/>
                  </a:lnTo>
                  <a:lnTo>
                    <a:pt x="2398" y="2239"/>
                  </a:lnTo>
                  <a:lnTo>
                    <a:pt x="2363" y="2266"/>
                  </a:lnTo>
                  <a:lnTo>
                    <a:pt x="2325" y="2291"/>
                  </a:lnTo>
                  <a:lnTo>
                    <a:pt x="2286" y="2313"/>
                  </a:lnTo>
                  <a:lnTo>
                    <a:pt x="2246" y="2334"/>
                  </a:lnTo>
                  <a:lnTo>
                    <a:pt x="2206" y="2356"/>
                  </a:lnTo>
                  <a:lnTo>
                    <a:pt x="2163" y="2378"/>
                  </a:lnTo>
                  <a:lnTo>
                    <a:pt x="2090" y="2412"/>
                  </a:lnTo>
                  <a:lnTo>
                    <a:pt x="2014" y="2441"/>
                  </a:lnTo>
                  <a:lnTo>
                    <a:pt x="1938" y="2465"/>
                  </a:lnTo>
                  <a:lnTo>
                    <a:pt x="1859" y="2485"/>
                  </a:lnTo>
                  <a:lnTo>
                    <a:pt x="1778" y="2502"/>
                  </a:lnTo>
                  <a:lnTo>
                    <a:pt x="1698" y="2515"/>
                  </a:lnTo>
                  <a:lnTo>
                    <a:pt x="1617" y="2526"/>
                  </a:lnTo>
                  <a:lnTo>
                    <a:pt x="1535" y="2534"/>
                  </a:lnTo>
                  <a:lnTo>
                    <a:pt x="1454" y="2542"/>
                  </a:lnTo>
                  <a:lnTo>
                    <a:pt x="1372" y="2548"/>
                  </a:lnTo>
                  <a:lnTo>
                    <a:pt x="1292" y="2555"/>
                  </a:lnTo>
                  <a:lnTo>
                    <a:pt x="1283" y="2555"/>
                  </a:lnTo>
                  <a:lnTo>
                    <a:pt x="1201" y="2548"/>
                  </a:lnTo>
                  <a:lnTo>
                    <a:pt x="1121" y="2542"/>
                  </a:lnTo>
                  <a:lnTo>
                    <a:pt x="1040" y="2534"/>
                  </a:lnTo>
                  <a:lnTo>
                    <a:pt x="958" y="2526"/>
                  </a:lnTo>
                  <a:lnTo>
                    <a:pt x="877" y="2515"/>
                  </a:lnTo>
                  <a:lnTo>
                    <a:pt x="795" y="2502"/>
                  </a:lnTo>
                  <a:lnTo>
                    <a:pt x="716" y="2485"/>
                  </a:lnTo>
                  <a:lnTo>
                    <a:pt x="637" y="2465"/>
                  </a:lnTo>
                  <a:lnTo>
                    <a:pt x="559" y="2441"/>
                  </a:lnTo>
                  <a:lnTo>
                    <a:pt x="484" y="2412"/>
                  </a:lnTo>
                  <a:lnTo>
                    <a:pt x="411" y="2378"/>
                  </a:lnTo>
                  <a:lnTo>
                    <a:pt x="369" y="2356"/>
                  </a:lnTo>
                  <a:lnTo>
                    <a:pt x="328" y="2334"/>
                  </a:lnTo>
                  <a:lnTo>
                    <a:pt x="288" y="2313"/>
                  </a:lnTo>
                  <a:lnTo>
                    <a:pt x="249" y="2291"/>
                  </a:lnTo>
                  <a:lnTo>
                    <a:pt x="212" y="2266"/>
                  </a:lnTo>
                  <a:lnTo>
                    <a:pt x="177" y="2239"/>
                  </a:lnTo>
                  <a:lnTo>
                    <a:pt x="144" y="2209"/>
                  </a:lnTo>
                  <a:lnTo>
                    <a:pt x="113" y="2176"/>
                  </a:lnTo>
                  <a:lnTo>
                    <a:pt x="85" y="2138"/>
                  </a:lnTo>
                  <a:lnTo>
                    <a:pt x="60" y="2097"/>
                  </a:lnTo>
                  <a:lnTo>
                    <a:pt x="40" y="2052"/>
                  </a:lnTo>
                  <a:lnTo>
                    <a:pt x="26" y="2007"/>
                  </a:lnTo>
                  <a:lnTo>
                    <a:pt x="15" y="1960"/>
                  </a:lnTo>
                  <a:lnTo>
                    <a:pt x="7" y="1912"/>
                  </a:lnTo>
                  <a:lnTo>
                    <a:pt x="3" y="1864"/>
                  </a:lnTo>
                  <a:lnTo>
                    <a:pt x="1" y="1815"/>
                  </a:lnTo>
                  <a:lnTo>
                    <a:pt x="0" y="1767"/>
                  </a:lnTo>
                  <a:lnTo>
                    <a:pt x="0" y="1718"/>
                  </a:lnTo>
                  <a:lnTo>
                    <a:pt x="0" y="1671"/>
                  </a:lnTo>
                  <a:lnTo>
                    <a:pt x="3" y="1564"/>
                  </a:lnTo>
                  <a:lnTo>
                    <a:pt x="14" y="1456"/>
                  </a:lnTo>
                  <a:lnTo>
                    <a:pt x="29" y="1351"/>
                  </a:lnTo>
                  <a:lnTo>
                    <a:pt x="52" y="1248"/>
                  </a:lnTo>
                  <a:lnTo>
                    <a:pt x="79" y="1145"/>
                  </a:lnTo>
                  <a:lnTo>
                    <a:pt x="111" y="1043"/>
                  </a:lnTo>
                  <a:lnTo>
                    <a:pt x="146" y="943"/>
                  </a:lnTo>
                  <a:lnTo>
                    <a:pt x="186" y="845"/>
                  </a:lnTo>
                  <a:lnTo>
                    <a:pt x="230" y="747"/>
                  </a:lnTo>
                  <a:lnTo>
                    <a:pt x="276" y="650"/>
                  </a:lnTo>
                  <a:lnTo>
                    <a:pt x="326" y="554"/>
                  </a:lnTo>
                  <a:lnTo>
                    <a:pt x="376" y="459"/>
                  </a:lnTo>
                  <a:lnTo>
                    <a:pt x="428" y="366"/>
                  </a:lnTo>
                  <a:lnTo>
                    <a:pt x="483" y="273"/>
                  </a:lnTo>
                  <a:lnTo>
                    <a:pt x="537" y="181"/>
                  </a:lnTo>
                  <a:lnTo>
                    <a:pt x="591" y="90"/>
                  </a:lnTo>
                  <a:lnTo>
                    <a:pt x="645" y="0"/>
                  </a:lnTo>
                  <a:close/>
                </a:path>
              </a:pathLst>
            </a:custGeom>
            <a:grpFill/>
            <a:ln w="0">
              <a:noFill/>
              <a:prstDash val="solid"/>
              <a:round/>
              <a:headEnd/>
              <a:tailEnd/>
            </a:ln>
          </p:spPr>
          <p:txBody>
            <a:bodyPr vert="horz" wrap="square" lIns="89642" tIns="44821" rIns="89642" bIns="44821" numCol="1" anchor="t" anchorCtr="0" compatLnSpc="1">
              <a:prstTxWarp prst="textNoShape">
                <a:avLst/>
              </a:prstTxWarp>
            </a:bodyPr>
            <a:lstStyle/>
            <a:p>
              <a:pPr defTabSz="914367"/>
              <a:endParaRPr lang="en-GB" sz="1765">
                <a:solidFill>
                  <a:srgbClr val="505050"/>
                </a:solidFill>
              </a:endParaRPr>
            </a:p>
          </p:txBody>
        </p:sp>
      </p:grpSp>
      <p:grpSp>
        <p:nvGrpSpPr>
          <p:cNvPr id="48" name="Group 47"/>
          <p:cNvGrpSpPr/>
          <p:nvPr/>
        </p:nvGrpSpPr>
        <p:grpSpPr>
          <a:xfrm>
            <a:off x="837375" y="3031491"/>
            <a:ext cx="472820" cy="782705"/>
            <a:chOff x="4173538" y="412750"/>
            <a:chExt cx="4086225" cy="6175376"/>
          </a:xfrm>
          <a:solidFill>
            <a:schemeClr val="accent1"/>
          </a:solidFill>
        </p:grpSpPr>
        <p:sp>
          <p:nvSpPr>
            <p:cNvPr id="49" name="Freeform 10"/>
            <p:cNvSpPr>
              <a:spLocks/>
            </p:cNvSpPr>
            <p:nvPr/>
          </p:nvSpPr>
          <p:spPr bwMode="auto">
            <a:xfrm>
              <a:off x="5016500" y="412750"/>
              <a:ext cx="2384425" cy="2384425"/>
            </a:xfrm>
            <a:custGeom>
              <a:avLst/>
              <a:gdLst>
                <a:gd name="T0" fmla="*/ 824 w 1502"/>
                <a:gd name="T1" fmla="*/ 3 h 1502"/>
                <a:gd name="T2" fmla="*/ 962 w 1502"/>
                <a:gd name="T3" fmla="*/ 30 h 1502"/>
                <a:gd name="T4" fmla="*/ 1090 w 1502"/>
                <a:gd name="T5" fmla="*/ 81 h 1502"/>
                <a:gd name="T6" fmla="*/ 1206 w 1502"/>
                <a:gd name="T7" fmla="*/ 153 h 1502"/>
                <a:gd name="T8" fmla="*/ 1306 w 1502"/>
                <a:gd name="T9" fmla="*/ 244 h 1502"/>
                <a:gd name="T10" fmla="*/ 1388 w 1502"/>
                <a:gd name="T11" fmla="*/ 352 h 1502"/>
                <a:gd name="T12" fmla="*/ 1450 w 1502"/>
                <a:gd name="T13" fmla="*/ 475 h 1502"/>
                <a:gd name="T14" fmla="*/ 1489 w 1502"/>
                <a:gd name="T15" fmla="*/ 608 h 1502"/>
                <a:gd name="T16" fmla="*/ 1502 w 1502"/>
                <a:gd name="T17" fmla="*/ 751 h 1502"/>
                <a:gd name="T18" fmla="*/ 1489 w 1502"/>
                <a:gd name="T19" fmla="*/ 894 h 1502"/>
                <a:gd name="T20" fmla="*/ 1450 w 1502"/>
                <a:gd name="T21" fmla="*/ 1027 h 1502"/>
                <a:gd name="T22" fmla="*/ 1388 w 1502"/>
                <a:gd name="T23" fmla="*/ 1149 h 1502"/>
                <a:gd name="T24" fmla="*/ 1306 w 1502"/>
                <a:gd name="T25" fmla="*/ 1257 h 1502"/>
                <a:gd name="T26" fmla="*/ 1206 w 1502"/>
                <a:gd name="T27" fmla="*/ 1348 h 1502"/>
                <a:gd name="T28" fmla="*/ 1090 w 1502"/>
                <a:gd name="T29" fmla="*/ 1421 h 1502"/>
                <a:gd name="T30" fmla="*/ 962 w 1502"/>
                <a:gd name="T31" fmla="*/ 1472 h 1502"/>
                <a:gd name="T32" fmla="*/ 824 w 1502"/>
                <a:gd name="T33" fmla="*/ 1498 h 1502"/>
                <a:gd name="T34" fmla="*/ 679 w 1502"/>
                <a:gd name="T35" fmla="*/ 1498 h 1502"/>
                <a:gd name="T36" fmla="*/ 540 w 1502"/>
                <a:gd name="T37" fmla="*/ 1472 h 1502"/>
                <a:gd name="T38" fmla="*/ 412 w 1502"/>
                <a:gd name="T39" fmla="*/ 1421 h 1502"/>
                <a:gd name="T40" fmla="*/ 297 w 1502"/>
                <a:gd name="T41" fmla="*/ 1348 h 1502"/>
                <a:gd name="T42" fmla="*/ 197 w 1502"/>
                <a:gd name="T43" fmla="*/ 1257 h 1502"/>
                <a:gd name="T44" fmla="*/ 114 w 1502"/>
                <a:gd name="T45" fmla="*/ 1149 h 1502"/>
                <a:gd name="T46" fmla="*/ 53 w 1502"/>
                <a:gd name="T47" fmla="*/ 1027 h 1502"/>
                <a:gd name="T48" fmla="*/ 14 w 1502"/>
                <a:gd name="T49" fmla="*/ 894 h 1502"/>
                <a:gd name="T50" fmla="*/ 0 w 1502"/>
                <a:gd name="T51" fmla="*/ 751 h 1502"/>
                <a:gd name="T52" fmla="*/ 14 w 1502"/>
                <a:gd name="T53" fmla="*/ 608 h 1502"/>
                <a:gd name="T54" fmla="*/ 53 w 1502"/>
                <a:gd name="T55" fmla="*/ 475 h 1502"/>
                <a:gd name="T56" fmla="*/ 114 w 1502"/>
                <a:gd name="T57" fmla="*/ 352 h 1502"/>
                <a:gd name="T58" fmla="*/ 197 w 1502"/>
                <a:gd name="T59" fmla="*/ 244 h 1502"/>
                <a:gd name="T60" fmla="*/ 297 w 1502"/>
                <a:gd name="T61" fmla="*/ 153 h 1502"/>
                <a:gd name="T62" fmla="*/ 412 w 1502"/>
                <a:gd name="T63" fmla="*/ 81 h 1502"/>
                <a:gd name="T64" fmla="*/ 540 w 1502"/>
                <a:gd name="T65" fmla="*/ 30 h 1502"/>
                <a:gd name="T66" fmla="*/ 679 w 1502"/>
                <a:gd name="T67" fmla="*/ 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2" h="1502">
                  <a:moveTo>
                    <a:pt x="752" y="0"/>
                  </a:moveTo>
                  <a:lnTo>
                    <a:pt x="824" y="3"/>
                  </a:lnTo>
                  <a:lnTo>
                    <a:pt x="894" y="14"/>
                  </a:lnTo>
                  <a:lnTo>
                    <a:pt x="962" y="30"/>
                  </a:lnTo>
                  <a:lnTo>
                    <a:pt x="1028" y="53"/>
                  </a:lnTo>
                  <a:lnTo>
                    <a:pt x="1090" y="81"/>
                  </a:lnTo>
                  <a:lnTo>
                    <a:pt x="1149" y="114"/>
                  </a:lnTo>
                  <a:lnTo>
                    <a:pt x="1206" y="153"/>
                  </a:lnTo>
                  <a:lnTo>
                    <a:pt x="1258" y="197"/>
                  </a:lnTo>
                  <a:lnTo>
                    <a:pt x="1306" y="244"/>
                  </a:lnTo>
                  <a:lnTo>
                    <a:pt x="1349" y="297"/>
                  </a:lnTo>
                  <a:lnTo>
                    <a:pt x="1388" y="352"/>
                  </a:lnTo>
                  <a:lnTo>
                    <a:pt x="1422" y="411"/>
                  </a:lnTo>
                  <a:lnTo>
                    <a:pt x="1450" y="475"/>
                  </a:lnTo>
                  <a:lnTo>
                    <a:pt x="1473" y="540"/>
                  </a:lnTo>
                  <a:lnTo>
                    <a:pt x="1489" y="608"/>
                  </a:lnTo>
                  <a:lnTo>
                    <a:pt x="1499" y="678"/>
                  </a:lnTo>
                  <a:lnTo>
                    <a:pt x="1502" y="751"/>
                  </a:lnTo>
                  <a:lnTo>
                    <a:pt x="1499" y="823"/>
                  </a:lnTo>
                  <a:lnTo>
                    <a:pt x="1489" y="894"/>
                  </a:lnTo>
                  <a:lnTo>
                    <a:pt x="1473" y="961"/>
                  </a:lnTo>
                  <a:lnTo>
                    <a:pt x="1450" y="1027"/>
                  </a:lnTo>
                  <a:lnTo>
                    <a:pt x="1422" y="1090"/>
                  </a:lnTo>
                  <a:lnTo>
                    <a:pt x="1388" y="1149"/>
                  </a:lnTo>
                  <a:lnTo>
                    <a:pt x="1349" y="1206"/>
                  </a:lnTo>
                  <a:lnTo>
                    <a:pt x="1306" y="1257"/>
                  </a:lnTo>
                  <a:lnTo>
                    <a:pt x="1258" y="1306"/>
                  </a:lnTo>
                  <a:lnTo>
                    <a:pt x="1206" y="1348"/>
                  </a:lnTo>
                  <a:lnTo>
                    <a:pt x="1149" y="1387"/>
                  </a:lnTo>
                  <a:lnTo>
                    <a:pt x="1090" y="1421"/>
                  </a:lnTo>
                  <a:lnTo>
                    <a:pt x="1028" y="1450"/>
                  </a:lnTo>
                  <a:lnTo>
                    <a:pt x="962" y="1472"/>
                  </a:lnTo>
                  <a:lnTo>
                    <a:pt x="894" y="1489"/>
                  </a:lnTo>
                  <a:lnTo>
                    <a:pt x="824" y="1498"/>
                  </a:lnTo>
                  <a:lnTo>
                    <a:pt x="752" y="1502"/>
                  </a:lnTo>
                  <a:lnTo>
                    <a:pt x="679" y="1498"/>
                  </a:lnTo>
                  <a:lnTo>
                    <a:pt x="609" y="1489"/>
                  </a:lnTo>
                  <a:lnTo>
                    <a:pt x="540" y="1472"/>
                  </a:lnTo>
                  <a:lnTo>
                    <a:pt x="476" y="1450"/>
                  </a:lnTo>
                  <a:lnTo>
                    <a:pt x="412" y="1421"/>
                  </a:lnTo>
                  <a:lnTo>
                    <a:pt x="353" y="1387"/>
                  </a:lnTo>
                  <a:lnTo>
                    <a:pt x="297" y="1348"/>
                  </a:lnTo>
                  <a:lnTo>
                    <a:pt x="245" y="1306"/>
                  </a:lnTo>
                  <a:lnTo>
                    <a:pt x="197" y="1257"/>
                  </a:lnTo>
                  <a:lnTo>
                    <a:pt x="153" y="1206"/>
                  </a:lnTo>
                  <a:lnTo>
                    <a:pt x="114" y="1149"/>
                  </a:lnTo>
                  <a:lnTo>
                    <a:pt x="81" y="1090"/>
                  </a:lnTo>
                  <a:lnTo>
                    <a:pt x="53" y="1027"/>
                  </a:lnTo>
                  <a:lnTo>
                    <a:pt x="31" y="961"/>
                  </a:lnTo>
                  <a:lnTo>
                    <a:pt x="14" y="894"/>
                  </a:lnTo>
                  <a:lnTo>
                    <a:pt x="3" y="823"/>
                  </a:lnTo>
                  <a:lnTo>
                    <a:pt x="0" y="751"/>
                  </a:lnTo>
                  <a:lnTo>
                    <a:pt x="3" y="678"/>
                  </a:lnTo>
                  <a:lnTo>
                    <a:pt x="14" y="608"/>
                  </a:lnTo>
                  <a:lnTo>
                    <a:pt x="31" y="540"/>
                  </a:lnTo>
                  <a:lnTo>
                    <a:pt x="53" y="475"/>
                  </a:lnTo>
                  <a:lnTo>
                    <a:pt x="81" y="411"/>
                  </a:lnTo>
                  <a:lnTo>
                    <a:pt x="114" y="352"/>
                  </a:lnTo>
                  <a:lnTo>
                    <a:pt x="153" y="297"/>
                  </a:lnTo>
                  <a:lnTo>
                    <a:pt x="197" y="244"/>
                  </a:lnTo>
                  <a:lnTo>
                    <a:pt x="245" y="197"/>
                  </a:lnTo>
                  <a:lnTo>
                    <a:pt x="297" y="153"/>
                  </a:lnTo>
                  <a:lnTo>
                    <a:pt x="353" y="114"/>
                  </a:lnTo>
                  <a:lnTo>
                    <a:pt x="412" y="81"/>
                  </a:lnTo>
                  <a:lnTo>
                    <a:pt x="476" y="53"/>
                  </a:lnTo>
                  <a:lnTo>
                    <a:pt x="540" y="30"/>
                  </a:lnTo>
                  <a:lnTo>
                    <a:pt x="609" y="14"/>
                  </a:lnTo>
                  <a:lnTo>
                    <a:pt x="679" y="3"/>
                  </a:lnTo>
                  <a:lnTo>
                    <a:pt x="752" y="0"/>
                  </a:lnTo>
                  <a:close/>
                </a:path>
              </a:pathLst>
            </a:custGeom>
            <a:grpFill/>
            <a:ln w="0">
              <a:noFill/>
              <a:prstDash val="solid"/>
              <a:round/>
              <a:headEnd/>
              <a:tailEnd/>
            </a:ln>
          </p:spPr>
          <p:txBody>
            <a:bodyPr vert="horz" wrap="square" lIns="89642" tIns="44821" rIns="89642" bIns="44821" numCol="1" anchor="t" anchorCtr="0" compatLnSpc="1">
              <a:prstTxWarp prst="textNoShape">
                <a:avLst/>
              </a:prstTxWarp>
            </a:bodyPr>
            <a:lstStyle/>
            <a:p>
              <a:pPr defTabSz="914367"/>
              <a:endParaRPr lang="en-GB" sz="1765">
                <a:solidFill>
                  <a:srgbClr val="505050"/>
                </a:solidFill>
              </a:endParaRPr>
            </a:p>
          </p:txBody>
        </p:sp>
        <p:sp>
          <p:nvSpPr>
            <p:cNvPr id="50" name="Freeform 11"/>
            <p:cNvSpPr>
              <a:spLocks/>
            </p:cNvSpPr>
            <p:nvPr/>
          </p:nvSpPr>
          <p:spPr bwMode="auto">
            <a:xfrm>
              <a:off x="4173538" y="2532063"/>
              <a:ext cx="4086225" cy="4056063"/>
            </a:xfrm>
            <a:custGeom>
              <a:avLst/>
              <a:gdLst>
                <a:gd name="T0" fmla="*/ 719 w 2574"/>
                <a:gd name="T1" fmla="*/ 60 h 2555"/>
                <a:gd name="T2" fmla="*/ 840 w 2574"/>
                <a:gd name="T3" fmla="*/ 140 h 2555"/>
                <a:gd name="T4" fmla="*/ 962 w 2574"/>
                <a:gd name="T5" fmla="*/ 204 h 2555"/>
                <a:gd name="T6" fmla="*/ 1067 w 2574"/>
                <a:gd name="T7" fmla="*/ 253 h 2555"/>
                <a:gd name="T8" fmla="*/ 1141 w 2574"/>
                <a:gd name="T9" fmla="*/ 284 h 2555"/>
                <a:gd name="T10" fmla="*/ 1169 w 2574"/>
                <a:gd name="T11" fmla="*/ 294 h 2555"/>
                <a:gd name="T12" fmla="*/ 1437 w 2574"/>
                <a:gd name="T13" fmla="*/ 271 h 2555"/>
                <a:gd name="T14" fmla="*/ 1578 w 2574"/>
                <a:gd name="T15" fmla="*/ 226 h 2555"/>
                <a:gd name="T16" fmla="*/ 1696 w 2574"/>
                <a:gd name="T17" fmla="*/ 174 h 2555"/>
                <a:gd name="T18" fmla="*/ 1807 w 2574"/>
                <a:gd name="T19" fmla="*/ 103 h 2555"/>
                <a:gd name="T20" fmla="*/ 1929 w 2574"/>
                <a:gd name="T21" fmla="*/ 0 h 2555"/>
                <a:gd name="T22" fmla="*/ 2092 w 2574"/>
                <a:gd name="T23" fmla="*/ 273 h 2555"/>
                <a:gd name="T24" fmla="*/ 2249 w 2574"/>
                <a:gd name="T25" fmla="*/ 554 h 2555"/>
                <a:gd name="T26" fmla="*/ 2387 w 2574"/>
                <a:gd name="T27" fmla="*/ 845 h 2555"/>
                <a:gd name="T28" fmla="*/ 2496 w 2574"/>
                <a:gd name="T29" fmla="*/ 1145 h 2555"/>
                <a:gd name="T30" fmla="*/ 2561 w 2574"/>
                <a:gd name="T31" fmla="*/ 1456 h 2555"/>
                <a:gd name="T32" fmla="*/ 2574 w 2574"/>
                <a:gd name="T33" fmla="*/ 1718 h 2555"/>
                <a:gd name="T34" fmla="*/ 2571 w 2574"/>
                <a:gd name="T35" fmla="*/ 1864 h 2555"/>
                <a:gd name="T36" fmla="*/ 2549 w 2574"/>
                <a:gd name="T37" fmla="*/ 2007 h 2555"/>
                <a:gd name="T38" fmla="*/ 2489 w 2574"/>
                <a:gd name="T39" fmla="*/ 2138 h 2555"/>
                <a:gd name="T40" fmla="*/ 2398 w 2574"/>
                <a:gd name="T41" fmla="*/ 2239 h 2555"/>
                <a:gd name="T42" fmla="*/ 2286 w 2574"/>
                <a:gd name="T43" fmla="*/ 2313 h 2555"/>
                <a:gd name="T44" fmla="*/ 2163 w 2574"/>
                <a:gd name="T45" fmla="*/ 2378 h 2555"/>
                <a:gd name="T46" fmla="*/ 1938 w 2574"/>
                <a:gd name="T47" fmla="*/ 2465 h 2555"/>
                <a:gd name="T48" fmla="*/ 1698 w 2574"/>
                <a:gd name="T49" fmla="*/ 2515 h 2555"/>
                <a:gd name="T50" fmla="*/ 1454 w 2574"/>
                <a:gd name="T51" fmla="*/ 2542 h 2555"/>
                <a:gd name="T52" fmla="*/ 1283 w 2574"/>
                <a:gd name="T53" fmla="*/ 2555 h 2555"/>
                <a:gd name="T54" fmla="*/ 1040 w 2574"/>
                <a:gd name="T55" fmla="*/ 2534 h 2555"/>
                <a:gd name="T56" fmla="*/ 795 w 2574"/>
                <a:gd name="T57" fmla="*/ 2502 h 2555"/>
                <a:gd name="T58" fmla="*/ 559 w 2574"/>
                <a:gd name="T59" fmla="*/ 2441 h 2555"/>
                <a:gd name="T60" fmla="*/ 369 w 2574"/>
                <a:gd name="T61" fmla="*/ 2356 h 2555"/>
                <a:gd name="T62" fmla="*/ 249 w 2574"/>
                <a:gd name="T63" fmla="*/ 2291 h 2555"/>
                <a:gd name="T64" fmla="*/ 144 w 2574"/>
                <a:gd name="T65" fmla="*/ 2209 h 2555"/>
                <a:gd name="T66" fmla="*/ 60 w 2574"/>
                <a:gd name="T67" fmla="*/ 2097 h 2555"/>
                <a:gd name="T68" fmla="*/ 15 w 2574"/>
                <a:gd name="T69" fmla="*/ 1960 h 2555"/>
                <a:gd name="T70" fmla="*/ 1 w 2574"/>
                <a:gd name="T71" fmla="*/ 1815 h 2555"/>
                <a:gd name="T72" fmla="*/ 0 w 2574"/>
                <a:gd name="T73" fmla="*/ 1671 h 2555"/>
                <a:gd name="T74" fmla="*/ 29 w 2574"/>
                <a:gd name="T75" fmla="*/ 1351 h 2555"/>
                <a:gd name="T76" fmla="*/ 111 w 2574"/>
                <a:gd name="T77" fmla="*/ 1043 h 2555"/>
                <a:gd name="T78" fmla="*/ 230 w 2574"/>
                <a:gd name="T79" fmla="*/ 747 h 2555"/>
                <a:gd name="T80" fmla="*/ 376 w 2574"/>
                <a:gd name="T81" fmla="*/ 459 h 2555"/>
                <a:gd name="T82" fmla="*/ 537 w 2574"/>
                <a:gd name="T83" fmla="*/ 181 h 2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74" h="2555">
                  <a:moveTo>
                    <a:pt x="645" y="0"/>
                  </a:moveTo>
                  <a:lnTo>
                    <a:pt x="681" y="31"/>
                  </a:lnTo>
                  <a:lnTo>
                    <a:pt x="719" y="60"/>
                  </a:lnTo>
                  <a:lnTo>
                    <a:pt x="758" y="89"/>
                  </a:lnTo>
                  <a:lnTo>
                    <a:pt x="799" y="115"/>
                  </a:lnTo>
                  <a:lnTo>
                    <a:pt x="840" y="140"/>
                  </a:lnTo>
                  <a:lnTo>
                    <a:pt x="881" y="163"/>
                  </a:lnTo>
                  <a:lnTo>
                    <a:pt x="922" y="184"/>
                  </a:lnTo>
                  <a:lnTo>
                    <a:pt x="962" y="204"/>
                  </a:lnTo>
                  <a:lnTo>
                    <a:pt x="998" y="222"/>
                  </a:lnTo>
                  <a:lnTo>
                    <a:pt x="1034" y="239"/>
                  </a:lnTo>
                  <a:lnTo>
                    <a:pt x="1067" y="253"/>
                  </a:lnTo>
                  <a:lnTo>
                    <a:pt x="1096" y="266"/>
                  </a:lnTo>
                  <a:lnTo>
                    <a:pt x="1121" y="275"/>
                  </a:lnTo>
                  <a:lnTo>
                    <a:pt x="1141" y="284"/>
                  </a:lnTo>
                  <a:lnTo>
                    <a:pt x="1156" y="289"/>
                  </a:lnTo>
                  <a:lnTo>
                    <a:pt x="1166" y="293"/>
                  </a:lnTo>
                  <a:lnTo>
                    <a:pt x="1169" y="294"/>
                  </a:lnTo>
                  <a:lnTo>
                    <a:pt x="1283" y="508"/>
                  </a:lnTo>
                  <a:lnTo>
                    <a:pt x="1382" y="287"/>
                  </a:lnTo>
                  <a:lnTo>
                    <a:pt x="1437" y="271"/>
                  </a:lnTo>
                  <a:lnTo>
                    <a:pt x="1488" y="255"/>
                  </a:lnTo>
                  <a:lnTo>
                    <a:pt x="1535" y="240"/>
                  </a:lnTo>
                  <a:lnTo>
                    <a:pt x="1578" y="226"/>
                  </a:lnTo>
                  <a:lnTo>
                    <a:pt x="1619" y="209"/>
                  </a:lnTo>
                  <a:lnTo>
                    <a:pt x="1658" y="193"/>
                  </a:lnTo>
                  <a:lnTo>
                    <a:pt x="1696" y="174"/>
                  </a:lnTo>
                  <a:lnTo>
                    <a:pt x="1732" y="153"/>
                  </a:lnTo>
                  <a:lnTo>
                    <a:pt x="1769" y="129"/>
                  </a:lnTo>
                  <a:lnTo>
                    <a:pt x="1807" y="103"/>
                  </a:lnTo>
                  <a:lnTo>
                    <a:pt x="1846" y="73"/>
                  </a:lnTo>
                  <a:lnTo>
                    <a:pt x="1886" y="39"/>
                  </a:lnTo>
                  <a:lnTo>
                    <a:pt x="1929" y="0"/>
                  </a:lnTo>
                  <a:lnTo>
                    <a:pt x="1984" y="90"/>
                  </a:lnTo>
                  <a:lnTo>
                    <a:pt x="2038" y="181"/>
                  </a:lnTo>
                  <a:lnTo>
                    <a:pt x="2092" y="273"/>
                  </a:lnTo>
                  <a:lnTo>
                    <a:pt x="2145" y="366"/>
                  </a:lnTo>
                  <a:lnTo>
                    <a:pt x="2199" y="459"/>
                  </a:lnTo>
                  <a:lnTo>
                    <a:pt x="2249" y="554"/>
                  </a:lnTo>
                  <a:lnTo>
                    <a:pt x="2298" y="650"/>
                  </a:lnTo>
                  <a:lnTo>
                    <a:pt x="2344" y="747"/>
                  </a:lnTo>
                  <a:lnTo>
                    <a:pt x="2387" y="845"/>
                  </a:lnTo>
                  <a:lnTo>
                    <a:pt x="2427" y="943"/>
                  </a:lnTo>
                  <a:lnTo>
                    <a:pt x="2464" y="1043"/>
                  </a:lnTo>
                  <a:lnTo>
                    <a:pt x="2496" y="1145"/>
                  </a:lnTo>
                  <a:lnTo>
                    <a:pt x="2523" y="1248"/>
                  </a:lnTo>
                  <a:lnTo>
                    <a:pt x="2544" y="1351"/>
                  </a:lnTo>
                  <a:lnTo>
                    <a:pt x="2561" y="1456"/>
                  </a:lnTo>
                  <a:lnTo>
                    <a:pt x="2570" y="1564"/>
                  </a:lnTo>
                  <a:lnTo>
                    <a:pt x="2574" y="1671"/>
                  </a:lnTo>
                  <a:lnTo>
                    <a:pt x="2574" y="1718"/>
                  </a:lnTo>
                  <a:lnTo>
                    <a:pt x="2574" y="1767"/>
                  </a:lnTo>
                  <a:lnTo>
                    <a:pt x="2574" y="1815"/>
                  </a:lnTo>
                  <a:lnTo>
                    <a:pt x="2571" y="1864"/>
                  </a:lnTo>
                  <a:lnTo>
                    <a:pt x="2567" y="1912"/>
                  </a:lnTo>
                  <a:lnTo>
                    <a:pt x="2560" y="1960"/>
                  </a:lnTo>
                  <a:lnTo>
                    <a:pt x="2549" y="2007"/>
                  </a:lnTo>
                  <a:lnTo>
                    <a:pt x="2534" y="2052"/>
                  </a:lnTo>
                  <a:lnTo>
                    <a:pt x="2514" y="2097"/>
                  </a:lnTo>
                  <a:lnTo>
                    <a:pt x="2489" y="2138"/>
                  </a:lnTo>
                  <a:lnTo>
                    <a:pt x="2462" y="2176"/>
                  </a:lnTo>
                  <a:lnTo>
                    <a:pt x="2431" y="2209"/>
                  </a:lnTo>
                  <a:lnTo>
                    <a:pt x="2398" y="2239"/>
                  </a:lnTo>
                  <a:lnTo>
                    <a:pt x="2363" y="2266"/>
                  </a:lnTo>
                  <a:lnTo>
                    <a:pt x="2325" y="2291"/>
                  </a:lnTo>
                  <a:lnTo>
                    <a:pt x="2286" y="2313"/>
                  </a:lnTo>
                  <a:lnTo>
                    <a:pt x="2246" y="2334"/>
                  </a:lnTo>
                  <a:lnTo>
                    <a:pt x="2206" y="2356"/>
                  </a:lnTo>
                  <a:lnTo>
                    <a:pt x="2163" y="2378"/>
                  </a:lnTo>
                  <a:lnTo>
                    <a:pt x="2090" y="2412"/>
                  </a:lnTo>
                  <a:lnTo>
                    <a:pt x="2014" y="2441"/>
                  </a:lnTo>
                  <a:lnTo>
                    <a:pt x="1938" y="2465"/>
                  </a:lnTo>
                  <a:lnTo>
                    <a:pt x="1859" y="2485"/>
                  </a:lnTo>
                  <a:lnTo>
                    <a:pt x="1778" y="2502"/>
                  </a:lnTo>
                  <a:lnTo>
                    <a:pt x="1698" y="2515"/>
                  </a:lnTo>
                  <a:lnTo>
                    <a:pt x="1617" y="2526"/>
                  </a:lnTo>
                  <a:lnTo>
                    <a:pt x="1535" y="2534"/>
                  </a:lnTo>
                  <a:lnTo>
                    <a:pt x="1454" y="2542"/>
                  </a:lnTo>
                  <a:lnTo>
                    <a:pt x="1372" y="2548"/>
                  </a:lnTo>
                  <a:lnTo>
                    <a:pt x="1292" y="2555"/>
                  </a:lnTo>
                  <a:lnTo>
                    <a:pt x="1283" y="2555"/>
                  </a:lnTo>
                  <a:lnTo>
                    <a:pt x="1201" y="2548"/>
                  </a:lnTo>
                  <a:lnTo>
                    <a:pt x="1121" y="2542"/>
                  </a:lnTo>
                  <a:lnTo>
                    <a:pt x="1040" y="2534"/>
                  </a:lnTo>
                  <a:lnTo>
                    <a:pt x="958" y="2526"/>
                  </a:lnTo>
                  <a:lnTo>
                    <a:pt x="877" y="2515"/>
                  </a:lnTo>
                  <a:lnTo>
                    <a:pt x="795" y="2502"/>
                  </a:lnTo>
                  <a:lnTo>
                    <a:pt x="716" y="2485"/>
                  </a:lnTo>
                  <a:lnTo>
                    <a:pt x="637" y="2465"/>
                  </a:lnTo>
                  <a:lnTo>
                    <a:pt x="559" y="2441"/>
                  </a:lnTo>
                  <a:lnTo>
                    <a:pt x="484" y="2412"/>
                  </a:lnTo>
                  <a:lnTo>
                    <a:pt x="411" y="2378"/>
                  </a:lnTo>
                  <a:lnTo>
                    <a:pt x="369" y="2356"/>
                  </a:lnTo>
                  <a:lnTo>
                    <a:pt x="328" y="2334"/>
                  </a:lnTo>
                  <a:lnTo>
                    <a:pt x="288" y="2313"/>
                  </a:lnTo>
                  <a:lnTo>
                    <a:pt x="249" y="2291"/>
                  </a:lnTo>
                  <a:lnTo>
                    <a:pt x="212" y="2266"/>
                  </a:lnTo>
                  <a:lnTo>
                    <a:pt x="177" y="2239"/>
                  </a:lnTo>
                  <a:lnTo>
                    <a:pt x="144" y="2209"/>
                  </a:lnTo>
                  <a:lnTo>
                    <a:pt x="113" y="2176"/>
                  </a:lnTo>
                  <a:lnTo>
                    <a:pt x="85" y="2138"/>
                  </a:lnTo>
                  <a:lnTo>
                    <a:pt x="60" y="2097"/>
                  </a:lnTo>
                  <a:lnTo>
                    <a:pt x="40" y="2052"/>
                  </a:lnTo>
                  <a:lnTo>
                    <a:pt x="26" y="2007"/>
                  </a:lnTo>
                  <a:lnTo>
                    <a:pt x="15" y="1960"/>
                  </a:lnTo>
                  <a:lnTo>
                    <a:pt x="7" y="1912"/>
                  </a:lnTo>
                  <a:lnTo>
                    <a:pt x="3" y="1864"/>
                  </a:lnTo>
                  <a:lnTo>
                    <a:pt x="1" y="1815"/>
                  </a:lnTo>
                  <a:lnTo>
                    <a:pt x="0" y="1767"/>
                  </a:lnTo>
                  <a:lnTo>
                    <a:pt x="0" y="1718"/>
                  </a:lnTo>
                  <a:lnTo>
                    <a:pt x="0" y="1671"/>
                  </a:lnTo>
                  <a:lnTo>
                    <a:pt x="3" y="1564"/>
                  </a:lnTo>
                  <a:lnTo>
                    <a:pt x="14" y="1456"/>
                  </a:lnTo>
                  <a:lnTo>
                    <a:pt x="29" y="1351"/>
                  </a:lnTo>
                  <a:lnTo>
                    <a:pt x="52" y="1248"/>
                  </a:lnTo>
                  <a:lnTo>
                    <a:pt x="79" y="1145"/>
                  </a:lnTo>
                  <a:lnTo>
                    <a:pt x="111" y="1043"/>
                  </a:lnTo>
                  <a:lnTo>
                    <a:pt x="146" y="943"/>
                  </a:lnTo>
                  <a:lnTo>
                    <a:pt x="186" y="845"/>
                  </a:lnTo>
                  <a:lnTo>
                    <a:pt x="230" y="747"/>
                  </a:lnTo>
                  <a:lnTo>
                    <a:pt x="276" y="650"/>
                  </a:lnTo>
                  <a:lnTo>
                    <a:pt x="326" y="554"/>
                  </a:lnTo>
                  <a:lnTo>
                    <a:pt x="376" y="459"/>
                  </a:lnTo>
                  <a:lnTo>
                    <a:pt x="428" y="366"/>
                  </a:lnTo>
                  <a:lnTo>
                    <a:pt x="483" y="273"/>
                  </a:lnTo>
                  <a:lnTo>
                    <a:pt x="537" y="181"/>
                  </a:lnTo>
                  <a:lnTo>
                    <a:pt x="591" y="90"/>
                  </a:lnTo>
                  <a:lnTo>
                    <a:pt x="645" y="0"/>
                  </a:lnTo>
                  <a:close/>
                </a:path>
              </a:pathLst>
            </a:custGeom>
            <a:grpFill/>
            <a:ln w="0">
              <a:noFill/>
              <a:prstDash val="solid"/>
              <a:round/>
              <a:headEnd/>
              <a:tailEnd/>
            </a:ln>
          </p:spPr>
          <p:txBody>
            <a:bodyPr vert="horz" wrap="square" lIns="89642" tIns="44821" rIns="89642" bIns="44821" numCol="1" anchor="t" anchorCtr="0" compatLnSpc="1">
              <a:prstTxWarp prst="textNoShape">
                <a:avLst/>
              </a:prstTxWarp>
            </a:bodyPr>
            <a:lstStyle/>
            <a:p>
              <a:pPr defTabSz="914367"/>
              <a:endParaRPr lang="en-GB" sz="1765">
                <a:solidFill>
                  <a:srgbClr val="505050"/>
                </a:solidFill>
              </a:endParaRPr>
            </a:p>
          </p:txBody>
        </p:sp>
      </p:grpSp>
      <p:grpSp>
        <p:nvGrpSpPr>
          <p:cNvPr id="51" name="Group 50"/>
          <p:cNvGrpSpPr/>
          <p:nvPr/>
        </p:nvGrpSpPr>
        <p:grpSpPr>
          <a:xfrm>
            <a:off x="426342" y="3060405"/>
            <a:ext cx="472820" cy="782705"/>
            <a:chOff x="4173538" y="412750"/>
            <a:chExt cx="4086225" cy="6175376"/>
          </a:xfrm>
          <a:solidFill>
            <a:schemeClr val="accent1"/>
          </a:solidFill>
        </p:grpSpPr>
        <p:sp>
          <p:nvSpPr>
            <p:cNvPr id="52" name="Freeform 10"/>
            <p:cNvSpPr>
              <a:spLocks/>
            </p:cNvSpPr>
            <p:nvPr/>
          </p:nvSpPr>
          <p:spPr bwMode="auto">
            <a:xfrm>
              <a:off x="5016500" y="412750"/>
              <a:ext cx="2384425" cy="2384425"/>
            </a:xfrm>
            <a:custGeom>
              <a:avLst/>
              <a:gdLst>
                <a:gd name="T0" fmla="*/ 824 w 1502"/>
                <a:gd name="T1" fmla="*/ 3 h 1502"/>
                <a:gd name="T2" fmla="*/ 962 w 1502"/>
                <a:gd name="T3" fmla="*/ 30 h 1502"/>
                <a:gd name="T4" fmla="*/ 1090 w 1502"/>
                <a:gd name="T5" fmla="*/ 81 h 1502"/>
                <a:gd name="T6" fmla="*/ 1206 w 1502"/>
                <a:gd name="T7" fmla="*/ 153 h 1502"/>
                <a:gd name="T8" fmla="*/ 1306 w 1502"/>
                <a:gd name="T9" fmla="*/ 244 h 1502"/>
                <a:gd name="T10" fmla="*/ 1388 w 1502"/>
                <a:gd name="T11" fmla="*/ 352 h 1502"/>
                <a:gd name="T12" fmla="*/ 1450 w 1502"/>
                <a:gd name="T13" fmla="*/ 475 h 1502"/>
                <a:gd name="T14" fmla="*/ 1489 w 1502"/>
                <a:gd name="T15" fmla="*/ 608 h 1502"/>
                <a:gd name="T16" fmla="*/ 1502 w 1502"/>
                <a:gd name="T17" fmla="*/ 751 h 1502"/>
                <a:gd name="T18" fmla="*/ 1489 w 1502"/>
                <a:gd name="T19" fmla="*/ 894 h 1502"/>
                <a:gd name="T20" fmla="*/ 1450 w 1502"/>
                <a:gd name="T21" fmla="*/ 1027 h 1502"/>
                <a:gd name="T22" fmla="*/ 1388 w 1502"/>
                <a:gd name="T23" fmla="*/ 1149 h 1502"/>
                <a:gd name="T24" fmla="*/ 1306 w 1502"/>
                <a:gd name="T25" fmla="*/ 1257 h 1502"/>
                <a:gd name="T26" fmla="*/ 1206 w 1502"/>
                <a:gd name="T27" fmla="*/ 1348 h 1502"/>
                <a:gd name="T28" fmla="*/ 1090 w 1502"/>
                <a:gd name="T29" fmla="*/ 1421 h 1502"/>
                <a:gd name="T30" fmla="*/ 962 w 1502"/>
                <a:gd name="T31" fmla="*/ 1472 h 1502"/>
                <a:gd name="T32" fmla="*/ 824 w 1502"/>
                <a:gd name="T33" fmla="*/ 1498 h 1502"/>
                <a:gd name="T34" fmla="*/ 679 w 1502"/>
                <a:gd name="T35" fmla="*/ 1498 h 1502"/>
                <a:gd name="T36" fmla="*/ 540 w 1502"/>
                <a:gd name="T37" fmla="*/ 1472 h 1502"/>
                <a:gd name="T38" fmla="*/ 412 w 1502"/>
                <a:gd name="T39" fmla="*/ 1421 h 1502"/>
                <a:gd name="T40" fmla="*/ 297 w 1502"/>
                <a:gd name="T41" fmla="*/ 1348 h 1502"/>
                <a:gd name="T42" fmla="*/ 197 w 1502"/>
                <a:gd name="T43" fmla="*/ 1257 h 1502"/>
                <a:gd name="T44" fmla="*/ 114 w 1502"/>
                <a:gd name="T45" fmla="*/ 1149 h 1502"/>
                <a:gd name="T46" fmla="*/ 53 w 1502"/>
                <a:gd name="T47" fmla="*/ 1027 h 1502"/>
                <a:gd name="T48" fmla="*/ 14 w 1502"/>
                <a:gd name="T49" fmla="*/ 894 h 1502"/>
                <a:gd name="T50" fmla="*/ 0 w 1502"/>
                <a:gd name="T51" fmla="*/ 751 h 1502"/>
                <a:gd name="T52" fmla="*/ 14 w 1502"/>
                <a:gd name="T53" fmla="*/ 608 h 1502"/>
                <a:gd name="T54" fmla="*/ 53 w 1502"/>
                <a:gd name="T55" fmla="*/ 475 h 1502"/>
                <a:gd name="T56" fmla="*/ 114 w 1502"/>
                <a:gd name="T57" fmla="*/ 352 h 1502"/>
                <a:gd name="T58" fmla="*/ 197 w 1502"/>
                <a:gd name="T59" fmla="*/ 244 h 1502"/>
                <a:gd name="T60" fmla="*/ 297 w 1502"/>
                <a:gd name="T61" fmla="*/ 153 h 1502"/>
                <a:gd name="T62" fmla="*/ 412 w 1502"/>
                <a:gd name="T63" fmla="*/ 81 h 1502"/>
                <a:gd name="T64" fmla="*/ 540 w 1502"/>
                <a:gd name="T65" fmla="*/ 30 h 1502"/>
                <a:gd name="T66" fmla="*/ 679 w 1502"/>
                <a:gd name="T67" fmla="*/ 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2" h="1502">
                  <a:moveTo>
                    <a:pt x="752" y="0"/>
                  </a:moveTo>
                  <a:lnTo>
                    <a:pt x="824" y="3"/>
                  </a:lnTo>
                  <a:lnTo>
                    <a:pt x="894" y="14"/>
                  </a:lnTo>
                  <a:lnTo>
                    <a:pt x="962" y="30"/>
                  </a:lnTo>
                  <a:lnTo>
                    <a:pt x="1028" y="53"/>
                  </a:lnTo>
                  <a:lnTo>
                    <a:pt x="1090" y="81"/>
                  </a:lnTo>
                  <a:lnTo>
                    <a:pt x="1149" y="114"/>
                  </a:lnTo>
                  <a:lnTo>
                    <a:pt x="1206" y="153"/>
                  </a:lnTo>
                  <a:lnTo>
                    <a:pt x="1258" y="197"/>
                  </a:lnTo>
                  <a:lnTo>
                    <a:pt x="1306" y="244"/>
                  </a:lnTo>
                  <a:lnTo>
                    <a:pt x="1349" y="297"/>
                  </a:lnTo>
                  <a:lnTo>
                    <a:pt x="1388" y="352"/>
                  </a:lnTo>
                  <a:lnTo>
                    <a:pt x="1422" y="411"/>
                  </a:lnTo>
                  <a:lnTo>
                    <a:pt x="1450" y="475"/>
                  </a:lnTo>
                  <a:lnTo>
                    <a:pt x="1473" y="540"/>
                  </a:lnTo>
                  <a:lnTo>
                    <a:pt x="1489" y="608"/>
                  </a:lnTo>
                  <a:lnTo>
                    <a:pt x="1499" y="678"/>
                  </a:lnTo>
                  <a:lnTo>
                    <a:pt x="1502" y="751"/>
                  </a:lnTo>
                  <a:lnTo>
                    <a:pt x="1499" y="823"/>
                  </a:lnTo>
                  <a:lnTo>
                    <a:pt x="1489" y="894"/>
                  </a:lnTo>
                  <a:lnTo>
                    <a:pt x="1473" y="961"/>
                  </a:lnTo>
                  <a:lnTo>
                    <a:pt x="1450" y="1027"/>
                  </a:lnTo>
                  <a:lnTo>
                    <a:pt x="1422" y="1090"/>
                  </a:lnTo>
                  <a:lnTo>
                    <a:pt x="1388" y="1149"/>
                  </a:lnTo>
                  <a:lnTo>
                    <a:pt x="1349" y="1206"/>
                  </a:lnTo>
                  <a:lnTo>
                    <a:pt x="1306" y="1257"/>
                  </a:lnTo>
                  <a:lnTo>
                    <a:pt x="1258" y="1306"/>
                  </a:lnTo>
                  <a:lnTo>
                    <a:pt x="1206" y="1348"/>
                  </a:lnTo>
                  <a:lnTo>
                    <a:pt x="1149" y="1387"/>
                  </a:lnTo>
                  <a:lnTo>
                    <a:pt x="1090" y="1421"/>
                  </a:lnTo>
                  <a:lnTo>
                    <a:pt x="1028" y="1450"/>
                  </a:lnTo>
                  <a:lnTo>
                    <a:pt x="962" y="1472"/>
                  </a:lnTo>
                  <a:lnTo>
                    <a:pt x="894" y="1489"/>
                  </a:lnTo>
                  <a:lnTo>
                    <a:pt x="824" y="1498"/>
                  </a:lnTo>
                  <a:lnTo>
                    <a:pt x="752" y="1502"/>
                  </a:lnTo>
                  <a:lnTo>
                    <a:pt x="679" y="1498"/>
                  </a:lnTo>
                  <a:lnTo>
                    <a:pt x="609" y="1489"/>
                  </a:lnTo>
                  <a:lnTo>
                    <a:pt x="540" y="1472"/>
                  </a:lnTo>
                  <a:lnTo>
                    <a:pt x="476" y="1450"/>
                  </a:lnTo>
                  <a:lnTo>
                    <a:pt x="412" y="1421"/>
                  </a:lnTo>
                  <a:lnTo>
                    <a:pt x="353" y="1387"/>
                  </a:lnTo>
                  <a:lnTo>
                    <a:pt x="297" y="1348"/>
                  </a:lnTo>
                  <a:lnTo>
                    <a:pt x="245" y="1306"/>
                  </a:lnTo>
                  <a:lnTo>
                    <a:pt x="197" y="1257"/>
                  </a:lnTo>
                  <a:lnTo>
                    <a:pt x="153" y="1206"/>
                  </a:lnTo>
                  <a:lnTo>
                    <a:pt x="114" y="1149"/>
                  </a:lnTo>
                  <a:lnTo>
                    <a:pt x="81" y="1090"/>
                  </a:lnTo>
                  <a:lnTo>
                    <a:pt x="53" y="1027"/>
                  </a:lnTo>
                  <a:lnTo>
                    <a:pt x="31" y="961"/>
                  </a:lnTo>
                  <a:lnTo>
                    <a:pt x="14" y="894"/>
                  </a:lnTo>
                  <a:lnTo>
                    <a:pt x="3" y="823"/>
                  </a:lnTo>
                  <a:lnTo>
                    <a:pt x="0" y="751"/>
                  </a:lnTo>
                  <a:lnTo>
                    <a:pt x="3" y="678"/>
                  </a:lnTo>
                  <a:lnTo>
                    <a:pt x="14" y="608"/>
                  </a:lnTo>
                  <a:lnTo>
                    <a:pt x="31" y="540"/>
                  </a:lnTo>
                  <a:lnTo>
                    <a:pt x="53" y="475"/>
                  </a:lnTo>
                  <a:lnTo>
                    <a:pt x="81" y="411"/>
                  </a:lnTo>
                  <a:lnTo>
                    <a:pt x="114" y="352"/>
                  </a:lnTo>
                  <a:lnTo>
                    <a:pt x="153" y="297"/>
                  </a:lnTo>
                  <a:lnTo>
                    <a:pt x="197" y="244"/>
                  </a:lnTo>
                  <a:lnTo>
                    <a:pt x="245" y="197"/>
                  </a:lnTo>
                  <a:lnTo>
                    <a:pt x="297" y="153"/>
                  </a:lnTo>
                  <a:lnTo>
                    <a:pt x="353" y="114"/>
                  </a:lnTo>
                  <a:lnTo>
                    <a:pt x="412" y="81"/>
                  </a:lnTo>
                  <a:lnTo>
                    <a:pt x="476" y="53"/>
                  </a:lnTo>
                  <a:lnTo>
                    <a:pt x="540" y="30"/>
                  </a:lnTo>
                  <a:lnTo>
                    <a:pt x="609" y="14"/>
                  </a:lnTo>
                  <a:lnTo>
                    <a:pt x="679" y="3"/>
                  </a:lnTo>
                  <a:lnTo>
                    <a:pt x="752" y="0"/>
                  </a:lnTo>
                  <a:close/>
                </a:path>
              </a:pathLst>
            </a:custGeom>
            <a:grpFill/>
            <a:ln w="0">
              <a:noFill/>
              <a:prstDash val="solid"/>
              <a:round/>
              <a:headEnd/>
              <a:tailEnd/>
            </a:ln>
          </p:spPr>
          <p:txBody>
            <a:bodyPr vert="horz" wrap="square" lIns="89642" tIns="44821" rIns="89642" bIns="44821" numCol="1" anchor="t" anchorCtr="0" compatLnSpc="1">
              <a:prstTxWarp prst="textNoShape">
                <a:avLst/>
              </a:prstTxWarp>
            </a:bodyPr>
            <a:lstStyle/>
            <a:p>
              <a:pPr defTabSz="914367"/>
              <a:endParaRPr lang="en-GB" sz="1765">
                <a:solidFill>
                  <a:srgbClr val="505050"/>
                </a:solidFill>
              </a:endParaRPr>
            </a:p>
          </p:txBody>
        </p:sp>
        <p:sp>
          <p:nvSpPr>
            <p:cNvPr id="53" name="Freeform 11"/>
            <p:cNvSpPr>
              <a:spLocks/>
            </p:cNvSpPr>
            <p:nvPr/>
          </p:nvSpPr>
          <p:spPr bwMode="auto">
            <a:xfrm>
              <a:off x="4173538" y="2532063"/>
              <a:ext cx="4086225" cy="4056063"/>
            </a:xfrm>
            <a:custGeom>
              <a:avLst/>
              <a:gdLst>
                <a:gd name="T0" fmla="*/ 719 w 2574"/>
                <a:gd name="T1" fmla="*/ 60 h 2555"/>
                <a:gd name="T2" fmla="*/ 840 w 2574"/>
                <a:gd name="T3" fmla="*/ 140 h 2555"/>
                <a:gd name="T4" fmla="*/ 962 w 2574"/>
                <a:gd name="T5" fmla="*/ 204 h 2555"/>
                <a:gd name="T6" fmla="*/ 1067 w 2574"/>
                <a:gd name="T7" fmla="*/ 253 h 2555"/>
                <a:gd name="T8" fmla="*/ 1141 w 2574"/>
                <a:gd name="T9" fmla="*/ 284 h 2555"/>
                <a:gd name="T10" fmla="*/ 1169 w 2574"/>
                <a:gd name="T11" fmla="*/ 294 h 2555"/>
                <a:gd name="T12" fmla="*/ 1437 w 2574"/>
                <a:gd name="T13" fmla="*/ 271 h 2555"/>
                <a:gd name="T14" fmla="*/ 1578 w 2574"/>
                <a:gd name="T15" fmla="*/ 226 h 2555"/>
                <a:gd name="T16" fmla="*/ 1696 w 2574"/>
                <a:gd name="T17" fmla="*/ 174 h 2555"/>
                <a:gd name="T18" fmla="*/ 1807 w 2574"/>
                <a:gd name="T19" fmla="*/ 103 h 2555"/>
                <a:gd name="T20" fmla="*/ 1929 w 2574"/>
                <a:gd name="T21" fmla="*/ 0 h 2555"/>
                <a:gd name="T22" fmla="*/ 2092 w 2574"/>
                <a:gd name="T23" fmla="*/ 273 h 2555"/>
                <a:gd name="T24" fmla="*/ 2249 w 2574"/>
                <a:gd name="T25" fmla="*/ 554 h 2555"/>
                <a:gd name="T26" fmla="*/ 2387 w 2574"/>
                <a:gd name="T27" fmla="*/ 845 h 2555"/>
                <a:gd name="T28" fmla="*/ 2496 w 2574"/>
                <a:gd name="T29" fmla="*/ 1145 h 2555"/>
                <a:gd name="T30" fmla="*/ 2561 w 2574"/>
                <a:gd name="T31" fmla="*/ 1456 h 2555"/>
                <a:gd name="T32" fmla="*/ 2574 w 2574"/>
                <a:gd name="T33" fmla="*/ 1718 h 2555"/>
                <a:gd name="T34" fmla="*/ 2571 w 2574"/>
                <a:gd name="T35" fmla="*/ 1864 h 2555"/>
                <a:gd name="T36" fmla="*/ 2549 w 2574"/>
                <a:gd name="T37" fmla="*/ 2007 h 2555"/>
                <a:gd name="T38" fmla="*/ 2489 w 2574"/>
                <a:gd name="T39" fmla="*/ 2138 h 2555"/>
                <a:gd name="T40" fmla="*/ 2398 w 2574"/>
                <a:gd name="T41" fmla="*/ 2239 h 2555"/>
                <a:gd name="T42" fmla="*/ 2286 w 2574"/>
                <a:gd name="T43" fmla="*/ 2313 h 2555"/>
                <a:gd name="T44" fmla="*/ 2163 w 2574"/>
                <a:gd name="T45" fmla="*/ 2378 h 2555"/>
                <a:gd name="T46" fmla="*/ 1938 w 2574"/>
                <a:gd name="T47" fmla="*/ 2465 h 2555"/>
                <a:gd name="T48" fmla="*/ 1698 w 2574"/>
                <a:gd name="T49" fmla="*/ 2515 h 2555"/>
                <a:gd name="T50" fmla="*/ 1454 w 2574"/>
                <a:gd name="T51" fmla="*/ 2542 h 2555"/>
                <a:gd name="T52" fmla="*/ 1283 w 2574"/>
                <a:gd name="T53" fmla="*/ 2555 h 2555"/>
                <a:gd name="T54" fmla="*/ 1040 w 2574"/>
                <a:gd name="T55" fmla="*/ 2534 h 2555"/>
                <a:gd name="T56" fmla="*/ 795 w 2574"/>
                <a:gd name="T57" fmla="*/ 2502 h 2555"/>
                <a:gd name="T58" fmla="*/ 559 w 2574"/>
                <a:gd name="T59" fmla="*/ 2441 h 2555"/>
                <a:gd name="T60" fmla="*/ 369 w 2574"/>
                <a:gd name="T61" fmla="*/ 2356 h 2555"/>
                <a:gd name="T62" fmla="*/ 249 w 2574"/>
                <a:gd name="T63" fmla="*/ 2291 h 2555"/>
                <a:gd name="T64" fmla="*/ 144 w 2574"/>
                <a:gd name="T65" fmla="*/ 2209 h 2555"/>
                <a:gd name="T66" fmla="*/ 60 w 2574"/>
                <a:gd name="T67" fmla="*/ 2097 h 2555"/>
                <a:gd name="T68" fmla="*/ 15 w 2574"/>
                <a:gd name="T69" fmla="*/ 1960 h 2555"/>
                <a:gd name="T70" fmla="*/ 1 w 2574"/>
                <a:gd name="T71" fmla="*/ 1815 h 2555"/>
                <a:gd name="T72" fmla="*/ 0 w 2574"/>
                <a:gd name="T73" fmla="*/ 1671 h 2555"/>
                <a:gd name="T74" fmla="*/ 29 w 2574"/>
                <a:gd name="T75" fmla="*/ 1351 h 2555"/>
                <a:gd name="T76" fmla="*/ 111 w 2574"/>
                <a:gd name="T77" fmla="*/ 1043 h 2555"/>
                <a:gd name="T78" fmla="*/ 230 w 2574"/>
                <a:gd name="T79" fmla="*/ 747 h 2555"/>
                <a:gd name="T80" fmla="*/ 376 w 2574"/>
                <a:gd name="T81" fmla="*/ 459 h 2555"/>
                <a:gd name="T82" fmla="*/ 537 w 2574"/>
                <a:gd name="T83" fmla="*/ 181 h 2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74" h="2555">
                  <a:moveTo>
                    <a:pt x="645" y="0"/>
                  </a:moveTo>
                  <a:lnTo>
                    <a:pt x="681" y="31"/>
                  </a:lnTo>
                  <a:lnTo>
                    <a:pt x="719" y="60"/>
                  </a:lnTo>
                  <a:lnTo>
                    <a:pt x="758" y="89"/>
                  </a:lnTo>
                  <a:lnTo>
                    <a:pt x="799" y="115"/>
                  </a:lnTo>
                  <a:lnTo>
                    <a:pt x="840" y="140"/>
                  </a:lnTo>
                  <a:lnTo>
                    <a:pt x="881" y="163"/>
                  </a:lnTo>
                  <a:lnTo>
                    <a:pt x="922" y="184"/>
                  </a:lnTo>
                  <a:lnTo>
                    <a:pt x="962" y="204"/>
                  </a:lnTo>
                  <a:lnTo>
                    <a:pt x="998" y="222"/>
                  </a:lnTo>
                  <a:lnTo>
                    <a:pt x="1034" y="239"/>
                  </a:lnTo>
                  <a:lnTo>
                    <a:pt x="1067" y="253"/>
                  </a:lnTo>
                  <a:lnTo>
                    <a:pt x="1096" y="266"/>
                  </a:lnTo>
                  <a:lnTo>
                    <a:pt x="1121" y="275"/>
                  </a:lnTo>
                  <a:lnTo>
                    <a:pt x="1141" y="284"/>
                  </a:lnTo>
                  <a:lnTo>
                    <a:pt x="1156" y="289"/>
                  </a:lnTo>
                  <a:lnTo>
                    <a:pt x="1166" y="293"/>
                  </a:lnTo>
                  <a:lnTo>
                    <a:pt x="1169" y="294"/>
                  </a:lnTo>
                  <a:lnTo>
                    <a:pt x="1283" y="508"/>
                  </a:lnTo>
                  <a:lnTo>
                    <a:pt x="1382" y="287"/>
                  </a:lnTo>
                  <a:lnTo>
                    <a:pt x="1437" y="271"/>
                  </a:lnTo>
                  <a:lnTo>
                    <a:pt x="1488" y="255"/>
                  </a:lnTo>
                  <a:lnTo>
                    <a:pt x="1535" y="240"/>
                  </a:lnTo>
                  <a:lnTo>
                    <a:pt x="1578" y="226"/>
                  </a:lnTo>
                  <a:lnTo>
                    <a:pt x="1619" y="209"/>
                  </a:lnTo>
                  <a:lnTo>
                    <a:pt x="1658" y="193"/>
                  </a:lnTo>
                  <a:lnTo>
                    <a:pt x="1696" y="174"/>
                  </a:lnTo>
                  <a:lnTo>
                    <a:pt x="1732" y="153"/>
                  </a:lnTo>
                  <a:lnTo>
                    <a:pt x="1769" y="129"/>
                  </a:lnTo>
                  <a:lnTo>
                    <a:pt x="1807" y="103"/>
                  </a:lnTo>
                  <a:lnTo>
                    <a:pt x="1846" y="73"/>
                  </a:lnTo>
                  <a:lnTo>
                    <a:pt x="1886" y="39"/>
                  </a:lnTo>
                  <a:lnTo>
                    <a:pt x="1929" y="0"/>
                  </a:lnTo>
                  <a:lnTo>
                    <a:pt x="1984" y="90"/>
                  </a:lnTo>
                  <a:lnTo>
                    <a:pt x="2038" y="181"/>
                  </a:lnTo>
                  <a:lnTo>
                    <a:pt x="2092" y="273"/>
                  </a:lnTo>
                  <a:lnTo>
                    <a:pt x="2145" y="366"/>
                  </a:lnTo>
                  <a:lnTo>
                    <a:pt x="2199" y="459"/>
                  </a:lnTo>
                  <a:lnTo>
                    <a:pt x="2249" y="554"/>
                  </a:lnTo>
                  <a:lnTo>
                    <a:pt x="2298" y="650"/>
                  </a:lnTo>
                  <a:lnTo>
                    <a:pt x="2344" y="747"/>
                  </a:lnTo>
                  <a:lnTo>
                    <a:pt x="2387" y="845"/>
                  </a:lnTo>
                  <a:lnTo>
                    <a:pt x="2427" y="943"/>
                  </a:lnTo>
                  <a:lnTo>
                    <a:pt x="2464" y="1043"/>
                  </a:lnTo>
                  <a:lnTo>
                    <a:pt x="2496" y="1145"/>
                  </a:lnTo>
                  <a:lnTo>
                    <a:pt x="2523" y="1248"/>
                  </a:lnTo>
                  <a:lnTo>
                    <a:pt x="2544" y="1351"/>
                  </a:lnTo>
                  <a:lnTo>
                    <a:pt x="2561" y="1456"/>
                  </a:lnTo>
                  <a:lnTo>
                    <a:pt x="2570" y="1564"/>
                  </a:lnTo>
                  <a:lnTo>
                    <a:pt x="2574" y="1671"/>
                  </a:lnTo>
                  <a:lnTo>
                    <a:pt x="2574" y="1718"/>
                  </a:lnTo>
                  <a:lnTo>
                    <a:pt x="2574" y="1767"/>
                  </a:lnTo>
                  <a:lnTo>
                    <a:pt x="2574" y="1815"/>
                  </a:lnTo>
                  <a:lnTo>
                    <a:pt x="2571" y="1864"/>
                  </a:lnTo>
                  <a:lnTo>
                    <a:pt x="2567" y="1912"/>
                  </a:lnTo>
                  <a:lnTo>
                    <a:pt x="2560" y="1960"/>
                  </a:lnTo>
                  <a:lnTo>
                    <a:pt x="2549" y="2007"/>
                  </a:lnTo>
                  <a:lnTo>
                    <a:pt x="2534" y="2052"/>
                  </a:lnTo>
                  <a:lnTo>
                    <a:pt x="2514" y="2097"/>
                  </a:lnTo>
                  <a:lnTo>
                    <a:pt x="2489" y="2138"/>
                  </a:lnTo>
                  <a:lnTo>
                    <a:pt x="2462" y="2176"/>
                  </a:lnTo>
                  <a:lnTo>
                    <a:pt x="2431" y="2209"/>
                  </a:lnTo>
                  <a:lnTo>
                    <a:pt x="2398" y="2239"/>
                  </a:lnTo>
                  <a:lnTo>
                    <a:pt x="2363" y="2266"/>
                  </a:lnTo>
                  <a:lnTo>
                    <a:pt x="2325" y="2291"/>
                  </a:lnTo>
                  <a:lnTo>
                    <a:pt x="2286" y="2313"/>
                  </a:lnTo>
                  <a:lnTo>
                    <a:pt x="2246" y="2334"/>
                  </a:lnTo>
                  <a:lnTo>
                    <a:pt x="2206" y="2356"/>
                  </a:lnTo>
                  <a:lnTo>
                    <a:pt x="2163" y="2378"/>
                  </a:lnTo>
                  <a:lnTo>
                    <a:pt x="2090" y="2412"/>
                  </a:lnTo>
                  <a:lnTo>
                    <a:pt x="2014" y="2441"/>
                  </a:lnTo>
                  <a:lnTo>
                    <a:pt x="1938" y="2465"/>
                  </a:lnTo>
                  <a:lnTo>
                    <a:pt x="1859" y="2485"/>
                  </a:lnTo>
                  <a:lnTo>
                    <a:pt x="1778" y="2502"/>
                  </a:lnTo>
                  <a:lnTo>
                    <a:pt x="1698" y="2515"/>
                  </a:lnTo>
                  <a:lnTo>
                    <a:pt x="1617" y="2526"/>
                  </a:lnTo>
                  <a:lnTo>
                    <a:pt x="1535" y="2534"/>
                  </a:lnTo>
                  <a:lnTo>
                    <a:pt x="1454" y="2542"/>
                  </a:lnTo>
                  <a:lnTo>
                    <a:pt x="1372" y="2548"/>
                  </a:lnTo>
                  <a:lnTo>
                    <a:pt x="1292" y="2555"/>
                  </a:lnTo>
                  <a:lnTo>
                    <a:pt x="1283" y="2555"/>
                  </a:lnTo>
                  <a:lnTo>
                    <a:pt x="1201" y="2548"/>
                  </a:lnTo>
                  <a:lnTo>
                    <a:pt x="1121" y="2542"/>
                  </a:lnTo>
                  <a:lnTo>
                    <a:pt x="1040" y="2534"/>
                  </a:lnTo>
                  <a:lnTo>
                    <a:pt x="958" y="2526"/>
                  </a:lnTo>
                  <a:lnTo>
                    <a:pt x="877" y="2515"/>
                  </a:lnTo>
                  <a:lnTo>
                    <a:pt x="795" y="2502"/>
                  </a:lnTo>
                  <a:lnTo>
                    <a:pt x="716" y="2485"/>
                  </a:lnTo>
                  <a:lnTo>
                    <a:pt x="637" y="2465"/>
                  </a:lnTo>
                  <a:lnTo>
                    <a:pt x="559" y="2441"/>
                  </a:lnTo>
                  <a:lnTo>
                    <a:pt x="484" y="2412"/>
                  </a:lnTo>
                  <a:lnTo>
                    <a:pt x="411" y="2378"/>
                  </a:lnTo>
                  <a:lnTo>
                    <a:pt x="369" y="2356"/>
                  </a:lnTo>
                  <a:lnTo>
                    <a:pt x="328" y="2334"/>
                  </a:lnTo>
                  <a:lnTo>
                    <a:pt x="288" y="2313"/>
                  </a:lnTo>
                  <a:lnTo>
                    <a:pt x="249" y="2291"/>
                  </a:lnTo>
                  <a:lnTo>
                    <a:pt x="212" y="2266"/>
                  </a:lnTo>
                  <a:lnTo>
                    <a:pt x="177" y="2239"/>
                  </a:lnTo>
                  <a:lnTo>
                    <a:pt x="144" y="2209"/>
                  </a:lnTo>
                  <a:lnTo>
                    <a:pt x="113" y="2176"/>
                  </a:lnTo>
                  <a:lnTo>
                    <a:pt x="85" y="2138"/>
                  </a:lnTo>
                  <a:lnTo>
                    <a:pt x="60" y="2097"/>
                  </a:lnTo>
                  <a:lnTo>
                    <a:pt x="40" y="2052"/>
                  </a:lnTo>
                  <a:lnTo>
                    <a:pt x="26" y="2007"/>
                  </a:lnTo>
                  <a:lnTo>
                    <a:pt x="15" y="1960"/>
                  </a:lnTo>
                  <a:lnTo>
                    <a:pt x="7" y="1912"/>
                  </a:lnTo>
                  <a:lnTo>
                    <a:pt x="3" y="1864"/>
                  </a:lnTo>
                  <a:lnTo>
                    <a:pt x="1" y="1815"/>
                  </a:lnTo>
                  <a:lnTo>
                    <a:pt x="0" y="1767"/>
                  </a:lnTo>
                  <a:lnTo>
                    <a:pt x="0" y="1718"/>
                  </a:lnTo>
                  <a:lnTo>
                    <a:pt x="0" y="1671"/>
                  </a:lnTo>
                  <a:lnTo>
                    <a:pt x="3" y="1564"/>
                  </a:lnTo>
                  <a:lnTo>
                    <a:pt x="14" y="1456"/>
                  </a:lnTo>
                  <a:lnTo>
                    <a:pt x="29" y="1351"/>
                  </a:lnTo>
                  <a:lnTo>
                    <a:pt x="52" y="1248"/>
                  </a:lnTo>
                  <a:lnTo>
                    <a:pt x="79" y="1145"/>
                  </a:lnTo>
                  <a:lnTo>
                    <a:pt x="111" y="1043"/>
                  </a:lnTo>
                  <a:lnTo>
                    <a:pt x="146" y="943"/>
                  </a:lnTo>
                  <a:lnTo>
                    <a:pt x="186" y="845"/>
                  </a:lnTo>
                  <a:lnTo>
                    <a:pt x="230" y="747"/>
                  </a:lnTo>
                  <a:lnTo>
                    <a:pt x="276" y="650"/>
                  </a:lnTo>
                  <a:lnTo>
                    <a:pt x="326" y="554"/>
                  </a:lnTo>
                  <a:lnTo>
                    <a:pt x="376" y="459"/>
                  </a:lnTo>
                  <a:lnTo>
                    <a:pt x="428" y="366"/>
                  </a:lnTo>
                  <a:lnTo>
                    <a:pt x="483" y="273"/>
                  </a:lnTo>
                  <a:lnTo>
                    <a:pt x="537" y="181"/>
                  </a:lnTo>
                  <a:lnTo>
                    <a:pt x="591" y="90"/>
                  </a:lnTo>
                  <a:lnTo>
                    <a:pt x="645" y="0"/>
                  </a:lnTo>
                  <a:close/>
                </a:path>
              </a:pathLst>
            </a:custGeom>
            <a:grpFill/>
            <a:ln w="0">
              <a:noFill/>
              <a:prstDash val="solid"/>
              <a:round/>
              <a:headEnd/>
              <a:tailEnd/>
            </a:ln>
          </p:spPr>
          <p:txBody>
            <a:bodyPr vert="horz" wrap="square" lIns="89642" tIns="44821" rIns="89642" bIns="44821" numCol="1" anchor="t" anchorCtr="0" compatLnSpc="1">
              <a:prstTxWarp prst="textNoShape">
                <a:avLst/>
              </a:prstTxWarp>
            </a:bodyPr>
            <a:lstStyle/>
            <a:p>
              <a:pPr defTabSz="914367"/>
              <a:endParaRPr lang="en-GB" sz="1765">
                <a:solidFill>
                  <a:srgbClr val="505050"/>
                </a:solidFill>
              </a:endParaRPr>
            </a:p>
          </p:txBody>
        </p:sp>
      </p:grpSp>
      <p:sp>
        <p:nvSpPr>
          <p:cNvPr id="6" name="Left-Right Arrow 5"/>
          <p:cNvSpPr/>
          <p:nvPr/>
        </p:nvSpPr>
        <p:spPr bwMode="auto">
          <a:xfrm>
            <a:off x="2963049" y="2826504"/>
            <a:ext cx="1952308" cy="1351780"/>
          </a:xfrm>
          <a:prstGeom prst="leftRightArrow">
            <a:avLst/>
          </a:prstGeom>
          <a:solidFill>
            <a:schemeClr val="accent6"/>
          </a:solidFill>
          <a:ln w="9525" algn="ctr">
            <a:noFill/>
            <a:miter lim="800000"/>
            <a:headEnd/>
            <a:tailEnd/>
          </a:ln>
        </p:spPr>
        <p:txBody>
          <a:bodyPr lIns="109817" tIns="0" rIns="0" bIns="54908" anchor="ctr"/>
          <a:lstStyle/>
          <a:p>
            <a:pPr algn="ctr" defTabSz="1096541"/>
            <a:r>
              <a:rPr lang="en-US" sz="1400" b="1" dirty="0">
                <a:gradFill>
                  <a:gsLst>
                    <a:gs pos="0">
                      <a:srgbClr val="505050"/>
                    </a:gs>
                    <a:gs pos="100000">
                      <a:srgbClr val="505050"/>
                    </a:gs>
                  </a:gsLst>
                  <a:lin ang="5400000" scaled="0"/>
                </a:gradFill>
              </a:rPr>
              <a:t>Service model</a:t>
            </a:r>
          </a:p>
        </p:txBody>
      </p:sp>
      <p:sp>
        <p:nvSpPr>
          <p:cNvPr id="10" name="TextBox 9"/>
          <p:cNvSpPr txBox="1"/>
          <p:nvPr/>
        </p:nvSpPr>
        <p:spPr>
          <a:xfrm>
            <a:off x="1279632" y="3856923"/>
            <a:ext cx="1866875" cy="455858"/>
          </a:xfrm>
          <a:prstGeom prst="rect">
            <a:avLst/>
          </a:prstGeom>
          <a:noFill/>
        </p:spPr>
        <p:txBody>
          <a:bodyPr wrap="square" lIns="179285" tIns="143428" rIns="179285" bIns="143428" rtlCol="0">
            <a:spAutoFit/>
          </a:bodyPr>
          <a:lstStyle/>
          <a:p>
            <a:pPr defTabSz="914367">
              <a:lnSpc>
                <a:spcPct val="90000"/>
              </a:lnSpc>
            </a:pPr>
            <a:r>
              <a:rPr lang="en-US" sz="1200" b="1" dirty="0">
                <a:gradFill>
                  <a:gsLst>
                    <a:gs pos="0">
                      <a:srgbClr val="FFFFFF"/>
                    </a:gs>
                    <a:gs pos="100000">
                      <a:srgbClr val="FFFFFF"/>
                    </a:gs>
                  </a:gsLst>
                  <a:lin ang="5400000" scaled="0"/>
                </a:gradFill>
              </a:rPr>
              <a:t>Windows Azure Pack</a:t>
            </a:r>
          </a:p>
        </p:txBody>
      </p:sp>
      <p:sp>
        <p:nvSpPr>
          <p:cNvPr id="14" name="TextBox 13"/>
          <p:cNvSpPr txBox="1"/>
          <p:nvPr/>
        </p:nvSpPr>
        <p:spPr>
          <a:xfrm>
            <a:off x="1425438" y="2711307"/>
            <a:ext cx="1548265" cy="732817"/>
          </a:xfrm>
          <a:prstGeom prst="rect">
            <a:avLst/>
          </a:prstGeom>
          <a:noFill/>
        </p:spPr>
        <p:txBody>
          <a:bodyPr wrap="square" lIns="179285" tIns="143428" rIns="179285" bIns="143428" rtlCol="0">
            <a:spAutoFit/>
          </a:bodyPr>
          <a:lstStyle/>
          <a:p>
            <a:pPr defTabSz="914367">
              <a:lnSpc>
                <a:spcPct val="90000"/>
              </a:lnSpc>
            </a:pPr>
            <a:r>
              <a:rPr lang="en-US" sz="1600" b="1" dirty="0">
                <a:gradFill>
                  <a:gsLst>
                    <a:gs pos="0">
                      <a:srgbClr val="FFFFFF"/>
                    </a:gs>
                    <a:gs pos="100000">
                      <a:srgbClr val="FFFFFF"/>
                    </a:gs>
                  </a:gsLst>
                  <a:lin ang="5400000" scaled="0"/>
                </a:gradFill>
              </a:rPr>
              <a:t>Self-service</a:t>
            </a:r>
          </a:p>
          <a:p>
            <a:pPr defTabSz="914367">
              <a:lnSpc>
                <a:spcPct val="90000"/>
              </a:lnSpc>
            </a:pPr>
            <a:endParaRPr lang="en-US" sz="1600" b="1" dirty="0">
              <a:gradFill>
                <a:gsLst>
                  <a:gs pos="0">
                    <a:srgbClr val="FFFFFF"/>
                  </a:gs>
                  <a:gs pos="100000">
                    <a:srgbClr val="FFFFFF"/>
                  </a:gs>
                </a:gsLst>
                <a:lin ang="5400000" scaled="0"/>
              </a:gradFill>
            </a:endParaRPr>
          </a:p>
        </p:txBody>
      </p:sp>
      <p:sp>
        <p:nvSpPr>
          <p:cNvPr id="17" name="Rectangle 16"/>
          <p:cNvSpPr/>
          <p:nvPr/>
        </p:nvSpPr>
        <p:spPr>
          <a:xfrm>
            <a:off x="5136287" y="2978730"/>
            <a:ext cx="1341551" cy="336740"/>
          </a:xfrm>
          <a:prstGeom prst="rect">
            <a:avLst/>
          </a:prstGeom>
        </p:spPr>
        <p:txBody>
          <a:bodyPr wrap="none">
            <a:spAutoFit/>
          </a:bodyPr>
          <a:lstStyle/>
          <a:p>
            <a:pPr defTabSz="1096541"/>
            <a:r>
              <a:rPr lang="en-US" sz="1600" b="1" dirty="0">
                <a:gradFill>
                  <a:gsLst>
                    <a:gs pos="0">
                      <a:srgbClr val="FFFFFF"/>
                    </a:gs>
                    <a:gs pos="100000">
                      <a:srgbClr val="FFFFFF"/>
                    </a:gs>
                  </a:gsLst>
                  <a:lin ang="5400000" scaled="0"/>
                </a:gradFill>
              </a:rPr>
              <a:t>Automation</a:t>
            </a:r>
          </a:p>
        </p:txBody>
      </p:sp>
    </p:spTree>
    <p:extLst>
      <p:ext uri="{BB962C8B-B14F-4D97-AF65-F5344CB8AC3E}">
        <p14:creationId xmlns:p14="http://schemas.microsoft.com/office/powerpoint/2010/main" val="2419673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fade">
                                      <p:cBhvr>
                                        <p:cTn id="7" dur="500"/>
                                        <p:tgtEl>
                                          <p:spTgt spid="12595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955"/>
                                        </p:tgtEl>
                                        <p:attrNameLst>
                                          <p:attrName>style.visibility</p:attrName>
                                        </p:attrNameLst>
                                      </p:cBhvr>
                                      <p:to>
                                        <p:strVal val="visible"/>
                                      </p:to>
                                    </p:set>
                                    <p:animEffect transition="in" filter="fade">
                                      <p:cBhvr>
                                        <p:cTn id="15" dur="500"/>
                                        <p:tgtEl>
                                          <p:spTgt spid="12595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500"/>
                                        <p:tgtEl>
                                          <p:spTgt spid="89"/>
                                        </p:tgtEl>
                                      </p:cBhvr>
                                    </p:animEffect>
                                  </p:childTnLst>
                                </p:cTn>
                              </p:par>
                              <p:par>
                                <p:cTn id="56" presetID="10"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par>
                                <p:cTn id="59" presetID="10"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par>
                                <p:cTn id="65" presetID="10" presetClass="entr" presetSubtype="0" fill="hold" nodeType="with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fade">
                                      <p:cBhvr>
                                        <p:cTn id="67" dur="500"/>
                                        <p:tgtEl>
                                          <p:spTgt spid="88"/>
                                        </p:tgtEl>
                                      </p:cBhvr>
                                    </p:animEffect>
                                  </p:childTnLst>
                                </p:cTn>
                              </p:par>
                              <p:par>
                                <p:cTn id="68" presetID="10"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par>
                                <p:cTn id="71" presetID="10" presetClass="entr" presetSubtype="0" fill="hold" nodeType="with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fade">
                                      <p:cBhvr>
                                        <p:cTn id="73" dur="500"/>
                                        <p:tgtEl>
                                          <p:spTgt spid="67"/>
                                        </p:tgtEl>
                                      </p:cBhvr>
                                    </p:animEffect>
                                  </p:childTnLst>
                                </p:cTn>
                              </p:par>
                              <p:par>
                                <p:cTn id="74" presetID="10" presetClass="entr" presetSubtype="0" fill="hold" nodeType="with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fade">
                                      <p:cBhvr>
                                        <p:cTn id="76" dur="500"/>
                                        <p:tgtEl>
                                          <p:spTgt spid="57"/>
                                        </p:tgtEl>
                                      </p:cBhvr>
                                    </p:animEffect>
                                  </p:childTnLst>
                                </p:cTn>
                              </p:par>
                              <p:par>
                                <p:cTn id="77" presetID="10" presetClass="entr" presetSubtype="0"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nimBg="1"/>
      <p:bldP spid="125955" grpId="0" animBg="1"/>
      <p:bldP spid="8" grpId="0"/>
      <p:bldP spid="60" grpId="0"/>
      <p:bldP spid="61" grpId="0"/>
      <p:bldP spid="62" grpId="0"/>
      <p:bldP spid="63" grpId="0"/>
      <p:bldP spid="65" grpId="0"/>
      <p:bldP spid="66"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bwMode="auto">
          <a:xfrm>
            <a:off x="4686111" y="2075027"/>
            <a:ext cx="7276524" cy="3951769"/>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3" name="Title 2"/>
          <p:cNvSpPr>
            <a:spLocks noGrp="1"/>
          </p:cNvSpPr>
          <p:nvPr>
            <p:ph type="title"/>
          </p:nvPr>
        </p:nvSpPr>
        <p:spPr>
          <a:xfrm>
            <a:off x="269239" y="91544"/>
            <a:ext cx="11809969" cy="1484494"/>
          </a:xfrm>
        </p:spPr>
        <p:txBody>
          <a:bodyPr anchor="t" anchorCtr="0"/>
          <a:lstStyle/>
          <a:p>
            <a:r>
              <a:rPr lang="en-US" dirty="0" smtClean="0">
                <a:gradFill>
                  <a:gsLst>
                    <a:gs pos="1250">
                      <a:schemeClr val="tx1"/>
                    </a:gs>
                    <a:gs pos="100000">
                      <a:schemeClr val="tx1"/>
                    </a:gs>
                  </a:gsLst>
                  <a:lin ang="5400000" scaled="0"/>
                </a:gradFill>
              </a:rPr>
              <a:t>Multi-tenant cloud infrastructure: </a:t>
            </a:r>
            <a:br>
              <a:rPr lang="en-US" dirty="0" smtClean="0">
                <a:gradFill>
                  <a:gsLst>
                    <a:gs pos="1250">
                      <a:schemeClr val="tx1"/>
                    </a:gs>
                    <a:gs pos="100000">
                      <a:schemeClr val="tx1"/>
                    </a:gs>
                  </a:gsLst>
                  <a:lin ang="5400000" scaled="0"/>
                </a:gradFill>
              </a:rPr>
            </a:br>
            <a:r>
              <a:rPr lang="en-US" dirty="0" smtClean="0">
                <a:gradFill>
                  <a:gsLst>
                    <a:gs pos="1250">
                      <a:schemeClr val="tx1"/>
                    </a:gs>
                    <a:gs pos="100000">
                      <a:schemeClr val="tx1"/>
                    </a:gs>
                  </a:gsLst>
                  <a:lin ang="5400000" scaled="0"/>
                </a:gradFill>
              </a:rPr>
              <a:t>service management automation </a:t>
            </a:r>
            <a:endParaRPr lang="en-US" dirty="0"/>
          </a:p>
        </p:txBody>
      </p:sp>
      <p:sp>
        <p:nvSpPr>
          <p:cNvPr id="52" name="Rectangle 51"/>
          <p:cNvSpPr/>
          <p:nvPr/>
        </p:nvSpPr>
        <p:spPr>
          <a:xfrm>
            <a:off x="270508" y="1757659"/>
            <a:ext cx="4463241" cy="502401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46" tIns="143396" rIns="89623" bIns="179246" numCol="1" rtlCol="0" anchor="t" anchorCtr="0" compatLnSpc="1">
            <a:prstTxWarp prst="textNoShape">
              <a:avLst/>
            </a:prstTxWarp>
          </a:bodyPr>
          <a:lstStyle/>
          <a:p>
            <a:pPr defTabSz="914367"/>
            <a:r>
              <a:rPr lang="en-US" sz="2353" dirty="0">
                <a:gradFill>
                  <a:gsLst>
                    <a:gs pos="62500">
                      <a:srgbClr val="505050"/>
                    </a:gs>
                    <a:gs pos="40000">
                      <a:srgbClr val="505050"/>
                    </a:gs>
                  </a:gsLst>
                  <a:lin ang="5400000" scaled="0"/>
                </a:gradFill>
                <a:latin typeface="Segoe UI Semibold" panose="020B0702040204020203" pitchFamily="34" charset="0"/>
              </a:rPr>
              <a:t>Enable efficient infrastructure delivery and operations</a:t>
            </a:r>
          </a:p>
          <a:p>
            <a:pPr defTabSz="914367">
              <a:spcBef>
                <a:spcPts val="588"/>
              </a:spcBef>
              <a:spcAft>
                <a:spcPts val="588"/>
              </a:spcAft>
            </a:pPr>
            <a:r>
              <a:rPr lang="en-US" sz="1961" dirty="0">
                <a:gradFill>
                  <a:gsLst>
                    <a:gs pos="1250">
                      <a:srgbClr val="505050"/>
                    </a:gs>
                    <a:gs pos="100000">
                      <a:srgbClr val="505050"/>
                    </a:gs>
                  </a:gsLst>
                  <a:lin ang="5400000" scaled="0"/>
                </a:gradFill>
                <a:ea typeface="Segoe UI" pitchFamily="34" charset="0"/>
                <a:cs typeface="Segoe UI" pitchFamily="34" charset="0"/>
              </a:rPr>
              <a:t>Web-based </a:t>
            </a:r>
            <a:r>
              <a:rPr lang="en-US" sz="1961" dirty="0" err="1">
                <a:gradFill>
                  <a:gsLst>
                    <a:gs pos="1250">
                      <a:srgbClr val="505050"/>
                    </a:gs>
                    <a:gs pos="100000">
                      <a:srgbClr val="505050"/>
                    </a:gs>
                  </a:gsLst>
                  <a:lin ang="5400000" scaled="0"/>
                </a:gradFill>
                <a:ea typeface="Segoe UI" pitchFamily="34" charset="0"/>
                <a:cs typeface="Segoe UI" pitchFamily="34" charset="0"/>
              </a:rPr>
              <a:t>runbook</a:t>
            </a:r>
            <a:r>
              <a:rPr lang="en-US" sz="1961" dirty="0">
                <a:gradFill>
                  <a:gsLst>
                    <a:gs pos="1250">
                      <a:srgbClr val="505050"/>
                    </a:gs>
                    <a:gs pos="100000">
                      <a:srgbClr val="505050"/>
                    </a:gs>
                  </a:gsLst>
                  <a:lin ang="5400000" scaled="0"/>
                </a:gradFill>
                <a:ea typeface="Segoe UI" pitchFamily="34" charset="0"/>
                <a:cs typeface="Segoe UI" pitchFamily="34" charset="0"/>
              </a:rPr>
              <a:t> authoring</a:t>
            </a:r>
          </a:p>
          <a:p>
            <a:pPr defTabSz="914367">
              <a:spcBef>
                <a:spcPts val="588"/>
              </a:spcBef>
              <a:spcAft>
                <a:spcPts val="588"/>
              </a:spcAft>
            </a:pPr>
            <a:r>
              <a:rPr lang="en-US" sz="1961" dirty="0">
                <a:gradFill>
                  <a:gsLst>
                    <a:gs pos="1250">
                      <a:srgbClr val="505050"/>
                    </a:gs>
                    <a:gs pos="100000">
                      <a:srgbClr val="505050"/>
                    </a:gs>
                  </a:gsLst>
                  <a:lin ang="5400000" scaled="0"/>
                </a:gradFill>
                <a:ea typeface="Segoe UI" pitchFamily="34" charset="0"/>
                <a:cs typeface="Segoe UI" pitchFamily="34" charset="0"/>
              </a:rPr>
              <a:t>Scalable, multitenant-aware automation engine built on PowerShell  </a:t>
            </a:r>
          </a:p>
          <a:p>
            <a:pPr algn="just" defTabSz="914367">
              <a:spcBef>
                <a:spcPts val="588"/>
              </a:spcBef>
              <a:spcAft>
                <a:spcPts val="588"/>
              </a:spcAft>
            </a:pPr>
            <a:r>
              <a:rPr lang="en-US" sz="1961" b="1" u="sng" dirty="0">
                <a:gradFill>
                  <a:gsLst>
                    <a:gs pos="1250">
                      <a:srgbClr val="505050"/>
                    </a:gs>
                    <a:gs pos="100000">
                      <a:srgbClr val="505050"/>
                    </a:gs>
                  </a:gsLst>
                  <a:lin ang="5400000" scaled="0"/>
                </a:gradFill>
                <a:ea typeface="Segoe UI" pitchFamily="34" charset="0"/>
                <a:cs typeface="Segoe UI" pitchFamily="34" charset="0"/>
              </a:rPr>
              <a:t> </a:t>
            </a:r>
            <a:r>
              <a:rPr lang="en-US" sz="1961" dirty="0">
                <a:gradFill>
                  <a:gsLst>
                    <a:gs pos="1250">
                      <a:srgbClr val="505050"/>
                    </a:gs>
                    <a:gs pos="100000">
                      <a:srgbClr val="505050"/>
                    </a:gs>
                  </a:gsLst>
                  <a:lin ang="5400000" scaled="0"/>
                </a:gradFill>
                <a:ea typeface="Segoe UI" pitchFamily="34" charset="0"/>
                <a:cs typeface="Segoe UI" pitchFamily="34" charset="0"/>
              </a:rPr>
              <a:t>Import existing PowerShell scripts and workflows </a:t>
            </a:r>
          </a:p>
          <a:p>
            <a:pPr defTabSz="914367">
              <a:spcBef>
                <a:spcPts val="588"/>
              </a:spcBef>
              <a:spcAft>
                <a:spcPts val="588"/>
              </a:spcAft>
            </a:pPr>
            <a:r>
              <a:rPr lang="en-US" sz="1961" dirty="0">
                <a:gradFill>
                  <a:gsLst>
                    <a:gs pos="1250">
                      <a:srgbClr val="505050"/>
                    </a:gs>
                    <a:gs pos="100000">
                      <a:srgbClr val="505050"/>
                    </a:gs>
                  </a:gsLst>
                  <a:lin ang="5400000" scaled="0"/>
                </a:gradFill>
                <a:ea typeface="Segoe UI" pitchFamily="34" charset="0"/>
                <a:cs typeface="Segoe UI" pitchFamily="34" charset="0"/>
              </a:rPr>
              <a:t>Integration with existing/ third-party systems</a:t>
            </a:r>
          </a:p>
        </p:txBody>
      </p:sp>
      <p:sp>
        <p:nvSpPr>
          <p:cNvPr id="6" name="Oval 5"/>
          <p:cNvSpPr/>
          <p:nvPr/>
        </p:nvSpPr>
        <p:spPr bwMode="auto">
          <a:xfrm>
            <a:off x="6770867" y="2811152"/>
            <a:ext cx="3034336" cy="2988083"/>
          </a:xfrm>
          <a:prstGeom prst="ellipse">
            <a:avLst/>
          </a:prstGeom>
          <a:solidFill>
            <a:schemeClr val="tx1"/>
          </a:soli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89615" tIns="44808" rIns="89615" bIns="44808" numCol="1" rtlCol="0" anchor="t" anchorCtr="0" compatLnSpc="1">
            <a:prstTxWarp prst="textNoShape">
              <a:avLst/>
            </a:prstTxWarp>
          </a:bodyPr>
          <a:lstStyle/>
          <a:p>
            <a:pPr algn="ctr" defTabSz="895823"/>
            <a:endParaRPr lang="en-US" sz="490" dirty="0">
              <a:solidFill>
                <a:srgbClr val="FFFFFF">
                  <a:alpha val="98824"/>
                </a:srgbClr>
              </a:solidFill>
              <a:ea typeface="Segoe UI" pitchFamily="34" charset="0"/>
              <a:cs typeface="Segoe UI" pitchFamily="34" charset="0"/>
            </a:endParaRPr>
          </a:p>
        </p:txBody>
      </p:sp>
      <p:sp>
        <p:nvSpPr>
          <p:cNvPr id="8" name="TextBox 7"/>
          <p:cNvSpPr txBox="1"/>
          <p:nvPr/>
        </p:nvSpPr>
        <p:spPr>
          <a:xfrm>
            <a:off x="10919696" y="3217831"/>
            <a:ext cx="64" cy="158407"/>
          </a:xfrm>
          <a:prstGeom prst="rect">
            <a:avLst/>
          </a:prstGeom>
          <a:solidFill>
            <a:schemeClr val="accent1"/>
          </a:solidFill>
        </p:spPr>
        <p:txBody>
          <a:bodyPr wrap="none" lIns="0" tIns="0" rIns="0" bIns="0" rtlCol="0" anchor="t" anchorCtr="0">
            <a:spAutoFit/>
          </a:bodyPr>
          <a:lstStyle/>
          <a:p>
            <a:pPr defTabSz="893744"/>
            <a:endParaRPr lang="en-US" sz="1029" b="1" dirty="0">
              <a:solidFill>
                <a:prstClr val="white"/>
              </a:solidFill>
              <a:latin typeface="Segoe UI Light" pitchFamily="34" charset="0"/>
            </a:endParaRPr>
          </a:p>
        </p:txBody>
      </p:sp>
      <p:sp>
        <p:nvSpPr>
          <p:cNvPr id="10" name="TextBox 9"/>
          <p:cNvSpPr txBox="1"/>
          <p:nvPr/>
        </p:nvSpPr>
        <p:spPr>
          <a:xfrm>
            <a:off x="10852581" y="4003735"/>
            <a:ext cx="64" cy="158407"/>
          </a:xfrm>
          <a:prstGeom prst="rect">
            <a:avLst/>
          </a:prstGeom>
          <a:solidFill>
            <a:schemeClr val="accent1"/>
          </a:solidFill>
        </p:spPr>
        <p:txBody>
          <a:bodyPr wrap="none" lIns="0" tIns="0" rIns="0" bIns="0" rtlCol="0" anchor="t" anchorCtr="0">
            <a:spAutoFit/>
          </a:bodyPr>
          <a:lstStyle/>
          <a:p>
            <a:pPr defTabSz="893744"/>
            <a:endParaRPr lang="en-US" sz="1029" b="1" dirty="0">
              <a:solidFill>
                <a:prstClr val="white"/>
              </a:solidFill>
              <a:latin typeface="Segoe UI Light" pitchFamily="34" charset="0"/>
            </a:endParaRPr>
          </a:p>
        </p:txBody>
      </p:sp>
      <p:sp>
        <p:nvSpPr>
          <p:cNvPr id="12" name="TextBox 11"/>
          <p:cNvSpPr txBox="1"/>
          <p:nvPr/>
        </p:nvSpPr>
        <p:spPr>
          <a:xfrm>
            <a:off x="10932892" y="4760423"/>
            <a:ext cx="64" cy="158407"/>
          </a:xfrm>
          <a:prstGeom prst="rect">
            <a:avLst/>
          </a:prstGeom>
          <a:solidFill>
            <a:schemeClr val="accent1"/>
          </a:solidFill>
        </p:spPr>
        <p:txBody>
          <a:bodyPr wrap="none" lIns="0" tIns="0" rIns="0" bIns="0" rtlCol="0" anchor="t" anchorCtr="0">
            <a:spAutoFit/>
          </a:bodyPr>
          <a:lstStyle/>
          <a:p>
            <a:pPr defTabSz="893744"/>
            <a:endParaRPr lang="en-US" sz="1029" b="1" dirty="0">
              <a:solidFill>
                <a:prstClr val="white"/>
              </a:solidFill>
              <a:latin typeface="Segoe UI Light" pitchFamily="34" charset="0"/>
            </a:endParaRPr>
          </a:p>
        </p:txBody>
      </p:sp>
      <p:sp>
        <p:nvSpPr>
          <p:cNvPr id="7" name="Rectangle 6"/>
          <p:cNvSpPr/>
          <p:nvPr/>
        </p:nvSpPr>
        <p:spPr>
          <a:xfrm>
            <a:off x="10710499" y="3088850"/>
            <a:ext cx="1031366" cy="407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893744"/>
            <a:r>
              <a:rPr lang="en-US" sz="980" dirty="0">
                <a:solidFill>
                  <a:prstClr val="white"/>
                </a:solidFill>
                <a:cs typeface="Segoe UI" panose="020B0502040204020203" pitchFamily="34" charset="0"/>
              </a:rPr>
              <a:t>CMDB</a:t>
            </a:r>
          </a:p>
        </p:txBody>
      </p:sp>
      <p:sp>
        <p:nvSpPr>
          <p:cNvPr id="9" name="Rectangle 8"/>
          <p:cNvSpPr/>
          <p:nvPr/>
        </p:nvSpPr>
        <p:spPr>
          <a:xfrm>
            <a:off x="10710499" y="3788101"/>
            <a:ext cx="1031366" cy="407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893744"/>
            <a:r>
              <a:rPr lang="en-US" sz="980" dirty="0">
                <a:solidFill>
                  <a:prstClr val="white"/>
                </a:solidFill>
                <a:cs typeface="Segoe UI" panose="020B0502040204020203" pitchFamily="34" charset="0"/>
              </a:rPr>
              <a:t>Ticketing</a:t>
            </a:r>
          </a:p>
        </p:txBody>
      </p:sp>
      <p:sp>
        <p:nvSpPr>
          <p:cNvPr id="11" name="Rectangle 10"/>
          <p:cNvSpPr/>
          <p:nvPr/>
        </p:nvSpPr>
        <p:spPr>
          <a:xfrm>
            <a:off x="10710499" y="4487353"/>
            <a:ext cx="1031366" cy="407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893744"/>
            <a:r>
              <a:rPr lang="en-US" sz="980" dirty="0">
                <a:solidFill>
                  <a:prstClr val="white"/>
                </a:solidFill>
                <a:cs typeface="Segoe UI" panose="020B0502040204020203" pitchFamily="34" charset="0"/>
              </a:rPr>
              <a:t>Billing</a:t>
            </a:r>
          </a:p>
        </p:txBody>
      </p:sp>
      <p:sp>
        <p:nvSpPr>
          <p:cNvPr id="13" name="Rectangle 12"/>
          <p:cNvSpPr/>
          <p:nvPr/>
        </p:nvSpPr>
        <p:spPr>
          <a:xfrm>
            <a:off x="10710499" y="5186605"/>
            <a:ext cx="1031366" cy="407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893744"/>
            <a:r>
              <a:rPr lang="en-US" sz="980" dirty="0">
                <a:solidFill>
                  <a:prstClr val="white"/>
                </a:solidFill>
                <a:cs typeface="Segoe UI" panose="020B0502040204020203" pitchFamily="34" charset="0"/>
              </a:rPr>
              <a:t>Management </a:t>
            </a:r>
          </a:p>
          <a:p>
            <a:pPr defTabSz="893744"/>
            <a:r>
              <a:rPr lang="en-US" sz="980" dirty="0">
                <a:solidFill>
                  <a:prstClr val="white"/>
                </a:solidFill>
                <a:cs typeface="Segoe UI" panose="020B0502040204020203" pitchFamily="34" charset="0"/>
              </a:rPr>
              <a:t>Systems</a:t>
            </a:r>
          </a:p>
        </p:txBody>
      </p:sp>
      <p:pic>
        <p:nvPicPr>
          <p:cNvPr id="17" name="Picture 3" descr="C:\Users\eamono\AppData\Local\Microsoft\Windows\Temporary Internet Files\Content.IE5\O2UOOMGV\MC900014716[1].wmf"/>
          <p:cNvPicPr>
            <a:picLocks noChangeAspect="1" noChangeArrowheads="1"/>
          </p:cNvPicPr>
          <p:nvPr/>
        </p:nvPicPr>
        <p:blipFill>
          <a:blip r:embed="rId3" cstate="print">
            <a:lum bright="100000" contrast="-100000"/>
            <a:extLst>
              <a:ext uri="{28A0092B-C50C-407E-A947-70E740481C1C}">
                <a14:useLocalDpi xmlns:a14="http://schemas.microsoft.com/office/drawing/2010/main" val="0"/>
              </a:ext>
            </a:extLst>
          </a:blip>
          <a:srcRect/>
          <a:stretch>
            <a:fillRect/>
          </a:stretch>
        </p:blipFill>
        <p:spPr bwMode="auto">
          <a:xfrm>
            <a:off x="7867230" y="5065236"/>
            <a:ext cx="981211" cy="68860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4890960" y="2838535"/>
            <a:ext cx="1651491" cy="2934409"/>
            <a:chOff x="261925" y="2519807"/>
            <a:chExt cx="1669669" cy="4100067"/>
          </a:xfrm>
        </p:grpSpPr>
        <p:sp>
          <p:nvSpPr>
            <p:cNvPr id="24" name="Rectangle 23"/>
            <p:cNvSpPr/>
            <p:nvPr/>
          </p:nvSpPr>
          <p:spPr>
            <a:xfrm>
              <a:off x="261925" y="2519807"/>
              <a:ext cx="1523645" cy="4100067"/>
            </a:xfrm>
            <a:prstGeom prst="rect">
              <a:avLst/>
            </a:prstGeom>
            <a:solidFill>
              <a:srgbClr val="71B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893744"/>
              <a:endParaRPr lang="en-US" sz="1372" dirty="0">
                <a:solidFill>
                  <a:prstClr val="white"/>
                </a:solidFill>
              </a:endParaRPr>
            </a:p>
          </p:txBody>
        </p:sp>
        <p:pic>
          <p:nvPicPr>
            <p:cNvPr id="25" name="Picture 24"/>
            <p:cNvPicPr>
              <a:picLocks noChangeAspect="1"/>
            </p:cNvPicPr>
            <p:nvPr/>
          </p:nvPicPr>
          <p:blipFill>
            <a:blip r:embed="rId4"/>
            <a:stretch>
              <a:fillRect/>
            </a:stretch>
          </p:blipFill>
          <p:spPr>
            <a:xfrm>
              <a:off x="346156" y="4602992"/>
              <a:ext cx="0" cy="0"/>
            </a:xfrm>
            <a:prstGeom prst="rect">
              <a:avLst/>
            </a:prstGeom>
          </p:spPr>
        </p:pic>
        <p:sp>
          <p:nvSpPr>
            <p:cNvPr id="26" name="Rectangle 25"/>
            <p:cNvSpPr/>
            <p:nvPr/>
          </p:nvSpPr>
          <p:spPr>
            <a:xfrm>
              <a:off x="715322" y="3428677"/>
              <a:ext cx="1216272" cy="3899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2733" rtlCol="0" anchor="t" anchorCtr="0">
              <a:spAutoFit/>
            </a:bodyPr>
            <a:lstStyle/>
            <a:p>
              <a:pPr defTabSz="893744"/>
              <a:r>
                <a:rPr lang="en-US" sz="490" b="1" cap="all" dirty="0">
                  <a:solidFill>
                    <a:prstClr val="white"/>
                  </a:solidFill>
                  <a:ea typeface="Segoe UI" pitchFamily="34" charset="0"/>
                  <a:cs typeface="Segoe UI" pitchFamily="34" charset="0"/>
                </a:rPr>
                <a:t>VIRTUAL MACHINE CLOUDS</a:t>
              </a:r>
            </a:p>
            <a:p>
              <a:pPr defTabSz="893744">
                <a:lnSpc>
                  <a:spcPct val="150000"/>
                </a:lnSpc>
              </a:pPr>
              <a:r>
                <a:rPr lang="en-US" sz="490" cap="all" dirty="0">
                  <a:solidFill>
                    <a:prstClr val="white"/>
                  </a:solidFill>
                  <a:latin typeface="Segoe Light" panose="020B0302040504020203" pitchFamily="34" charset="0"/>
                  <a:ea typeface="Segoe UI" pitchFamily="34" charset="0"/>
                  <a:cs typeface="Segoe UI Light" panose="020B0502040204020203" pitchFamily="34" charset="0"/>
                </a:rPr>
                <a:t>12</a:t>
              </a:r>
              <a:endParaRPr lang="en-US" sz="490" cap="all" dirty="0">
                <a:solidFill>
                  <a:prstClr val="white"/>
                </a:solidFill>
                <a:ea typeface="Segoe UI" pitchFamily="34" charset="0"/>
                <a:cs typeface="Segoe UI" pitchFamily="34" charset="0"/>
              </a:endParaRPr>
            </a:p>
          </p:txBody>
        </p:sp>
        <p:sp>
          <p:nvSpPr>
            <p:cNvPr id="27" name="Rectangle 26"/>
            <p:cNvSpPr/>
            <p:nvPr/>
          </p:nvSpPr>
          <p:spPr>
            <a:xfrm>
              <a:off x="715322" y="3874056"/>
              <a:ext cx="906112" cy="4426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2733" rtlCol="0" anchor="t" anchorCtr="0">
              <a:spAutoFit/>
            </a:bodyPr>
            <a:lstStyle/>
            <a:p>
              <a:pPr defTabSz="893744">
                <a:lnSpc>
                  <a:spcPct val="150000"/>
                </a:lnSpc>
              </a:pPr>
              <a:r>
                <a:rPr lang="en-US" sz="490" b="1" cap="all" dirty="0">
                  <a:solidFill>
                    <a:prstClr val="white"/>
                  </a:solidFill>
                  <a:ea typeface="Segoe UI" pitchFamily="34" charset="0"/>
                  <a:cs typeface="Segoe UI" pitchFamily="34" charset="0"/>
                </a:rPr>
                <a:t>SQL SERVER</a:t>
              </a:r>
            </a:p>
            <a:p>
              <a:pPr defTabSz="893744">
                <a:lnSpc>
                  <a:spcPct val="150000"/>
                </a:lnSpc>
              </a:pPr>
              <a:r>
                <a:rPr lang="en-US" sz="490" cap="all" dirty="0">
                  <a:solidFill>
                    <a:prstClr val="white"/>
                  </a:solidFill>
                  <a:ea typeface="Segoe UI" pitchFamily="34" charset="0"/>
                  <a:cs typeface="Segoe UI" pitchFamily="34" charset="0"/>
                </a:rPr>
                <a:t>9</a:t>
              </a:r>
            </a:p>
          </p:txBody>
        </p:sp>
        <p:sp>
          <p:nvSpPr>
            <p:cNvPr id="28" name="Rectangle 27"/>
            <p:cNvSpPr/>
            <p:nvPr/>
          </p:nvSpPr>
          <p:spPr>
            <a:xfrm>
              <a:off x="717625" y="5175277"/>
              <a:ext cx="906112" cy="4426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2733" rtlCol="0" anchor="t" anchorCtr="0">
              <a:spAutoFit/>
            </a:bodyPr>
            <a:lstStyle/>
            <a:p>
              <a:pPr defTabSz="893744">
                <a:lnSpc>
                  <a:spcPct val="150000"/>
                </a:lnSpc>
              </a:pPr>
              <a:r>
                <a:rPr lang="en-US" sz="490" b="1" cap="all" dirty="0">
                  <a:solidFill>
                    <a:prstClr val="white"/>
                  </a:solidFill>
                  <a:ea typeface="Segoe UI" pitchFamily="34" charset="0"/>
                  <a:cs typeface="Segoe UI" pitchFamily="34" charset="0"/>
                </a:rPr>
                <a:t>PLANS</a:t>
              </a:r>
            </a:p>
            <a:p>
              <a:pPr defTabSz="893744">
                <a:lnSpc>
                  <a:spcPct val="150000"/>
                </a:lnSpc>
              </a:pPr>
              <a:r>
                <a:rPr lang="en-US" sz="490" cap="all" dirty="0">
                  <a:solidFill>
                    <a:prstClr val="white"/>
                  </a:solidFill>
                  <a:latin typeface="Segoe Light" panose="020B0302040504020203" pitchFamily="34" charset="0"/>
                  <a:ea typeface="Segoe UI" pitchFamily="34" charset="0"/>
                  <a:cs typeface="Segoe UI Light" panose="020B0502040204020203" pitchFamily="34" charset="0"/>
                </a:rPr>
                <a:t>12</a:t>
              </a:r>
              <a:endParaRPr lang="en-US" sz="490" cap="all" dirty="0">
                <a:solidFill>
                  <a:prstClr val="white"/>
                </a:solidFill>
                <a:ea typeface="Segoe UI" pitchFamily="34" charset="0"/>
                <a:cs typeface="Segoe UI" pitchFamily="34" charset="0"/>
              </a:endParaRPr>
            </a:p>
          </p:txBody>
        </p:sp>
        <p:sp>
          <p:nvSpPr>
            <p:cNvPr id="29" name="Rectangle 28"/>
            <p:cNvSpPr/>
            <p:nvPr/>
          </p:nvSpPr>
          <p:spPr>
            <a:xfrm>
              <a:off x="717401" y="3059293"/>
              <a:ext cx="906112" cy="3899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2733" rtlCol="0" anchor="t" anchorCtr="0">
              <a:spAutoFit/>
            </a:bodyPr>
            <a:lstStyle/>
            <a:p>
              <a:pPr defTabSz="893744"/>
              <a:r>
                <a:rPr lang="en-US" sz="490" b="1" cap="all" dirty="0">
                  <a:solidFill>
                    <a:prstClr val="white"/>
                  </a:solidFill>
                  <a:ea typeface="Segoe UI" pitchFamily="34" charset="0"/>
                  <a:cs typeface="Segoe UI" pitchFamily="34" charset="0"/>
                </a:rPr>
                <a:t>WEBSITE CLOUD</a:t>
              </a:r>
            </a:p>
            <a:p>
              <a:pPr defTabSz="893744">
                <a:lnSpc>
                  <a:spcPct val="150000"/>
                </a:lnSpc>
              </a:pPr>
              <a:r>
                <a:rPr lang="en-US" sz="490" cap="all" dirty="0">
                  <a:solidFill>
                    <a:prstClr val="white"/>
                  </a:solidFill>
                  <a:latin typeface="Segoe Light" panose="020B0302040504020203" pitchFamily="34" charset="0"/>
                  <a:ea typeface="Segoe UI" pitchFamily="34" charset="0"/>
                  <a:cs typeface="Segoe UI Light" panose="020B0502040204020203" pitchFamily="34" charset="0"/>
                </a:rPr>
                <a:t>12</a:t>
              </a:r>
              <a:endParaRPr lang="en-US" sz="490" cap="all" dirty="0">
                <a:solidFill>
                  <a:prstClr val="white"/>
                </a:solidFill>
                <a:ea typeface="Segoe UI" pitchFamily="34" charset="0"/>
                <a:cs typeface="Segoe UI" pitchFamily="34" charset="0"/>
              </a:endParaRPr>
            </a:p>
          </p:txBody>
        </p:sp>
        <p:sp>
          <p:nvSpPr>
            <p:cNvPr id="30" name="Rectangle 29"/>
            <p:cNvSpPr/>
            <p:nvPr/>
          </p:nvSpPr>
          <p:spPr>
            <a:xfrm>
              <a:off x="715322" y="4324458"/>
              <a:ext cx="906112" cy="3899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2733" rtlCol="0" anchor="t" anchorCtr="0">
              <a:spAutoFit/>
            </a:bodyPr>
            <a:lstStyle/>
            <a:p>
              <a:pPr defTabSz="893744"/>
              <a:r>
                <a:rPr lang="en-US" sz="490" b="1" cap="all" dirty="0">
                  <a:solidFill>
                    <a:prstClr val="white"/>
                  </a:solidFill>
                  <a:ea typeface="Segoe UI" pitchFamily="34" charset="0"/>
                  <a:cs typeface="Segoe UI" pitchFamily="34" charset="0"/>
                </a:rPr>
                <a:t>MYSQL SERVERS</a:t>
              </a:r>
            </a:p>
            <a:p>
              <a:pPr defTabSz="893744">
                <a:lnSpc>
                  <a:spcPct val="150000"/>
                </a:lnSpc>
              </a:pPr>
              <a:r>
                <a:rPr lang="en-US" sz="490" cap="all" dirty="0">
                  <a:solidFill>
                    <a:prstClr val="white"/>
                  </a:solidFill>
                  <a:latin typeface="Segoe Light" panose="020B0302040504020203" pitchFamily="34" charset="0"/>
                  <a:ea typeface="Segoe UI" pitchFamily="34" charset="0"/>
                  <a:cs typeface="Segoe UI Light" panose="020B0502040204020203" pitchFamily="34" charset="0"/>
                </a:rPr>
                <a:t>0</a:t>
              </a:r>
              <a:endParaRPr lang="en-US" sz="490" cap="all" dirty="0">
                <a:solidFill>
                  <a:prstClr val="white"/>
                </a:solidFill>
                <a:ea typeface="Segoe UI" pitchFamily="34" charset="0"/>
                <a:cs typeface="Segoe UI" pitchFamily="34" charset="0"/>
              </a:endParaRPr>
            </a:p>
          </p:txBody>
        </p:sp>
        <p:sp>
          <p:nvSpPr>
            <p:cNvPr id="31" name="Rectangle 30"/>
            <p:cNvSpPr/>
            <p:nvPr/>
          </p:nvSpPr>
          <p:spPr>
            <a:xfrm>
              <a:off x="719903" y="4788375"/>
              <a:ext cx="906112" cy="3899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2733" rtlCol="0" anchor="t" anchorCtr="0">
              <a:spAutoFit/>
            </a:bodyPr>
            <a:lstStyle/>
            <a:p>
              <a:pPr defTabSz="893744"/>
              <a:r>
                <a:rPr lang="en-US" sz="490" b="1" cap="all" dirty="0">
                  <a:solidFill>
                    <a:prstClr val="white"/>
                  </a:solidFill>
                  <a:ea typeface="Segoe UI" pitchFamily="34" charset="0"/>
                  <a:cs typeface="Segoe UI" pitchFamily="34" charset="0"/>
                </a:rPr>
                <a:t>Notifications</a:t>
              </a:r>
            </a:p>
            <a:p>
              <a:pPr defTabSz="893744">
                <a:lnSpc>
                  <a:spcPct val="150000"/>
                </a:lnSpc>
              </a:pPr>
              <a:r>
                <a:rPr lang="en-US" sz="490" cap="all" dirty="0">
                  <a:solidFill>
                    <a:prstClr val="white"/>
                  </a:solidFill>
                  <a:latin typeface="Segoe Light" panose="020B0302040504020203" pitchFamily="34" charset="0"/>
                  <a:ea typeface="Segoe UI" pitchFamily="34" charset="0"/>
                  <a:cs typeface="Segoe UI Light" panose="020B0502040204020203" pitchFamily="34" charset="0"/>
                </a:rPr>
                <a:t>0</a:t>
              </a:r>
              <a:endParaRPr lang="en-US" sz="490" cap="all" dirty="0">
                <a:solidFill>
                  <a:prstClr val="white"/>
                </a:solidFill>
                <a:ea typeface="Segoe UI" pitchFamily="34" charset="0"/>
                <a:cs typeface="Segoe UI" pitchFamily="34" charset="0"/>
              </a:endParaRPr>
            </a:p>
          </p:txBody>
        </p:sp>
        <p:sp>
          <p:nvSpPr>
            <p:cNvPr id="32" name="Rectangle 31"/>
            <p:cNvSpPr/>
            <p:nvPr/>
          </p:nvSpPr>
          <p:spPr>
            <a:xfrm>
              <a:off x="719304" y="5599460"/>
              <a:ext cx="1153710" cy="5480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2733" rtlCol="0" anchor="t" anchorCtr="0">
              <a:spAutoFit/>
            </a:bodyPr>
            <a:lstStyle/>
            <a:p>
              <a:pPr defTabSz="893744">
                <a:lnSpc>
                  <a:spcPct val="150000"/>
                </a:lnSpc>
              </a:pPr>
              <a:r>
                <a:rPr lang="en-US" sz="490" b="1" cap="all" dirty="0">
                  <a:solidFill>
                    <a:prstClr val="white"/>
                  </a:solidFill>
                  <a:ea typeface="Segoe UI" pitchFamily="34" charset="0"/>
                  <a:cs typeface="Segoe UI" pitchFamily="34" charset="0"/>
                </a:rPr>
                <a:t>USER ACCOUNTS</a:t>
              </a:r>
            </a:p>
            <a:p>
              <a:pPr defTabSz="893744">
                <a:lnSpc>
                  <a:spcPct val="150000"/>
                </a:lnSpc>
              </a:pPr>
              <a:r>
                <a:rPr lang="en-US" sz="490" b="1" cap="all" dirty="0">
                  <a:solidFill>
                    <a:prstClr val="white"/>
                  </a:solidFill>
                  <a:ea typeface="Segoe UI" pitchFamily="34" charset="0"/>
                  <a:cs typeface="Segoe UI" pitchFamily="34" charset="0"/>
                </a:rPr>
                <a:t>4</a:t>
              </a:r>
            </a:p>
            <a:p>
              <a:pPr defTabSz="893744"/>
              <a:endParaRPr lang="en-US" sz="490" b="1" cap="all" dirty="0">
                <a:solidFill>
                  <a:prstClr val="white"/>
                </a:solidFill>
                <a:ea typeface="Segoe UI" pitchFamily="34" charset="0"/>
                <a:cs typeface="Segoe UI" pitchFamily="34" charset="0"/>
              </a:endParaRPr>
            </a:p>
          </p:txBody>
        </p:sp>
        <p:pic>
          <p:nvPicPr>
            <p:cNvPr id="33" name="Picture 4" descr="Ordered list 512x512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766" y="5209947"/>
              <a:ext cx="324294" cy="32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 name="Picture 29" descr="Stop alt 512x51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439" y="3063840"/>
              <a:ext cx="313937" cy="313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 name="Picture 34"/>
            <p:cNvPicPr>
              <a:picLocks noChangeAspect="1"/>
            </p:cNvPicPr>
            <p:nvPr/>
          </p:nvPicPr>
          <p:blipFill>
            <a:blip r:embed="rId7">
              <a:duotone>
                <a:prstClr val="black"/>
                <a:srgbClr val="3AA0CC">
                  <a:tint val="45000"/>
                  <a:satMod val="400000"/>
                </a:srgbClr>
              </a:duotone>
            </a:blip>
            <a:stretch>
              <a:fillRect/>
            </a:stretch>
          </p:blipFill>
          <p:spPr>
            <a:xfrm>
              <a:off x="440562" y="3137963"/>
              <a:ext cx="165691" cy="165691"/>
            </a:xfrm>
            <a:prstGeom prst="rect">
              <a:avLst/>
            </a:prstGeom>
            <a:noFill/>
            <a:ln>
              <a:noFill/>
            </a:ln>
          </p:spPr>
        </p:pic>
        <p:pic>
          <p:nvPicPr>
            <p:cNvPr id="36" name="Picture 29" descr="Stop alt 512x51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439" y="3491835"/>
              <a:ext cx="313937" cy="313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 name="Picture 29" descr="Display 512x512.png"/>
            <p:cNvPicPr>
              <a:picLocks noChangeAspect="1"/>
            </p:cNvPicPr>
            <p:nvPr/>
          </p:nvPicPr>
          <p:blipFill>
            <a:blip r:embed="rId8" cstate="print">
              <a:duotone>
                <a:prstClr val="black"/>
                <a:srgbClr val="3AA0CC">
                  <a:tint val="45000"/>
                  <a:satMod val="400000"/>
                </a:srgbClr>
              </a:duotone>
              <a:extLst>
                <a:ext uri="{28A0092B-C50C-407E-A947-70E740481C1C}">
                  <a14:useLocalDpi xmlns:a14="http://schemas.microsoft.com/office/drawing/2010/main" val="0"/>
                </a:ext>
              </a:extLst>
            </a:blip>
            <a:srcRect/>
            <a:stretch>
              <a:fillRect/>
            </a:stretch>
          </p:blipFill>
          <p:spPr bwMode="auto">
            <a:xfrm>
              <a:off x="440888" y="3566284"/>
              <a:ext cx="179669" cy="17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 name="Picture 37"/>
            <p:cNvPicPr>
              <a:picLocks noChangeAspect="1"/>
            </p:cNvPicPr>
            <p:nvPr/>
          </p:nvPicPr>
          <p:blipFill>
            <a:blip r:embed="rId9"/>
            <a:stretch>
              <a:fillRect/>
            </a:stretch>
          </p:blipFill>
          <p:spPr>
            <a:xfrm>
              <a:off x="430845" y="3955414"/>
              <a:ext cx="181178" cy="236926"/>
            </a:xfrm>
            <a:prstGeom prst="rect">
              <a:avLst/>
            </a:prstGeom>
          </p:spPr>
        </p:pic>
        <p:pic>
          <p:nvPicPr>
            <p:cNvPr id="39" name="Picture 38"/>
            <p:cNvPicPr>
              <a:picLocks noChangeAspect="1"/>
            </p:cNvPicPr>
            <p:nvPr/>
          </p:nvPicPr>
          <p:blipFill>
            <a:blip r:embed="rId9"/>
            <a:stretch>
              <a:fillRect/>
            </a:stretch>
          </p:blipFill>
          <p:spPr>
            <a:xfrm>
              <a:off x="430845" y="4390263"/>
              <a:ext cx="181178" cy="236926"/>
            </a:xfrm>
            <a:prstGeom prst="rect">
              <a:avLst/>
            </a:prstGeom>
          </p:spPr>
        </p:pic>
        <p:pic>
          <p:nvPicPr>
            <p:cNvPr id="40" name="Picture 39"/>
            <p:cNvPicPr>
              <a:picLocks noChangeAspect="1"/>
            </p:cNvPicPr>
            <p:nvPr/>
          </p:nvPicPr>
          <p:blipFill>
            <a:blip r:embed="rId10"/>
            <a:stretch>
              <a:fillRect/>
            </a:stretch>
          </p:blipFill>
          <p:spPr>
            <a:xfrm>
              <a:off x="262188" y="6025724"/>
              <a:ext cx="1522467" cy="384505"/>
            </a:xfrm>
            <a:prstGeom prst="rect">
              <a:avLst/>
            </a:prstGeom>
            <a:solidFill>
              <a:srgbClr val="3AA0CC"/>
            </a:solidFill>
          </p:spPr>
        </p:pic>
        <p:pic>
          <p:nvPicPr>
            <p:cNvPr id="41" name="Picture 36"/>
            <p:cNvPicPr>
              <a:picLocks noChangeAspect="1" noChangeArrowheads="1"/>
            </p:cNvPicPr>
            <p:nvPr/>
          </p:nvPicPr>
          <p:blipFill>
            <a:blip r:embed="rId11" cstate="print">
              <a:biLevel thresh="25000"/>
              <a:extLst>
                <a:ext uri="{28A0092B-C50C-407E-A947-70E740481C1C}">
                  <a14:useLocalDpi xmlns:a14="http://schemas.microsoft.com/office/drawing/2010/main" val="0"/>
                </a:ext>
              </a:extLst>
            </a:blip>
            <a:srcRect/>
            <a:stretch>
              <a:fillRect/>
            </a:stretch>
          </p:blipFill>
          <p:spPr bwMode="auto">
            <a:xfrm>
              <a:off x="388569" y="6096745"/>
              <a:ext cx="265812" cy="2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41"/>
            <p:cNvSpPr/>
            <p:nvPr/>
          </p:nvSpPr>
          <p:spPr>
            <a:xfrm>
              <a:off x="719304" y="6010805"/>
              <a:ext cx="1153710" cy="5480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2733" rtlCol="0" anchor="t" anchorCtr="0">
              <a:spAutoFit/>
            </a:bodyPr>
            <a:lstStyle/>
            <a:p>
              <a:pPr defTabSz="893744">
                <a:lnSpc>
                  <a:spcPct val="150000"/>
                </a:lnSpc>
              </a:pPr>
              <a:r>
                <a:rPr lang="en-US" sz="490" b="1" cap="all" dirty="0">
                  <a:solidFill>
                    <a:prstClr val="white"/>
                  </a:solidFill>
                  <a:ea typeface="Segoe UI" pitchFamily="34" charset="0"/>
                  <a:cs typeface="Segoe UI" pitchFamily="34" charset="0"/>
                </a:rPr>
                <a:t>AUTOMATION</a:t>
              </a:r>
            </a:p>
            <a:p>
              <a:pPr defTabSz="893744">
                <a:lnSpc>
                  <a:spcPct val="150000"/>
                </a:lnSpc>
              </a:pPr>
              <a:r>
                <a:rPr lang="en-US" sz="490" b="1" cap="all" dirty="0">
                  <a:solidFill>
                    <a:prstClr val="white"/>
                  </a:solidFill>
                  <a:ea typeface="Segoe UI" pitchFamily="34" charset="0"/>
                  <a:cs typeface="Segoe UI" pitchFamily="34" charset="0"/>
                </a:rPr>
                <a:t>8</a:t>
              </a:r>
            </a:p>
            <a:p>
              <a:pPr defTabSz="893744"/>
              <a:endParaRPr lang="en-US" sz="490" b="1" cap="all" dirty="0">
                <a:solidFill>
                  <a:prstClr val="white"/>
                </a:solidFill>
                <a:ea typeface="Segoe UI" pitchFamily="34" charset="0"/>
                <a:cs typeface="Segoe UI" pitchFamily="34" charset="0"/>
              </a:endParaRPr>
            </a:p>
          </p:txBody>
        </p:sp>
        <p:pic>
          <p:nvPicPr>
            <p:cNvPr id="43" name="Picture 35"/>
            <p:cNvPicPr>
              <a:picLocks noChangeAspect="1" noChangeArrowheads="1"/>
            </p:cNvPicPr>
            <p:nvPr/>
          </p:nvPicPr>
          <p:blipFill>
            <a:blip r:embed="rId12" cstate="print">
              <a:lum bright="70000" contrast="-70000"/>
              <a:extLst>
                <a:ext uri="{BEBA8EAE-BF5A-486C-A8C5-ECC9F3942E4B}">
                  <a14:imgProps xmlns:a14="http://schemas.microsoft.com/office/drawing/2010/main">
                    <a14:imgLayer r:embed="rId1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2191" y="5662193"/>
              <a:ext cx="147010" cy="30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descr="Chat 512x512.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373456" y="4782656"/>
              <a:ext cx="299922" cy="29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 name="Picture 44"/>
            <p:cNvPicPr>
              <a:picLocks noChangeAspect="1"/>
            </p:cNvPicPr>
            <p:nvPr/>
          </p:nvPicPr>
          <p:blipFill>
            <a:blip r:embed="rId15"/>
            <a:stretch>
              <a:fillRect/>
            </a:stretch>
          </p:blipFill>
          <p:spPr>
            <a:xfrm>
              <a:off x="403722" y="2730979"/>
              <a:ext cx="235425" cy="235425"/>
            </a:xfrm>
            <a:prstGeom prst="rect">
              <a:avLst/>
            </a:prstGeom>
          </p:spPr>
        </p:pic>
        <p:sp>
          <p:nvSpPr>
            <p:cNvPr id="46" name="Rectangle 45"/>
            <p:cNvSpPr/>
            <p:nvPr/>
          </p:nvSpPr>
          <p:spPr>
            <a:xfrm>
              <a:off x="715321" y="2690911"/>
              <a:ext cx="906112" cy="3372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2733" rtlCol="0" anchor="t" anchorCtr="0">
              <a:spAutoFit/>
            </a:bodyPr>
            <a:lstStyle/>
            <a:p>
              <a:pPr defTabSz="893744"/>
              <a:r>
                <a:rPr lang="en-US" sz="490" b="1" cap="all" dirty="0">
                  <a:solidFill>
                    <a:prstClr val="white"/>
                  </a:solidFill>
                  <a:ea typeface="Segoe UI" pitchFamily="34" charset="0"/>
                  <a:cs typeface="Segoe UI" pitchFamily="34" charset="0"/>
                </a:rPr>
                <a:t>All</a:t>
              </a:r>
            </a:p>
            <a:p>
              <a:pPr defTabSz="893744"/>
              <a:r>
                <a:rPr lang="en-US" sz="490" b="1" cap="all" dirty="0">
                  <a:solidFill>
                    <a:prstClr val="white"/>
                  </a:solidFill>
                  <a:ea typeface="Segoe UI" pitchFamily="34" charset="0"/>
                  <a:cs typeface="Segoe UI" pitchFamily="34" charset="0"/>
                </a:rPr>
                <a:t>ITEMS</a:t>
              </a:r>
            </a:p>
          </p:txBody>
        </p:sp>
      </p:grpSp>
      <p:sp>
        <p:nvSpPr>
          <p:cNvPr id="47" name="Bent Arrow 46"/>
          <p:cNvSpPr/>
          <p:nvPr/>
        </p:nvSpPr>
        <p:spPr bwMode="auto">
          <a:xfrm>
            <a:off x="6406376" y="4203163"/>
            <a:ext cx="414005" cy="1254431"/>
          </a:xfrm>
          <a:prstGeom prst="bentArrow">
            <a:avLst>
              <a:gd name="adj1" fmla="val 39757"/>
              <a:gd name="adj2" fmla="val 25000"/>
              <a:gd name="adj3" fmla="val 25000"/>
              <a:gd name="adj4" fmla="val 43750"/>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44821" bIns="89642" numCol="1" spcCol="0" rtlCol="0" fromWordArt="0" anchor="t" anchorCtr="0" forceAA="0" compatLnSpc="1">
            <a:prstTxWarp prst="textNoShape">
              <a:avLst/>
            </a:prstTxWarp>
            <a:noAutofit/>
          </a:bodyPr>
          <a:lstStyle/>
          <a:p>
            <a:pPr algn="ctr" defTabSz="896091" fontAlgn="base">
              <a:spcBef>
                <a:spcPct val="0"/>
              </a:spcBef>
              <a:spcAft>
                <a:spcPct val="0"/>
              </a:spcAft>
            </a:pPr>
            <a:endParaRPr lang="en-US" sz="1176" spc="-49" dirty="0">
              <a:gradFill>
                <a:gsLst>
                  <a:gs pos="0">
                    <a:srgbClr val="FFFFFF"/>
                  </a:gs>
                  <a:gs pos="100000">
                    <a:srgbClr val="FFFFFF"/>
                  </a:gs>
                </a:gsLst>
                <a:lin ang="5400000" scaled="0"/>
              </a:gradFill>
              <a:ea typeface="Segoe UI" pitchFamily="34" charset="0"/>
              <a:cs typeface="Segoe UI" pitchFamily="34" charset="0"/>
            </a:endParaRPr>
          </a:p>
        </p:txBody>
      </p:sp>
      <p:sp>
        <p:nvSpPr>
          <p:cNvPr id="48" name="Bent Arrow 47"/>
          <p:cNvSpPr/>
          <p:nvPr/>
        </p:nvSpPr>
        <p:spPr bwMode="auto">
          <a:xfrm>
            <a:off x="9758032" y="3073917"/>
            <a:ext cx="893938" cy="1094764"/>
          </a:xfrm>
          <a:prstGeom prst="ben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44821" bIns="89642" numCol="1" spcCol="0" rtlCol="0" fromWordArt="0" anchor="t" anchorCtr="0" forceAA="0" compatLnSpc="1">
            <a:prstTxWarp prst="textNoShape">
              <a:avLst/>
            </a:prstTxWarp>
            <a:noAutofit/>
          </a:bodyPr>
          <a:lstStyle/>
          <a:p>
            <a:pPr algn="ctr" defTabSz="896091" fontAlgn="base">
              <a:spcBef>
                <a:spcPct val="0"/>
              </a:spcBef>
              <a:spcAft>
                <a:spcPct val="0"/>
              </a:spcAft>
            </a:pPr>
            <a:endParaRPr lang="en-US" sz="1176" spc="-49" dirty="0">
              <a:gradFill>
                <a:gsLst>
                  <a:gs pos="0">
                    <a:srgbClr val="FFFFFF"/>
                  </a:gs>
                  <a:gs pos="100000">
                    <a:srgbClr val="FFFFFF"/>
                  </a:gs>
                </a:gsLst>
                <a:lin ang="5400000" scaled="0"/>
              </a:gradFill>
              <a:ea typeface="Segoe UI" pitchFamily="34" charset="0"/>
              <a:cs typeface="Segoe UI" pitchFamily="34" charset="0"/>
            </a:endParaRPr>
          </a:p>
        </p:txBody>
      </p:sp>
      <p:sp>
        <p:nvSpPr>
          <p:cNvPr id="49" name="Bent Arrow 48"/>
          <p:cNvSpPr/>
          <p:nvPr/>
        </p:nvSpPr>
        <p:spPr bwMode="auto">
          <a:xfrm>
            <a:off x="9758031" y="3851812"/>
            <a:ext cx="902667" cy="612291"/>
          </a:xfrm>
          <a:prstGeom prst="bentArrow">
            <a:avLst>
              <a:gd name="adj1" fmla="val 37829"/>
              <a:gd name="adj2" fmla="val 25000"/>
              <a:gd name="adj3" fmla="val 25000"/>
              <a:gd name="adj4" fmla="val 43750"/>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44821" bIns="89642" numCol="1" spcCol="0" rtlCol="0" fromWordArt="0" anchor="t" anchorCtr="0" forceAA="0" compatLnSpc="1">
            <a:prstTxWarp prst="textNoShape">
              <a:avLst/>
            </a:prstTxWarp>
            <a:noAutofit/>
          </a:bodyPr>
          <a:lstStyle/>
          <a:p>
            <a:pPr algn="ctr" defTabSz="896091" fontAlgn="base">
              <a:spcBef>
                <a:spcPct val="0"/>
              </a:spcBef>
              <a:spcAft>
                <a:spcPct val="0"/>
              </a:spcAft>
            </a:pPr>
            <a:endParaRPr lang="en-US" sz="1176" spc="-49" dirty="0">
              <a:gradFill>
                <a:gsLst>
                  <a:gs pos="0">
                    <a:srgbClr val="FFFFFF"/>
                  </a:gs>
                  <a:gs pos="100000">
                    <a:srgbClr val="FFFFFF"/>
                  </a:gs>
                </a:gsLst>
                <a:lin ang="5400000" scaled="0"/>
              </a:gradFill>
              <a:ea typeface="Segoe UI" pitchFamily="34" charset="0"/>
              <a:cs typeface="Segoe UI" pitchFamily="34" charset="0"/>
            </a:endParaRPr>
          </a:p>
        </p:txBody>
      </p:sp>
      <p:sp>
        <p:nvSpPr>
          <p:cNvPr id="50" name="Bent Arrow 49"/>
          <p:cNvSpPr/>
          <p:nvPr/>
        </p:nvSpPr>
        <p:spPr bwMode="auto">
          <a:xfrm flipV="1">
            <a:off x="9758031" y="4308130"/>
            <a:ext cx="929977" cy="533816"/>
          </a:xfrm>
          <a:prstGeom prst="bentArrow">
            <a:avLst>
              <a:gd name="adj1" fmla="val 42985"/>
              <a:gd name="adj2" fmla="val 25000"/>
              <a:gd name="adj3" fmla="val 25000"/>
              <a:gd name="adj4" fmla="val 43750"/>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44821" bIns="89642" numCol="1" spcCol="0" rtlCol="0" fromWordArt="0" anchor="t" anchorCtr="0" forceAA="0" compatLnSpc="1">
            <a:prstTxWarp prst="textNoShape">
              <a:avLst/>
            </a:prstTxWarp>
            <a:noAutofit/>
          </a:bodyPr>
          <a:lstStyle/>
          <a:p>
            <a:pPr algn="ctr" defTabSz="896091" fontAlgn="base">
              <a:spcBef>
                <a:spcPct val="0"/>
              </a:spcBef>
              <a:spcAft>
                <a:spcPct val="0"/>
              </a:spcAft>
            </a:pPr>
            <a:endParaRPr lang="en-US" sz="1176" spc="-49" dirty="0">
              <a:gradFill>
                <a:gsLst>
                  <a:gs pos="0">
                    <a:srgbClr val="FFFFFF"/>
                  </a:gs>
                  <a:gs pos="100000">
                    <a:srgbClr val="FFFFFF"/>
                  </a:gs>
                </a:gsLst>
                <a:lin ang="5400000" scaled="0"/>
              </a:gradFill>
              <a:ea typeface="Segoe UI" pitchFamily="34" charset="0"/>
              <a:cs typeface="Segoe UI" pitchFamily="34" charset="0"/>
            </a:endParaRPr>
          </a:p>
        </p:txBody>
      </p:sp>
      <p:sp>
        <p:nvSpPr>
          <p:cNvPr id="51" name="Bent Arrow 50"/>
          <p:cNvSpPr/>
          <p:nvPr/>
        </p:nvSpPr>
        <p:spPr bwMode="auto">
          <a:xfrm flipV="1">
            <a:off x="9762159" y="4605523"/>
            <a:ext cx="872354" cy="983260"/>
          </a:xfrm>
          <a:prstGeom prst="ben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44821" bIns="89642" numCol="1" spcCol="0" rtlCol="0" fromWordArt="0" anchor="t" anchorCtr="0" forceAA="0" compatLnSpc="1">
            <a:prstTxWarp prst="textNoShape">
              <a:avLst/>
            </a:prstTxWarp>
            <a:noAutofit/>
          </a:bodyPr>
          <a:lstStyle/>
          <a:p>
            <a:pPr algn="ctr" defTabSz="896091" fontAlgn="base">
              <a:spcBef>
                <a:spcPct val="0"/>
              </a:spcBef>
              <a:spcAft>
                <a:spcPct val="0"/>
              </a:spcAft>
            </a:pPr>
            <a:endParaRPr lang="en-US" sz="1176" spc="-49"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7438672" y="3810826"/>
            <a:ext cx="1814737" cy="29094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4821" tIns="45720" rIns="44821" bIns="45720" numCol="1" rtlCol="0" anchor="ctr" anchorCtr="0" compatLnSpc="1">
            <a:prstTxWarp prst="textNoShape">
              <a:avLst/>
            </a:prstTxWarp>
          </a:bodyPr>
          <a:lstStyle/>
          <a:p>
            <a:pPr defTabSz="895823"/>
            <a:r>
              <a:rPr lang="en-US" sz="1029" b="1" dirty="0">
                <a:solidFill>
                  <a:srgbClr val="FFFFFF">
                    <a:alpha val="98824"/>
                  </a:srgbClr>
                </a:solidFill>
                <a:ea typeface="Segoe UI" pitchFamily="34" charset="0"/>
                <a:cs typeface="Segoe UI" pitchFamily="34" charset="0"/>
              </a:rPr>
              <a:t>Add bulk user accounts</a:t>
            </a:r>
          </a:p>
        </p:txBody>
      </p:sp>
      <p:sp>
        <p:nvSpPr>
          <p:cNvPr id="53" name="Rectangle 52"/>
          <p:cNvSpPr/>
          <p:nvPr/>
        </p:nvSpPr>
        <p:spPr bwMode="auto">
          <a:xfrm>
            <a:off x="7438672" y="4102813"/>
            <a:ext cx="1814737" cy="30640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4821" tIns="45720" rIns="44821" bIns="45720" numCol="1" rtlCol="0" anchor="ctr" anchorCtr="0" compatLnSpc="1">
            <a:prstTxWarp prst="textNoShape">
              <a:avLst/>
            </a:prstTxWarp>
          </a:bodyPr>
          <a:lstStyle/>
          <a:p>
            <a:pPr defTabSz="895823"/>
            <a:r>
              <a:rPr lang="en-US" sz="1029" b="1" dirty="0">
                <a:solidFill>
                  <a:srgbClr val="FFFFFF">
                    <a:alpha val="98824"/>
                  </a:srgbClr>
                </a:solidFill>
                <a:ea typeface="Segoe UI" pitchFamily="34" charset="0"/>
                <a:cs typeface="Segoe UI" pitchFamily="34" charset="0"/>
              </a:rPr>
              <a:t>Service ticket for failed resources</a:t>
            </a:r>
          </a:p>
        </p:txBody>
      </p:sp>
      <p:sp>
        <p:nvSpPr>
          <p:cNvPr id="56" name="Rectangle 55"/>
          <p:cNvSpPr/>
          <p:nvPr/>
        </p:nvSpPr>
        <p:spPr bwMode="auto">
          <a:xfrm>
            <a:off x="7438672" y="4410257"/>
            <a:ext cx="1814737" cy="30744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4821" tIns="45720" rIns="44821" bIns="45720" numCol="1" rtlCol="0" anchor="ctr" anchorCtr="0" compatLnSpc="1">
            <a:prstTxWarp prst="textNoShape">
              <a:avLst/>
            </a:prstTxWarp>
          </a:bodyPr>
          <a:lstStyle/>
          <a:p>
            <a:pPr defTabSz="895823"/>
            <a:r>
              <a:rPr lang="en-US" sz="1029" b="1" dirty="0">
                <a:solidFill>
                  <a:srgbClr val="FFFFFF">
                    <a:alpha val="98824"/>
                  </a:srgbClr>
                </a:solidFill>
                <a:ea typeface="Segoe UI" pitchFamily="34" charset="0"/>
                <a:cs typeface="Segoe UI" pitchFamily="34" charset="0"/>
              </a:rPr>
              <a:t>Notify users of plan updates</a:t>
            </a:r>
          </a:p>
        </p:txBody>
      </p:sp>
      <p:sp>
        <p:nvSpPr>
          <p:cNvPr id="57" name="Rectangle 56"/>
          <p:cNvSpPr/>
          <p:nvPr/>
        </p:nvSpPr>
        <p:spPr bwMode="auto">
          <a:xfrm>
            <a:off x="7438672" y="4717699"/>
            <a:ext cx="1814737" cy="324937"/>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4821" tIns="45720" rIns="44821" bIns="45720" numCol="1" rtlCol="0" anchor="ctr" anchorCtr="0" compatLnSpc="1">
            <a:prstTxWarp prst="textNoShape">
              <a:avLst/>
            </a:prstTxWarp>
          </a:bodyPr>
          <a:lstStyle/>
          <a:p>
            <a:pPr defTabSz="895823"/>
            <a:r>
              <a:rPr lang="en-US" sz="1029" b="1" dirty="0">
                <a:solidFill>
                  <a:srgbClr val="FFFFFF">
                    <a:alpha val="98824"/>
                  </a:srgbClr>
                </a:solidFill>
                <a:ea typeface="Segoe UI" pitchFamily="34" charset="0"/>
                <a:cs typeface="Segoe UI" pitchFamily="34" charset="0"/>
              </a:rPr>
              <a:t>Add additional SQL capacity</a:t>
            </a:r>
          </a:p>
        </p:txBody>
      </p:sp>
      <p:sp>
        <p:nvSpPr>
          <p:cNvPr id="54" name="TextBox 53"/>
          <p:cNvSpPr txBox="1"/>
          <p:nvPr/>
        </p:nvSpPr>
        <p:spPr>
          <a:xfrm>
            <a:off x="10030103" y="2269044"/>
            <a:ext cx="1932532" cy="301727"/>
          </a:xfrm>
          <a:prstGeom prst="rect">
            <a:avLst/>
          </a:prstGeom>
          <a:noFill/>
        </p:spPr>
        <p:txBody>
          <a:bodyPr wrap="square" lIns="0" tIns="0" rIns="0" bIns="0" rtlCol="0" anchor="t" anchorCtr="0">
            <a:spAutoFit/>
          </a:bodyPr>
          <a:lstStyle/>
          <a:p>
            <a:pPr algn="ctr" defTabSz="893744"/>
            <a:r>
              <a:rPr lang="en-US" sz="1961" b="1" dirty="0">
                <a:solidFill>
                  <a:srgbClr val="505050"/>
                </a:solidFill>
                <a:cs typeface="Segoe UI" panose="020B0502040204020203" pitchFamily="34" charset="0"/>
              </a:rPr>
              <a:t>Integration</a:t>
            </a:r>
          </a:p>
        </p:txBody>
      </p:sp>
      <p:sp>
        <p:nvSpPr>
          <p:cNvPr id="55" name="TextBox 54"/>
          <p:cNvSpPr txBox="1"/>
          <p:nvPr/>
        </p:nvSpPr>
        <p:spPr>
          <a:xfrm>
            <a:off x="7347808" y="2163629"/>
            <a:ext cx="1932532" cy="603453"/>
          </a:xfrm>
          <a:prstGeom prst="rect">
            <a:avLst/>
          </a:prstGeom>
          <a:noFill/>
        </p:spPr>
        <p:txBody>
          <a:bodyPr wrap="square" lIns="0" tIns="0" rIns="0" bIns="0" rtlCol="0" anchor="t" anchorCtr="0">
            <a:spAutoFit/>
          </a:bodyPr>
          <a:lstStyle/>
          <a:p>
            <a:pPr algn="ctr" defTabSz="893744"/>
            <a:r>
              <a:rPr lang="en-US" sz="1961" b="1" dirty="0">
                <a:solidFill>
                  <a:srgbClr val="505050"/>
                </a:solidFill>
                <a:cs typeface="Segoe UI" panose="020B0502040204020203" pitchFamily="34" charset="0"/>
              </a:rPr>
              <a:t>Workflow automation</a:t>
            </a:r>
          </a:p>
        </p:txBody>
      </p:sp>
      <p:sp>
        <p:nvSpPr>
          <p:cNvPr id="58" name="TextBox 57"/>
          <p:cNvSpPr txBox="1"/>
          <p:nvPr/>
        </p:nvSpPr>
        <p:spPr>
          <a:xfrm>
            <a:off x="4686112" y="2156418"/>
            <a:ext cx="1932532" cy="603453"/>
          </a:xfrm>
          <a:prstGeom prst="rect">
            <a:avLst/>
          </a:prstGeom>
          <a:noFill/>
        </p:spPr>
        <p:txBody>
          <a:bodyPr wrap="square" lIns="0" tIns="0" rIns="0" bIns="0" rtlCol="0" anchor="t" anchorCtr="0">
            <a:spAutoFit/>
          </a:bodyPr>
          <a:lstStyle/>
          <a:p>
            <a:pPr algn="ctr" defTabSz="893744"/>
            <a:r>
              <a:rPr lang="en-US" sz="1961" b="1" dirty="0">
                <a:solidFill>
                  <a:srgbClr val="505050"/>
                </a:solidFill>
                <a:cs typeface="Segoe UI" panose="020B0502040204020203" pitchFamily="34" charset="0"/>
              </a:rPr>
              <a:t>Web-based authoring</a:t>
            </a:r>
          </a:p>
        </p:txBody>
      </p:sp>
      <p:pic>
        <p:nvPicPr>
          <p:cNvPr id="59" name="Picture 3" descr="C:\Users\eamono\AppData\Local\Microsoft\Windows\Temporary Internet Files\Content.IE5\O2UOOMGV\MC900014716[1].wmf"/>
          <p:cNvPicPr>
            <a:picLocks noChangeAspect="1" noChangeArrowheads="1"/>
          </p:cNvPicPr>
          <p:nvPr/>
        </p:nvPicPr>
        <p:blipFill>
          <a:blip r:embed="rId3" cstate="print">
            <a:lum bright="100000" contrast="-100000"/>
            <a:extLst>
              <a:ext uri="{28A0092B-C50C-407E-A947-70E740481C1C}">
                <a14:useLocalDpi xmlns:a14="http://schemas.microsoft.com/office/drawing/2010/main" val="0"/>
              </a:ext>
            </a:extLst>
          </a:blip>
          <a:srcRect/>
          <a:stretch>
            <a:fillRect/>
          </a:stretch>
        </p:blipFill>
        <p:spPr bwMode="auto">
          <a:xfrm>
            <a:off x="7808607" y="3043288"/>
            <a:ext cx="1044128" cy="732755"/>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13"/>
          <p:cNvSpPr>
            <a:spLocks noChangeArrowheads="1"/>
          </p:cNvSpPr>
          <p:nvPr/>
        </p:nvSpPr>
        <p:spPr bwMode="auto">
          <a:xfrm>
            <a:off x="486197" y="6091722"/>
            <a:ext cx="11346829" cy="673384"/>
          </a:xfrm>
          <a:prstGeom prst="rect">
            <a:avLst/>
          </a:prstGeom>
          <a:solidFill>
            <a:schemeClr val="accent2"/>
          </a:solidFill>
          <a:ln w="9525">
            <a:noFill/>
            <a:miter lim="800000"/>
            <a:headEnd/>
            <a:tailEnd/>
          </a:ln>
        </p:spPr>
        <p:txBody>
          <a:bodyPr lIns="182854" rIns="182854" anchor="ctr"/>
          <a:lstStyle/>
          <a:p>
            <a:pPr defTabSz="914225"/>
            <a:r>
              <a:rPr lang="en-US" sz="1765" dirty="0">
                <a:gradFill>
                  <a:gsLst>
                    <a:gs pos="1250">
                      <a:srgbClr val="FFFFFF"/>
                    </a:gs>
                    <a:gs pos="100000">
                      <a:srgbClr val="FFFFFF"/>
                    </a:gs>
                  </a:gsLst>
                  <a:lin ang="5400000" scaled="0"/>
                </a:gradFill>
              </a:rPr>
              <a:t>Delivered by System Center 2012 R2 through the Orchestrator component by exposing the above features as web-service APIs along with SPF integration.  </a:t>
            </a:r>
          </a:p>
        </p:txBody>
      </p:sp>
    </p:spTree>
    <p:extLst>
      <p:ext uri="{BB962C8B-B14F-4D97-AF65-F5344CB8AC3E}">
        <p14:creationId xmlns:p14="http://schemas.microsoft.com/office/powerpoint/2010/main" val="347612182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4" name="Rectangle 113"/>
          <p:cNvSpPr/>
          <p:nvPr/>
        </p:nvSpPr>
        <p:spPr bwMode="auto">
          <a:xfrm>
            <a:off x="2454" y="1866"/>
            <a:ext cx="12187096" cy="183979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12" tIns="143371" rIns="179212" bIns="143371" numCol="1" spcCol="0" rtlCol="0" fromWordArt="0" anchor="t" anchorCtr="0" forceAA="0" compatLnSpc="1">
            <a:prstTxWarp prst="textNoShape">
              <a:avLst/>
            </a:prstTxWarp>
            <a:noAutofit/>
          </a:bodyPr>
          <a:lstStyle/>
          <a:p>
            <a:pPr algn="ctr" defTabSz="895736">
              <a:lnSpc>
                <a:spcPct val="90000"/>
              </a:lnSpc>
            </a:pPr>
            <a:endParaRPr lang="en-US" sz="1960" spc="-49" dirty="0">
              <a:gradFill>
                <a:gsLst>
                  <a:gs pos="1250">
                    <a:srgbClr val="EFEFEF"/>
                  </a:gs>
                  <a:gs pos="10417">
                    <a:srgbClr val="EFEFEF"/>
                  </a:gs>
                </a:gsLst>
                <a:lin ang="5400000" scaled="0"/>
              </a:gradFill>
            </a:endParaRPr>
          </a:p>
        </p:txBody>
      </p:sp>
      <p:sp useBgFill="1">
        <p:nvSpPr>
          <p:cNvPr id="116" name="Rectangle 115"/>
          <p:cNvSpPr/>
          <p:nvPr/>
        </p:nvSpPr>
        <p:spPr bwMode="auto">
          <a:xfrm>
            <a:off x="2454" y="1866"/>
            <a:ext cx="12187096" cy="118697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12" tIns="143371" rIns="179212" bIns="143371" numCol="1" spcCol="0" rtlCol="0" fromWordArt="0" anchor="t" anchorCtr="0" forceAA="0" compatLnSpc="1">
            <a:prstTxWarp prst="textNoShape">
              <a:avLst/>
            </a:prstTxWarp>
            <a:noAutofit/>
          </a:bodyPr>
          <a:lstStyle/>
          <a:p>
            <a:pPr algn="ctr" defTabSz="895736">
              <a:lnSpc>
                <a:spcPct val="90000"/>
              </a:lnSpc>
            </a:pPr>
            <a:endParaRPr lang="en-US" sz="1960" spc="-49" dirty="0">
              <a:gradFill>
                <a:gsLst>
                  <a:gs pos="1250">
                    <a:srgbClr val="EFEFEF"/>
                  </a:gs>
                  <a:gs pos="10417">
                    <a:srgbClr val="EFEFEF"/>
                  </a:gs>
                </a:gsLst>
                <a:lin ang="5400000" scaled="0"/>
              </a:gradFill>
            </a:endParaRPr>
          </a:p>
        </p:txBody>
      </p:sp>
      <p:cxnSp>
        <p:nvCxnSpPr>
          <p:cNvPr id="117" name="Straight Connector 116"/>
          <p:cNvCxnSpPr/>
          <p:nvPr/>
        </p:nvCxnSpPr>
        <p:spPr>
          <a:xfrm flipV="1">
            <a:off x="1167647" y="2295932"/>
            <a:ext cx="3090233" cy="274473"/>
          </a:xfrm>
          <a:prstGeom prst="line">
            <a:avLst/>
          </a:prstGeom>
          <a:ln w="15875">
            <a:solidFill>
              <a:schemeClr val="bg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flipV="1">
            <a:off x="7934122" y="2295934"/>
            <a:ext cx="3090233" cy="274471"/>
          </a:xfrm>
          <a:prstGeom prst="line">
            <a:avLst/>
          </a:prstGeom>
          <a:ln w="15875">
            <a:solidFill>
              <a:schemeClr val="bg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19" name="Group 118"/>
          <p:cNvGrpSpPr/>
          <p:nvPr/>
        </p:nvGrpSpPr>
        <p:grpSpPr>
          <a:xfrm>
            <a:off x="1167648" y="2570406"/>
            <a:ext cx="9856706" cy="3403736"/>
            <a:chOff x="1165360" y="1920043"/>
            <a:chExt cx="9858105" cy="3404219"/>
          </a:xfrm>
        </p:grpSpPr>
        <p:sp>
          <p:nvSpPr>
            <p:cNvPr id="120" name="Rectangle 119"/>
            <p:cNvSpPr/>
            <p:nvPr/>
          </p:nvSpPr>
          <p:spPr bwMode="auto">
            <a:xfrm>
              <a:off x="1165360" y="2572954"/>
              <a:ext cx="9858105" cy="27513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79212" tIns="143371" anchor="t" anchorCtr="0"/>
            <a:lstStyle/>
            <a:p>
              <a:pPr defTabSz="914367">
                <a:lnSpc>
                  <a:spcPct val="90000"/>
                </a:lnSpc>
              </a:pPr>
              <a:endParaRPr lang="en-US" sz="2744" spc="-69" dirty="0">
                <a:gradFill>
                  <a:gsLst>
                    <a:gs pos="12500">
                      <a:srgbClr val="505050"/>
                    </a:gs>
                    <a:gs pos="24000">
                      <a:srgbClr val="505050"/>
                    </a:gs>
                  </a:gsLst>
                  <a:lin ang="5400000" scaled="0"/>
                </a:gradFill>
                <a:latin typeface="Segoe UI Light"/>
              </a:endParaRPr>
            </a:p>
          </p:txBody>
        </p:sp>
        <p:sp>
          <p:nvSpPr>
            <p:cNvPr id="121" name="Rectangle 120"/>
            <p:cNvSpPr/>
            <p:nvPr/>
          </p:nvSpPr>
          <p:spPr bwMode="auto">
            <a:xfrm>
              <a:off x="1277385" y="2572953"/>
              <a:ext cx="3181479" cy="265272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537639" tIns="143371" rIns="179212" bIns="143371" anchor="t" anchorCtr="0"/>
            <a:lstStyle/>
            <a:p>
              <a:pPr defTabSz="914367">
                <a:lnSpc>
                  <a:spcPct val="90000"/>
                </a:lnSpc>
              </a:pPr>
              <a:r>
                <a:rPr lang="en-US" sz="1960" spc="-29" dirty="0">
                  <a:gradFill>
                    <a:gsLst>
                      <a:gs pos="4583">
                        <a:srgbClr val="EFEFEF"/>
                      </a:gs>
                      <a:gs pos="12500">
                        <a:srgbClr val="EFEFEF"/>
                      </a:gs>
                    </a:gsLst>
                    <a:lin ang="5400000" scaled="0"/>
                  </a:gradFill>
                </a:rPr>
                <a:t>Web tier</a:t>
              </a:r>
            </a:p>
          </p:txBody>
        </p:sp>
        <p:sp>
          <p:nvSpPr>
            <p:cNvPr id="122" name="Rectangle 121"/>
            <p:cNvSpPr/>
            <p:nvPr/>
          </p:nvSpPr>
          <p:spPr bwMode="auto">
            <a:xfrm>
              <a:off x="4503673" y="2572953"/>
              <a:ext cx="3181479" cy="265272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537639" tIns="143371" rIns="179212" bIns="143371" anchor="t" anchorCtr="0"/>
            <a:lstStyle/>
            <a:p>
              <a:pPr defTabSz="914367">
                <a:lnSpc>
                  <a:spcPct val="90000"/>
                </a:lnSpc>
              </a:pPr>
              <a:r>
                <a:rPr lang="en-US" sz="1960" spc="-29" dirty="0">
                  <a:gradFill>
                    <a:gsLst>
                      <a:gs pos="4583">
                        <a:srgbClr val="EFEFEF"/>
                      </a:gs>
                      <a:gs pos="12500">
                        <a:srgbClr val="EFEFEF"/>
                      </a:gs>
                    </a:gsLst>
                    <a:lin ang="5400000" scaled="0"/>
                  </a:gradFill>
                </a:rPr>
                <a:t>Application tier</a:t>
              </a:r>
            </a:p>
          </p:txBody>
        </p:sp>
        <p:sp>
          <p:nvSpPr>
            <p:cNvPr id="123" name="Rectangle 122"/>
            <p:cNvSpPr/>
            <p:nvPr/>
          </p:nvSpPr>
          <p:spPr bwMode="auto">
            <a:xfrm>
              <a:off x="7729962" y="2572953"/>
              <a:ext cx="3181479" cy="265272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537639" tIns="143371" rIns="179212" bIns="143371" anchor="t" anchorCtr="0"/>
            <a:lstStyle/>
            <a:p>
              <a:pPr defTabSz="914367">
                <a:lnSpc>
                  <a:spcPct val="90000"/>
                </a:lnSpc>
              </a:pPr>
              <a:r>
                <a:rPr lang="en-US" sz="1960" spc="-29" dirty="0">
                  <a:gradFill>
                    <a:gsLst>
                      <a:gs pos="4583">
                        <a:srgbClr val="EFEFEF"/>
                      </a:gs>
                      <a:gs pos="12500">
                        <a:srgbClr val="EFEFEF"/>
                      </a:gs>
                    </a:gsLst>
                    <a:lin ang="5400000" scaled="0"/>
                  </a:gradFill>
                </a:rPr>
                <a:t>Data tier</a:t>
              </a:r>
            </a:p>
          </p:txBody>
        </p:sp>
        <p:sp>
          <p:nvSpPr>
            <p:cNvPr id="124" name="Rectangle 123"/>
            <p:cNvSpPr/>
            <p:nvPr/>
          </p:nvSpPr>
          <p:spPr bwMode="auto">
            <a:xfrm>
              <a:off x="1322194" y="3656065"/>
              <a:ext cx="3091860" cy="15145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79212" tIns="143371" rIns="179212" bIns="143371" anchor="t" anchorCtr="0">
              <a:noAutofit/>
            </a:bodyPr>
            <a:lstStyle/>
            <a:p>
              <a:pPr defTabSz="914367">
                <a:lnSpc>
                  <a:spcPct val="90000"/>
                </a:lnSpc>
              </a:pPr>
              <a:r>
                <a:rPr lang="en-US" sz="1371" spc="-29" dirty="0">
                  <a:gradFill>
                    <a:gsLst>
                      <a:gs pos="56250">
                        <a:srgbClr val="505050"/>
                      </a:gs>
                      <a:gs pos="43000">
                        <a:srgbClr val="505050"/>
                      </a:gs>
                    </a:gsLst>
                    <a:lin ang="5400000" scaled="0"/>
                  </a:gradFill>
                </a:rPr>
                <a:t>Internet Information Services (IIS)</a:t>
              </a:r>
            </a:p>
          </p:txBody>
        </p:sp>
        <p:grpSp>
          <p:nvGrpSpPr>
            <p:cNvPr id="125" name="Group 124"/>
            <p:cNvGrpSpPr/>
            <p:nvPr/>
          </p:nvGrpSpPr>
          <p:grpSpPr>
            <a:xfrm>
              <a:off x="1322194" y="2642617"/>
              <a:ext cx="3091860" cy="968639"/>
              <a:chOff x="1349058" y="1948518"/>
              <a:chExt cx="3154680" cy="988320"/>
            </a:xfrm>
          </p:grpSpPr>
          <p:sp>
            <p:nvSpPr>
              <p:cNvPr id="197" name="Rectangle 196"/>
              <p:cNvSpPr/>
              <p:nvPr/>
            </p:nvSpPr>
            <p:spPr bwMode="auto">
              <a:xfrm>
                <a:off x="1349058" y="2443062"/>
                <a:ext cx="3154680" cy="4937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wrap="square" lIns="179212" tIns="143371" rIns="179212" bIns="143371" anchor="t" anchorCtr="0">
                <a:spAutoFit/>
              </a:bodyPr>
              <a:lstStyle/>
              <a:p>
                <a:pPr defTabSz="914367">
                  <a:lnSpc>
                    <a:spcPct val="90000"/>
                  </a:lnSpc>
                </a:pPr>
                <a:r>
                  <a:rPr lang="en-US" sz="1371" spc="-29" dirty="0">
                    <a:gradFill>
                      <a:gsLst>
                        <a:gs pos="56250">
                          <a:srgbClr val="505050"/>
                        </a:gs>
                        <a:gs pos="43000">
                          <a:srgbClr val="505050"/>
                        </a:gs>
                      </a:gsLst>
                      <a:lin ang="5400000" scaled="0"/>
                    </a:gradFill>
                    <a:cs typeface="Segoe UI" panose="020B0502040204020203" pitchFamily="34" charset="0"/>
                  </a:rPr>
                  <a:t>Scale out and health policy.</a:t>
                </a:r>
              </a:p>
            </p:txBody>
          </p:sp>
          <p:grpSp>
            <p:nvGrpSpPr>
              <p:cNvPr id="198" name="Group 197"/>
              <p:cNvGrpSpPr>
                <a:grpSpLocks noChangeAspect="1"/>
              </p:cNvGrpSpPr>
              <p:nvPr/>
            </p:nvGrpSpPr>
            <p:grpSpPr>
              <a:xfrm>
                <a:off x="1368108" y="1948518"/>
                <a:ext cx="410425" cy="410425"/>
                <a:chOff x="1225393" y="1746128"/>
                <a:chExt cx="727091" cy="727091"/>
              </a:xfrm>
            </p:grpSpPr>
            <p:sp>
              <p:nvSpPr>
                <p:cNvPr id="199" name="Oval 198"/>
                <p:cNvSpPr/>
                <p:nvPr/>
              </p:nvSpPr>
              <p:spPr bwMode="auto">
                <a:xfrm>
                  <a:off x="1225393" y="1746128"/>
                  <a:ext cx="727091" cy="727091"/>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12" tIns="143371" rIns="179212" bIns="143371" numCol="1" spcCol="0" rtlCol="0" fromWordArt="0" anchor="t" anchorCtr="0" forceAA="0" compatLnSpc="1">
                  <a:prstTxWarp prst="textNoShape">
                    <a:avLst/>
                  </a:prstTxWarp>
                  <a:noAutofit/>
                </a:bodyPr>
                <a:lstStyle/>
                <a:p>
                  <a:pPr algn="ctr" defTabSz="895736">
                    <a:lnSpc>
                      <a:spcPct val="90000"/>
                    </a:lnSpc>
                  </a:pPr>
                  <a:endParaRPr lang="en-US" sz="1960" spc="-49" dirty="0">
                    <a:gradFill>
                      <a:gsLst>
                        <a:gs pos="1250">
                          <a:srgbClr val="EFEFEF"/>
                        </a:gs>
                        <a:gs pos="10417">
                          <a:srgbClr val="EFEFEF"/>
                        </a:gs>
                      </a:gsLst>
                      <a:lin ang="5400000" scaled="0"/>
                    </a:gradFill>
                  </a:endParaRPr>
                </a:p>
              </p:txBody>
            </p:sp>
            <p:sp>
              <p:nvSpPr>
                <p:cNvPr id="200" name="Freeform 101"/>
                <p:cNvSpPr>
                  <a:spLocks noChangeAspect="1" noEditPoints="1"/>
                </p:cNvSpPr>
                <p:nvPr/>
              </p:nvSpPr>
              <p:spPr bwMode="auto">
                <a:xfrm>
                  <a:off x="1412074" y="1917575"/>
                  <a:ext cx="353728" cy="384198"/>
                </a:xfrm>
                <a:custGeom>
                  <a:avLst/>
                  <a:gdLst>
                    <a:gd name="T0" fmla="*/ 22 w 113"/>
                    <a:gd name="T1" fmla="*/ 34 h 123"/>
                    <a:gd name="T2" fmla="*/ 29 w 113"/>
                    <a:gd name="T3" fmla="*/ 28 h 123"/>
                    <a:gd name="T4" fmla="*/ 81 w 113"/>
                    <a:gd name="T5" fmla="*/ 28 h 123"/>
                    <a:gd name="T6" fmla="*/ 87 w 113"/>
                    <a:gd name="T7" fmla="*/ 34 h 123"/>
                    <a:gd name="T8" fmla="*/ 81 w 113"/>
                    <a:gd name="T9" fmla="*/ 40 h 123"/>
                    <a:gd name="T10" fmla="*/ 29 w 113"/>
                    <a:gd name="T11" fmla="*/ 40 h 123"/>
                    <a:gd name="T12" fmla="*/ 22 w 113"/>
                    <a:gd name="T13" fmla="*/ 34 h 123"/>
                    <a:gd name="T14" fmla="*/ 29 w 113"/>
                    <a:gd name="T15" fmla="*/ 67 h 123"/>
                    <a:gd name="T16" fmla="*/ 81 w 113"/>
                    <a:gd name="T17" fmla="*/ 67 h 123"/>
                    <a:gd name="T18" fmla="*/ 87 w 113"/>
                    <a:gd name="T19" fmla="*/ 60 h 123"/>
                    <a:gd name="T20" fmla="*/ 81 w 113"/>
                    <a:gd name="T21" fmla="*/ 54 h 123"/>
                    <a:gd name="T22" fmla="*/ 29 w 113"/>
                    <a:gd name="T23" fmla="*/ 54 h 123"/>
                    <a:gd name="T24" fmla="*/ 22 w 113"/>
                    <a:gd name="T25" fmla="*/ 60 h 123"/>
                    <a:gd name="T26" fmla="*/ 29 w 113"/>
                    <a:gd name="T27" fmla="*/ 67 h 123"/>
                    <a:gd name="T28" fmla="*/ 29 w 113"/>
                    <a:gd name="T29" fmla="*/ 93 h 123"/>
                    <a:gd name="T30" fmla="*/ 81 w 113"/>
                    <a:gd name="T31" fmla="*/ 93 h 123"/>
                    <a:gd name="T32" fmla="*/ 87 w 113"/>
                    <a:gd name="T33" fmla="*/ 87 h 123"/>
                    <a:gd name="T34" fmla="*/ 81 w 113"/>
                    <a:gd name="T35" fmla="*/ 81 h 123"/>
                    <a:gd name="T36" fmla="*/ 29 w 113"/>
                    <a:gd name="T37" fmla="*/ 81 h 123"/>
                    <a:gd name="T38" fmla="*/ 22 w 113"/>
                    <a:gd name="T39" fmla="*/ 87 h 123"/>
                    <a:gd name="T40" fmla="*/ 29 w 113"/>
                    <a:gd name="T41" fmla="*/ 93 h 123"/>
                    <a:gd name="T42" fmla="*/ 113 w 113"/>
                    <a:gd name="T43" fmla="*/ 17 h 123"/>
                    <a:gd name="T44" fmla="*/ 113 w 113"/>
                    <a:gd name="T45" fmla="*/ 106 h 123"/>
                    <a:gd name="T46" fmla="*/ 113 w 113"/>
                    <a:gd name="T47" fmla="*/ 106 h 123"/>
                    <a:gd name="T48" fmla="*/ 96 w 113"/>
                    <a:gd name="T49" fmla="*/ 123 h 123"/>
                    <a:gd name="T50" fmla="*/ 18 w 113"/>
                    <a:gd name="T51" fmla="*/ 123 h 123"/>
                    <a:gd name="T52" fmla="*/ 0 w 113"/>
                    <a:gd name="T53" fmla="*/ 106 h 123"/>
                    <a:gd name="T54" fmla="*/ 0 w 113"/>
                    <a:gd name="T55" fmla="*/ 106 h 123"/>
                    <a:gd name="T56" fmla="*/ 0 w 113"/>
                    <a:gd name="T57" fmla="*/ 17 h 123"/>
                    <a:gd name="T58" fmla="*/ 18 w 113"/>
                    <a:gd name="T59" fmla="*/ 0 h 123"/>
                    <a:gd name="T60" fmla="*/ 96 w 113"/>
                    <a:gd name="T61" fmla="*/ 0 h 123"/>
                    <a:gd name="T62" fmla="*/ 113 w 113"/>
                    <a:gd name="T63" fmla="*/ 17 h 123"/>
                    <a:gd name="T64" fmla="*/ 101 w 113"/>
                    <a:gd name="T65" fmla="*/ 18 h 123"/>
                    <a:gd name="T66" fmla="*/ 95 w 113"/>
                    <a:gd name="T67" fmla="*/ 12 h 123"/>
                    <a:gd name="T68" fmla="*/ 18 w 113"/>
                    <a:gd name="T69" fmla="*/ 12 h 123"/>
                    <a:gd name="T70" fmla="*/ 13 w 113"/>
                    <a:gd name="T71" fmla="*/ 18 h 123"/>
                    <a:gd name="T72" fmla="*/ 13 w 113"/>
                    <a:gd name="T73" fmla="*/ 105 h 123"/>
                    <a:gd name="T74" fmla="*/ 18 w 113"/>
                    <a:gd name="T75" fmla="*/ 111 h 123"/>
                    <a:gd name="T76" fmla="*/ 95 w 113"/>
                    <a:gd name="T77" fmla="*/ 111 h 123"/>
                    <a:gd name="T78" fmla="*/ 101 w 113"/>
                    <a:gd name="T79" fmla="*/ 105 h 123"/>
                    <a:gd name="T80" fmla="*/ 101 w 113"/>
                    <a:gd name="T81" fmla="*/ 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 h="123">
                      <a:moveTo>
                        <a:pt x="22" y="34"/>
                      </a:moveTo>
                      <a:cubicBezTo>
                        <a:pt x="22" y="30"/>
                        <a:pt x="25" y="28"/>
                        <a:pt x="29" y="28"/>
                      </a:cubicBezTo>
                      <a:cubicBezTo>
                        <a:pt x="81" y="28"/>
                        <a:pt x="81" y="28"/>
                        <a:pt x="81" y="28"/>
                      </a:cubicBezTo>
                      <a:cubicBezTo>
                        <a:pt x="85" y="28"/>
                        <a:pt x="87" y="30"/>
                        <a:pt x="87" y="34"/>
                      </a:cubicBezTo>
                      <a:cubicBezTo>
                        <a:pt x="87" y="37"/>
                        <a:pt x="85" y="40"/>
                        <a:pt x="81" y="40"/>
                      </a:cubicBezTo>
                      <a:cubicBezTo>
                        <a:pt x="29" y="40"/>
                        <a:pt x="29" y="40"/>
                        <a:pt x="29" y="40"/>
                      </a:cubicBezTo>
                      <a:cubicBezTo>
                        <a:pt x="25" y="40"/>
                        <a:pt x="22" y="37"/>
                        <a:pt x="22" y="34"/>
                      </a:cubicBezTo>
                      <a:close/>
                      <a:moveTo>
                        <a:pt x="29" y="67"/>
                      </a:moveTo>
                      <a:cubicBezTo>
                        <a:pt x="81" y="67"/>
                        <a:pt x="81" y="67"/>
                        <a:pt x="81" y="67"/>
                      </a:cubicBezTo>
                      <a:cubicBezTo>
                        <a:pt x="85" y="67"/>
                        <a:pt x="87" y="64"/>
                        <a:pt x="87" y="60"/>
                      </a:cubicBezTo>
                      <a:cubicBezTo>
                        <a:pt x="87" y="57"/>
                        <a:pt x="85" y="54"/>
                        <a:pt x="81" y="54"/>
                      </a:cubicBezTo>
                      <a:cubicBezTo>
                        <a:pt x="29" y="54"/>
                        <a:pt x="29" y="54"/>
                        <a:pt x="29" y="54"/>
                      </a:cubicBezTo>
                      <a:cubicBezTo>
                        <a:pt x="25" y="54"/>
                        <a:pt x="22" y="57"/>
                        <a:pt x="22" y="60"/>
                      </a:cubicBezTo>
                      <a:cubicBezTo>
                        <a:pt x="22" y="64"/>
                        <a:pt x="25" y="67"/>
                        <a:pt x="29" y="67"/>
                      </a:cubicBezTo>
                      <a:close/>
                      <a:moveTo>
                        <a:pt x="29" y="93"/>
                      </a:moveTo>
                      <a:cubicBezTo>
                        <a:pt x="81" y="93"/>
                        <a:pt x="81" y="93"/>
                        <a:pt x="81" y="93"/>
                      </a:cubicBezTo>
                      <a:cubicBezTo>
                        <a:pt x="85" y="93"/>
                        <a:pt x="87" y="90"/>
                        <a:pt x="87" y="87"/>
                      </a:cubicBezTo>
                      <a:cubicBezTo>
                        <a:pt x="87" y="84"/>
                        <a:pt x="85" y="81"/>
                        <a:pt x="81" y="81"/>
                      </a:cubicBezTo>
                      <a:cubicBezTo>
                        <a:pt x="29" y="81"/>
                        <a:pt x="29" y="81"/>
                        <a:pt x="29" y="81"/>
                      </a:cubicBezTo>
                      <a:cubicBezTo>
                        <a:pt x="25" y="81"/>
                        <a:pt x="22" y="84"/>
                        <a:pt x="22" y="87"/>
                      </a:cubicBezTo>
                      <a:cubicBezTo>
                        <a:pt x="22" y="90"/>
                        <a:pt x="25" y="93"/>
                        <a:pt x="29" y="93"/>
                      </a:cubicBezTo>
                      <a:close/>
                      <a:moveTo>
                        <a:pt x="113" y="17"/>
                      </a:moveTo>
                      <a:cubicBezTo>
                        <a:pt x="113" y="106"/>
                        <a:pt x="113" y="106"/>
                        <a:pt x="113" y="106"/>
                      </a:cubicBezTo>
                      <a:cubicBezTo>
                        <a:pt x="113" y="106"/>
                        <a:pt x="113" y="106"/>
                        <a:pt x="113" y="106"/>
                      </a:cubicBezTo>
                      <a:cubicBezTo>
                        <a:pt x="113" y="115"/>
                        <a:pt x="105" y="123"/>
                        <a:pt x="96" y="123"/>
                      </a:cubicBezTo>
                      <a:cubicBezTo>
                        <a:pt x="18" y="123"/>
                        <a:pt x="18" y="123"/>
                        <a:pt x="18" y="123"/>
                      </a:cubicBezTo>
                      <a:cubicBezTo>
                        <a:pt x="8" y="123"/>
                        <a:pt x="0" y="115"/>
                        <a:pt x="0" y="106"/>
                      </a:cubicBezTo>
                      <a:cubicBezTo>
                        <a:pt x="0" y="106"/>
                        <a:pt x="0" y="106"/>
                        <a:pt x="0" y="106"/>
                      </a:cubicBezTo>
                      <a:cubicBezTo>
                        <a:pt x="0" y="17"/>
                        <a:pt x="0" y="17"/>
                        <a:pt x="0" y="17"/>
                      </a:cubicBezTo>
                      <a:cubicBezTo>
                        <a:pt x="0" y="8"/>
                        <a:pt x="8" y="0"/>
                        <a:pt x="18" y="0"/>
                      </a:cubicBezTo>
                      <a:cubicBezTo>
                        <a:pt x="96" y="0"/>
                        <a:pt x="96" y="0"/>
                        <a:pt x="96" y="0"/>
                      </a:cubicBezTo>
                      <a:cubicBezTo>
                        <a:pt x="105" y="0"/>
                        <a:pt x="113" y="8"/>
                        <a:pt x="113" y="17"/>
                      </a:cubicBezTo>
                      <a:close/>
                      <a:moveTo>
                        <a:pt x="101" y="18"/>
                      </a:moveTo>
                      <a:cubicBezTo>
                        <a:pt x="101" y="15"/>
                        <a:pt x="98" y="12"/>
                        <a:pt x="95" y="12"/>
                      </a:cubicBezTo>
                      <a:cubicBezTo>
                        <a:pt x="18" y="12"/>
                        <a:pt x="18" y="12"/>
                        <a:pt x="18" y="12"/>
                      </a:cubicBezTo>
                      <a:cubicBezTo>
                        <a:pt x="15" y="12"/>
                        <a:pt x="13" y="15"/>
                        <a:pt x="13" y="18"/>
                      </a:cubicBezTo>
                      <a:cubicBezTo>
                        <a:pt x="13" y="105"/>
                        <a:pt x="13" y="105"/>
                        <a:pt x="13" y="105"/>
                      </a:cubicBezTo>
                      <a:cubicBezTo>
                        <a:pt x="13" y="108"/>
                        <a:pt x="15" y="111"/>
                        <a:pt x="18" y="111"/>
                      </a:cubicBezTo>
                      <a:cubicBezTo>
                        <a:pt x="95" y="111"/>
                        <a:pt x="95" y="111"/>
                        <a:pt x="95" y="111"/>
                      </a:cubicBezTo>
                      <a:cubicBezTo>
                        <a:pt x="98" y="111"/>
                        <a:pt x="101" y="108"/>
                        <a:pt x="101" y="105"/>
                      </a:cubicBezTo>
                      <a:lnTo>
                        <a:pt x="101" y="18"/>
                      </a:lnTo>
                      <a:close/>
                    </a:path>
                  </a:pathLst>
                </a:custGeom>
                <a:solidFill>
                  <a:schemeClr val="accent1"/>
                </a:solidFill>
                <a:ln>
                  <a:noFill/>
                </a:ln>
                <a:extLst/>
              </p:spPr>
              <p:txBody>
                <a:bodyPr vert="horz" wrap="square" lIns="89606" tIns="44804" rIns="89606" bIns="44804" numCol="1" anchor="t" anchorCtr="0" compatLnSpc="1">
                  <a:prstTxWarp prst="textNoShape">
                    <a:avLst/>
                  </a:prstTxWarp>
                </a:bodyPr>
                <a:lstStyle/>
                <a:p>
                  <a:pPr defTabSz="914367">
                    <a:lnSpc>
                      <a:spcPct val="90000"/>
                    </a:lnSpc>
                  </a:pPr>
                  <a:endParaRPr lang="en-US">
                    <a:solidFill>
                      <a:srgbClr val="505050"/>
                    </a:solidFill>
                  </a:endParaRPr>
                </a:p>
              </p:txBody>
            </p:sp>
          </p:grpSp>
        </p:grpSp>
        <p:sp>
          <p:nvSpPr>
            <p:cNvPr id="126" name="Rectangle 125"/>
            <p:cNvSpPr/>
            <p:nvPr/>
          </p:nvSpPr>
          <p:spPr bwMode="auto">
            <a:xfrm>
              <a:off x="4548483" y="3656065"/>
              <a:ext cx="3091860" cy="15145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79212" tIns="143371" rIns="179212" bIns="143371" anchor="t" anchorCtr="0">
              <a:noAutofit/>
            </a:bodyPr>
            <a:lstStyle/>
            <a:p>
              <a:pPr defTabSz="914367">
                <a:lnSpc>
                  <a:spcPct val="90000"/>
                </a:lnSpc>
              </a:pPr>
              <a:r>
                <a:rPr lang="en-US" sz="1371" spc="-29" dirty="0">
                  <a:gradFill>
                    <a:gsLst>
                      <a:gs pos="56250">
                        <a:srgbClr val="505050"/>
                      </a:gs>
                      <a:gs pos="43000">
                        <a:srgbClr val="505050"/>
                      </a:gs>
                    </a:gsLst>
                    <a:lin ang="5400000" scaled="0"/>
                  </a:gradFill>
                </a:rPr>
                <a:t>Application Server</a:t>
              </a:r>
            </a:p>
          </p:txBody>
        </p:sp>
        <p:grpSp>
          <p:nvGrpSpPr>
            <p:cNvPr id="127" name="Group 126"/>
            <p:cNvGrpSpPr/>
            <p:nvPr/>
          </p:nvGrpSpPr>
          <p:grpSpPr>
            <a:xfrm>
              <a:off x="4614203" y="4080517"/>
              <a:ext cx="958925" cy="1030620"/>
              <a:chOff x="4707954" y="3415633"/>
              <a:chExt cx="978408" cy="1051560"/>
            </a:xfrm>
          </p:grpSpPr>
          <p:sp>
            <p:nvSpPr>
              <p:cNvPr id="195" name="Rectangle 194"/>
              <p:cNvSpPr/>
              <p:nvPr/>
            </p:nvSpPr>
            <p:spPr bwMode="auto">
              <a:xfrm>
                <a:off x="4707954" y="3415633"/>
                <a:ext cx="978408" cy="105156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6" tIns="0" rIns="179212" bIns="62724" numCol="1" spcCol="0" rtlCol="0" fromWordArt="0" anchor="b" anchorCtr="0" forceAA="0" compatLnSpc="1">
                <a:prstTxWarp prst="textNoShape">
                  <a:avLst/>
                </a:prstTxWarp>
                <a:noAutofit/>
              </a:bodyPr>
              <a:lstStyle/>
              <a:p>
                <a:pPr defTabSz="914367">
                  <a:lnSpc>
                    <a:spcPct val="90000"/>
                  </a:lnSpc>
                </a:pPr>
                <a:r>
                  <a:rPr lang="en-US" sz="1371" spc="-29" dirty="0">
                    <a:gradFill>
                      <a:gsLst>
                        <a:gs pos="56250">
                          <a:srgbClr val="505050"/>
                        </a:gs>
                        <a:gs pos="43000">
                          <a:srgbClr val="505050"/>
                        </a:gs>
                      </a:gsLst>
                      <a:lin ang="5400000" scaled="0"/>
                    </a:gradFill>
                  </a:rPr>
                  <a:t>HW profile</a:t>
                </a:r>
              </a:p>
            </p:txBody>
          </p:sp>
          <p:sp>
            <p:nvSpPr>
              <p:cNvPr id="196" name="Freeform 647"/>
              <p:cNvSpPr>
                <a:spLocks noChangeAspect="1" noEditPoints="1"/>
              </p:cNvSpPr>
              <p:nvPr/>
            </p:nvSpPr>
            <p:spPr bwMode="auto">
              <a:xfrm rot="5400000">
                <a:off x="4867305" y="3464569"/>
                <a:ext cx="349272" cy="477473"/>
              </a:xfrm>
              <a:custGeom>
                <a:avLst/>
                <a:gdLst>
                  <a:gd name="T0" fmla="*/ 110 w 293"/>
                  <a:gd name="T1" fmla="*/ 266 h 400"/>
                  <a:gd name="T2" fmla="*/ 110 w 293"/>
                  <a:gd name="T3" fmla="*/ 314 h 400"/>
                  <a:gd name="T4" fmla="*/ 119 w 293"/>
                  <a:gd name="T5" fmla="*/ 181 h 400"/>
                  <a:gd name="T6" fmla="*/ 90 w 293"/>
                  <a:gd name="T7" fmla="*/ 211 h 400"/>
                  <a:gd name="T8" fmla="*/ 39 w 293"/>
                  <a:gd name="T9" fmla="*/ 206 h 400"/>
                  <a:gd name="T10" fmla="*/ 40 w 293"/>
                  <a:gd name="T11" fmla="*/ 248 h 400"/>
                  <a:gd name="T12" fmla="*/ 1 w 293"/>
                  <a:gd name="T13" fmla="*/ 281 h 400"/>
                  <a:gd name="T14" fmla="*/ 30 w 293"/>
                  <a:gd name="T15" fmla="*/ 310 h 400"/>
                  <a:gd name="T16" fmla="*/ 26 w 293"/>
                  <a:gd name="T17" fmla="*/ 361 h 400"/>
                  <a:gd name="T18" fmla="*/ 68 w 293"/>
                  <a:gd name="T19" fmla="*/ 361 h 400"/>
                  <a:gd name="T20" fmla="*/ 101 w 293"/>
                  <a:gd name="T21" fmla="*/ 399 h 400"/>
                  <a:gd name="T22" fmla="*/ 130 w 293"/>
                  <a:gd name="T23" fmla="*/ 370 h 400"/>
                  <a:gd name="T24" fmla="*/ 181 w 293"/>
                  <a:gd name="T25" fmla="*/ 374 h 400"/>
                  <a:gd name="T26" fmla="*/ 181 w 293"/>
                  <a:gd name="T27" fmla="*/ 332 h 400"/>
                  <a:gd name="T28" fmla="*/ 219 w 293"/>
                  <a:gd name="T29" fmla="*/ 299 h 400"/>
                  <a:gd name="T30" fmla="*/ 190 w 293"/>
                  <a:gd name="T31" fmla="*/ 270 h 400"/>
                  <a:gd name="T32" fmla="*/ 194 w 293"/>
                  <a:gd name="T33" fmla="*/ 219 h 400"/>
                  <a:gd name="T34" fmla="*/ 152 w 293"/>
                  <a:gd name="T35" fmla="*/ 220 h 400"/>
                  <a:gd name="T36" fmla="*/ 119 w 293"/>
                  <a:gd name="T37" fmla="*/ 181 h 400"/>
                  <a:gd name="T38" fmla="*/ 179 w 293"/>
                  <a:gd name="T39" fmla="*/ 82 h 400"/>
                  <a:gd name="T40" fmla="*/ 197 w 293"/>
                  <a:gd name="T41" fmla="*/ 126 h 400"/>
                  <a:gd name="T42" fmla="*/ 155 w 293"/>
                  <a:gd name="T43" fmla="*/ 0 h 400"/>
                  <a:gd name="T44" fmla="*/ 139 w 293"/>
                  <a:gd name="T45" fmla="*/ 38 h 400"/>
                  <a:gd name="T46" fmla="*/ 91 w 293"/>
                  <a:gd name="T47" fmla="*/ 54 h 400"/>
                  <a:gd name="T48" fmla="*/ 107 w 293"/>
                  <a:gd name="T49" fmla="*/ 92 h 400"/>
                  <a:gd name="T50" fmla="*/ 84 w 293"/>
                  <a:gd name="T51" fmla="*/ 137 h 400"/>
                  <a:gd name="T52" fmla="*/ 122 w 293"/>
                  <a:gd name="T53" fmla="*/ 153 h 400"/>
                  <a:gd name="T54" fmla="*/ 138 w 293"/>
                  <a:gd name="T55" fmla="*/ 201 h 400"/>
                  <a:gd name="T56" fmla="*/ 176 w 293"/>
                  <a:gd name="T57" fmla="*/ 185 h 400"/>
                  <a:gd name="T58" fmla="*/ 222 w 293"/>
                  <a:gd name="T59" fmla="*/ 208 h 400"/>
                  <a:gd name="T60" fmla="*/ 237 w 293"/>
                  <a:gd name="T61" fmla="*/ 170 h 400"/>
                  <a:gd name="T62" fmla="*/ 286 w 293"/>
                  <a:gd name="T63" fmla="*/ 154 h 400"/>
                  <a:gd name="T64" fmla="*/ 270 w 293"/>
                  <a:gd name="T65" fmla="*/ 116 h 400"/>
                  <a:gd name="T66" fmla="*/ 293 w 293"/>
                  <a:gd name="T67" fmla="*/ 71 h 400"/>
                  <a:gd name="T68" fmla="*/ 254 w 293"/>
                  <a:gd name="T69" fmla="*/ 55 h 400"/>
                  <a:gd name="T70" fmla="*/ 239 w 293"/>
                  <a:gd name="T71" fmla="*/ 7 h 400"/>
                  <a:gd name="T72" fmla="*/ 200 w 293"/>
                  <a:gd name="T73" fmla="*/ 23 h 400"/>
                  <a:gd name="T74" fmla="*/ 155 w 293"/>
                  <a:gd name="T75"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400">
                    <a:moveTo>
                      <a:pt x="86" y="290"/>
                    </a:moveTo>
                    <a:cubicBezTo>
                      <a:pt x="86" y="277"/>
                      <a:pt x="97" y="266"/>
                      <a:pt x="110" y="266"/>
                    </a:cubicBezTo>
                    <a:cubicBezTo>
                      <a:pt x="123" y="266"/>
                      <a:pt x="134" y="277"/>
                      <a:pt x="134" y="290"/>
                    </a:cubicBezTo>
                    <a:cubicBezTo>
                      <a:pt x="134" y="303"/>
                      <a:pt x="123" y="314"/>
                      <a:pt x="110" y="314"/>
                    </a:cubicBezTo>
                    <a:cubicBezTo>
                      <a:pt x="97" y="314"/>
                      <a:pt x="86" y="303"/>
                      <a:pt x="86" y="290"/>
                    </a:cubicBezTo>
                    <a:close/>
                    <a:moveTo>
                      <a:pt x="119" y="181"/>
                    </a:moveTo>
                    <a:cubicBezTo>
                      <a:pt x="113" y="180"/>
                      <a:pt x="107" y="180"/>
                      <a:pt x="101" y="181"/>
                    </a:cubicBezTo>
                    <a:cubicBezTo>
                      <a:pt x="90" y="211"/>
                      <a:pt x="90" y="211"/>
                      <a:pt x="90" y="211"/>
                    </a:cubicBezTo>
                    <a:cubicBezTo>
                      <a:pt x="82" y="212"/>
                      <a:pt x="75" y="216"/>
                      <a:pt x="68" y="220"/>
                    </a:cubicBezTo>
                    <a:cubicBezTo>
                      <a:pt x="39" y="206"/>
                      <a:pt x="39" y="206"/>
                      <a:pt x="39" y="206"/>
                    </a:cubicBezTo>
                    <a:cubicBezTo>
                      <a:pt x="35" y="210"/>
                      <a:pt x="30" y="215"/>
                      <a:pt x="26" y="219"/>
                    </a:cubicBezTo>
                    <a:cubicBezTo>
                      <a:pt x="40" y="248"/>
                      <a:pt x="40" y="248"/>
                      <a:pt x="40" y="248"/>
                    </a:cubicBezTo>
                    <a:cubicBezTo>
                      <a:pt x="36" y="255"/>
                      <a:pt x="32" y="262"/>
                      <a:pt x="31" y="270"/>
                    </a:cubicBezTo>
                    <a:cubicBezTo>
                      <a:pt x="1" y="281"/>
                      <a:pt x="1" y="281"/>
                      <a:pt x="1" y="281"/>
                    </a:cubicBezTo>
                    <a:cubicBezTo>
                      <a:pt x="0" y="287"/>
                      <a:pt x="0" y="293"/>
                      <a:pt x="1" y="299"/>
                    </a:cubicBezTo>
                    <a:cubicBezTo>
                      <a:pt x="30" y="310"/>
                      <a:pt x="30" y="310"/>
                      <a:pt x="30" y="310"/>
                    </a:cubicBezTo>
                    <a:cubicBezTo>
                      <a:pt x="32" y="318"/>
                      <a:pt x="36" y="325"/>
                      <a:pt x="40" y="332"/>
                    </a:cubicBezTo>
                    <a:cubicBezTo>
                      <a:pt x="26" y="361"/>
                      <a:pt x="26" y="361"/>
                      <a:pt x="26" y="361"/>
                    </a:cubicBezTo>
                    <a:cubicBezTo>
                      <a:pt x="30" y="366"/>
                      <a:pt x="35" y="370"/>
                      <a:pt x="39" y="374"/>
                    </a:cubicBezTo>
                    <a:cubicBezTo>
                      <a:pt x="68" y="361"/>
                      <a:pt x="68" y="361"/>
                      <a:pt x="68" y="361"/>
                    </a:cubicBezTo>
                    <a:cubicBezTo>
                      <a:pt x="75" y="365"/>
                      <a:pt x="82" y="368"/>
                      <a:pt x="90" y="370"/>
                    </a:cubicBezTo>
                    <a:cubicBezTo>
                      <a:pt x="101" y="399"/>
                      <a:pt x="101" y="399"/>
                      <a:pt x="101" y="399"/>
                    </a:cubicBezTo>
                    <a:cubicBezTo>
                      <a:pt x="107" y="400"/>
                      <a:pt x="113" y="400"/>
                      <a:pt x="119" y="399"/>
                    </a:cubicBezTo>
                    <a:cubicBezTo>
                      <a:pt x="130" y="370"/>
                      <a:pt x="130" y="370"/>
                      <a:pt x="130" y="370"/>
                    </a:cubicBezTo>
                    <a:cubicBezTo>
                      <a:pt x="138" y="368"/>
                      <a:pt x="145" y="365"/>
                      <a:pt x="152" y="361"/>
                    </a:cubicBezTo>
                    <a:cubicBezTo>
                      <a:pt x="181" y="374"/>
                      <a:pt x="181" y="374"/>
                      <a:pt x="181" y="374"/>
                    </a:cubicBezTo>
                    <a:cubicBezTo>
                      <a:pt x="185" y="370"/>
                      <a:pt x="190" y="366"/>
                      <a:pt x="194" y="361"/>
                    </a:cubicBezTo>
                    <a:cubicBezTo>
                      <a:pt x="181" y="332"/>
                      <a:pt x="181" y="332"/>
                      <a:pt x="181" y="332"/>
                    </a:cubicBezTo>
                    <a:cubicBezTo>
                      <a:pt x="185" y="325"/>
                      <a:pt x="188" y="318"/>
                      <a:pt x="190" y="310"/>
                    </a:cubicBezTo>
                    <a:cubicBezTo>
                      <a:pt x="219" y="299"/>
                      <a:pt x="219" y="299"/>
                      <a:pt x="219" y="299"/>
                    </a:cubicBezTo>
                    <a:cubicBezTo>
                      <a:pt x="220" y="293"/>
                      <a:pt x="220" y="287"/>
                      <a:pt x="219" y="281"/>
                    </a:cubicBezTo>
                    <a:cubicBezTo>
                      <a:pt x="190" y="270"/>
                      <a:pt x="190" y="270"/>
                      <a:pt x="190" y="270"/>
                    </a:cubicBezTo>
                    <a:cubicBezTo>
                      <a:pt x="188" y="262"/>
                      <a:pt x="185" y="255"/>
                      <a:pt x="181" y="248"/>
                    </a:cubicBezTo>
                    <a:cubicBezTo>
                      <a:pt x="194" y="219"/>
                      <a:pt x="194" y="219"/>
                      <a:pt x="194" y="219"/>
                    </a:cubicBezTo>
                    <a:cubicBezTo>
                      <a:pt x="190" y="215"/>
                      <a:pt x="185" y="210"/>
                      <a:pt x="181" y="206"/>
                    </a:cubicBezTo>
                    <a:cubicBezTo>
                      <a:pt x="152" y="220"/>
                      <a:pt x="152" y="220"/>
                      <a:pt x="152" y="220"/>
                    </a:cubicBezTo>
                    <a:cubicBezTo>
                      <a:pt x="145" y="216"/>
                      <a:pt x="138" y="212"/>
                      <a:pt x="130" y="211"/>
                    </a:cubicBezTo>
                    <a:lnTo>
                      <a:pt x="119" y="181"/>
                    </a:lnTo>
                    <a:close/>
                    <a:moveTo>
                      <a:pt x="167" y="113"/>
                    </a:moveTo>
                    <a:cubicBezTo>
                      <a:pt x="162" y="101"/>
                      <a:pt x="167" y="87"/>
                      <a:pt x="179" y="82"/>
                    </a:cubicBezTo>
                    <a:cubicBezTo>
                      <a:pt x="191" y="77"/>
                      <a:pt x="205" y="83"/>
                      <a:pt x="210" y="95"/>
                    </a:cubicBezTo>
                    <a:cubicBezTo>
                      <a:pt x="215" y="107"/>
                      <a:pt x="210" y="121"/>
                      <a:pt x="197" y="126"/>
                    </a:cubicBezTo>
                    <a:cubicBezTo>
                      <a:pt x="185" y="131"/>
                      <a:pt x="172" y="125"/>
                      <a:pt x="167" y="113"/>
                    </a:cubicBezTo>
                    <a:close/>
                    <a:moveTo>
                      <a:pt x="155" y="0"/>
                    </a:moveTo>
                    <a:cubicBezTo>
                      <a:pt x="149" y="2"/>
                      <a:pt x="144" y="4"/>
                      <a:pt x="138" y="7"/>
                    </a:cubicBezTo>
                    <a:cubicBezTo>
                      <a:pt x="139" y="38"/>
                      <a:pt x="139" y="38"/>
                      <a:pt x="139" y="38"/>
                    </a:cubicBezTo>
                    <a:cubicBezTo>
                      <a:pt x="133" y="43"/>
                      <a:pt x="127" y="49"/>
                      <a:pt x="123" y="55"/>
                    </a:cubicBezTo>
                    <a:cubicBezTo>
                      <a:pt x="91" y="54"/>
                      <a:pt x="91" y="54"/>
                      <a:pt x="91" y="54"/>
                    </a:cubicBezTo>
                    <a:cubicBezTo>
                      <a:pt x="88" y="59"/>
                      <a:pt x="86" y="65"/>
                      <a:pt x="84" y="71"/>
                    </a:cubicBezTo>
                    <a:cubicBezTo>
                      <a:pt x="107" y="92"/>
                      <a:pt x="107" y="92"/>
                      <a:pt x="107" y="92"/>
                    </a:cubicBezTo>
                    <a:cubicBezTo>
                      <a:pt x="106" y="100"/>
                      <a:pt x="106" y="108"/>
                      <a:pt x="107" y="116"/>
                    </a:cubicBezTo>
                    <a:cubicBezTo>
                      <a:pt x="84" y="137"/>
                      <a:pt x="84" y="137"/>
                      <a:pt x="84" y="137"/>
                    </a:cubicBezTo>
                    <a:cubicBezTo>
                      <a:pt x="86" y="143"/>
                      <a:pt x="88" y="149"/>
                      <a:pt x="91" y="154"/>
                    </a:cubicBezTo>
                    <a:cubicBezTo>
                      <a:pt x="122" y="153"/>
                      <a:pt x="122" y="153"/>
                      <a:pt x="122" y="153"/>
                    </a:cubicBezTo>
                    <a:cubicBezTo>
                      <a:pt x="127" y="159"/>
                      <a:pt x="133" y="165"/>
                      <a:pt x="139" y="170"/>
                    </a:cubicBezTo>
                    <a:cubicBezTo>
                      <a:pt x="138" y="201"/>
                      <a:pt x="138" y="201"/>
                      <a:pt x="138" y="201"/>
                    </a:cubicBezTo>
                    <a:cubicBezTo>
                      <a:pt x="144" y="204"/>
                      <a:pt x="149" y="206"/>
                      <a:pt x="155" y="208"/>
                    </a:cubicBezTo>
                    <a:cubicBezTo>
                      <a:pt x="176" y="185"/>
                      <a:pt x="176" y="185"/>
                      <a:pt x="176" y="185"/>
                    </a:cubicBezTo>
                    <a:cubicBezTo>
                      <a:pt x="184" y="186"/>
                      <a:pt x="193" y="186"/>
                      <a:pt x="200" y="185"/>
                    </a:cubicBezTo>
                    <a:cubicBezTo>
                      <a:pt x="222" y="208"/>
                      <a:pt x="222" y="208"/>
                      <a:pt x="222" y="208"/>
                    </a:cubicBezTo>
                    <a:cubicBezTo>
                      <a:pt x="228" y="206"/>
                      <a:pt x="233" y="204"/>
                      <a:pt x="239" y="201"/>
                    </a:cubicBezTo>
                    <a:cubicBezTo>
                      <a:pt x="237" y="170"/>
                      <a:pt x="237" y="170"/>
                      <a:pt x="237" y="170"/>
                    </a:cubicBezTo>
                    <a:cubicBezTo>
                      <a:pt x="244" y="165"/>
                      <a:pt x="250" y="159"/>
                      <a:pt x="254" y="153"/>
                    </a:cubicBezTo>
                    <a:cubicBezTo>
                      <a:pt x="286" y="154"/>
                      <a:pt x="286" y="154"/>
                      <a:pt x="286" y="154"/>
                    </a:cubicBezTo>
                    <a:cubicBezTo>
                      <a:pt x="289" y="149"/>
                      <a:pt x="291" y="143"/>
                      <a:pt x="293" y="137"/>
                    </a:cubicBezTo>
                    <a:cubicBezTo>
                      <a:pt x="270" y="116"/>
                      <a:pt x="270" y="116"/>
                      <a:pt x="270" y="116"/>
                    </a:cubicBezTo>
                    <a:cubicBezTo>
                      <a:pt x="271" y="108"/>
                      <a:pt x="271" y="100"/>
                      <a:pt x="270" y="92"/>
                    </a:cubicBezTo>
                    <a:cubicBezTo>
                      <a:pt x="293" y="71"/>
                      <a:pt x="293" y="71"/>
                      <a:pt x="293" y="71"/>
                    </a:cubicBezTo>
                    <a:cubicBezTo>
                      <a:pt x="291" y="65"/>
                      <a:pt x="289" y="59"/>
                      <a:pt x="286" y="54"/>
                    </a:cubicBezTo>
                    <a:cubicBezTo>
                      <a:pt x="254" y="55"/>
                      <a:pt x="254" y="55"/>
                      <a:pt x="254" y="55"/>
                    </a:cubicBezTo>
                    <a:cubicBezTo>
                      <a:pt x="249" y="49"/>
                      <a:pt x="244" y="43"/>
                      <a:pt x="237" y="38"/>
                    </a:cubicBezTo>
                    <a:cubicBezTo>
                      <a:pt x="239" y="7"/>
                      <a:pt x="239" y="7"/>
                      <a:pt x="239" y="7"/>
                    </a:cubicBezTo>
                    <a:cubicBezTo>
                      <a:pt x="233" y="4"/>
                      <a:pt x="228" y="2"/>
                      <a:pt x="222" y="0"/>
                    </a:cubicBezTo>
                    <a:cubicBezTo>
                      <a:pt x="200" y="23"/>
                      <a:pt x="200" y="23"/>
                      <a:pt x="200" y="23"/>
                    </a:cubicBezTo>
                    <a:cubicBezTo>
                      <a:pt x="192" y="22"/>
                      <a:pt x="184" y="22"/>
                      <a:pt x="176" y="23"/>
                    </a:cubicBezTo>
                    <a:lnTo>
                      <a:pt x="155" y="0"/>
                    </a:lnTo>
                    <a:close/>
                  </a:path>
                </a:pathLst>
              </a:custGeom>
              <a:solidFill>
                <a:schemeClr val="accent1"/>
              </a:solidFill>
              <a:ln>
                <a:noFill/>
              </a:ln>
              <a:extLst/>
            </p:spPr>
            <p:txBody>
              <a:bodyPr vert="horz" wrap="square" lIns="89606" tIns="44804" rIns="89606" bIns="44804" numCol="1" anchor="t" anchorCtr="0" compatLnSpc="1">
                <a:prstTxWarp prst="textNoShape">
                  <a:avLst/>
                </a:prstTxWarp>
              </a:bodyPr>
              <a:lstStyle/>
              <a:p>
                <a:pPr defTabSz="914367">
                  <a:lnSpc>
                    <a:spcPct val="90000"/>
                  </a:lnSpc>
                </a:pPr>
                <a:endParaRPr lang="en-US">
                  <a:solidFill>
                    <a:srgbClr val="505050"/>
                  </a:solidFill>
                </a:endParaRPr>
              </a:p>
            </p:txBody>
          </p:sp>
        </p:grpSp>
        <p:grpSp>
          <p:nvGrpSpPr>
            <p:cNvPr id="128" name="Group 127"/>
            <p:cNvGrpSpPr/>
            <p:nvPr/>
          </p:nvGrpSpPr>
          <p:grpSpPr>
            <a:xfrm>
              <a:off x="5617360" y="4080517"/>
              <a:ext cx="958925" cy="1030620"/>
              <a:chOff x="5731492" y="3415633"/>
              <a:chExt cx="978408" cy="1051560"/>
            </a:xfrm>
          </p:grpSpPr>
          <p:sp>
            <p:nvSpPr>
              <p:cNvPr id="193" name="Rectangle 192"/>
              <p:cNvSpPr/>
              <p:nvPr/>
            </p:nvSpPr>
            <p:spPr bwMode="auto">
              <a:xfrm>
                <a:off x="5731492" y="3415633"/>
                <a:ext cx="978408" cy="105156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6" tIns="0" rIns="179212" bIns="62724" numCol="1" spcCol="0" rtlCol="0" fromWordArt="0" anchor="b" anchorCtr="0" forceAA="0" compatLnSpc="1">
                <a:prstTxWarp prst="textNoShape">
                  <a:avLst/>
                </a:prstTxWarp>
                <a:noAutofit/>
              </a:bodyPr>
              <a:lstStyle/>
              <a:p>
                <a:pPr defTabSz="914367">
                  <a:lnSpc>
                    <a:spcPct val="90000"/>
                  </a:lnSpc>
                </a:pPr>
                <a:r>
                  <a:rPr lang="en-US" sz="1371" spc="-29" dirty="0">
                    <a:gradFill>
                      <a:gsLst>
                        <a:gs pos="56250">
                          <a:srgbClr val="505050"/>
                        </a:gs>
                        <a:gs pos="43000">
                          <a:srgbClr val="505050"/>
                        </a:gs>
                      </a:gsLst>
                      <a:lin ang="5400000" scaled="0"/>
                    </a:gradFill>
                  </a:rPr>
                  <a:t>OS profile</a:t>
                </a:r>
              </a:p>
            </p:txBody>
          </p:sp>
          <p:sp>
            <p:nvSpPr>
              <p:cNvPr id="194" name="Freeform 101"/>
              <p:cNvSpPr>
                <a:spLocks noChangeAspect="1" noEditPoints="1"/>
              </p:cNvSpPr>
              <p:nvPr/>
            </p:nvSpPr>
            <p:spPr bwMode="auto">
              <a:xfrm>
                <a:off x="5826742" y="3528670"/>
                <a:ext cx="321571" cy="349271"/>
              </a:xfrm>
              <a:custGeom>
                <a:avLst/>
                <a:gdLst>
                  <a:gd name="T0" fmla="*/ 22 w 113"/>
                  <a:gd name="T1" fmla="*/ 34 h 123"/>
                  <a:gd name="T2" fmla="*/ 29 w 113"/>
                  <a:gd name="T3" fmla="*/ 28 h 123"/>
                  <a:gd name="T4" fmla="*/ 81 w 113"/>
                  <a:gd name="T5" fmla="*/ 28 h 123"/>
                  <a:gd name="T6" fmla="*/ 87 w 113"/>
                  <a:gd name="T7" fmla="*/ 34 h 123"/>
                  <a:gd name="T8" fmla="*/ 81 w 113"/>
                  <a:gd name="T9" fmla="*/ 40 h 123"/>
                  <a:gd name="T10" fmla="*/ 29 w 113"/>
                  <a:gd name="T11" fmla="*/ 40 h 123"/>
                  <a:gd name="T12" fmla="*/ 22 w 113"/>
                  <a:gd name="T13" fmla="*/ 34 h 123"/>
                  <a:gd name="T14" fmla="*/ 29 w 113"/>
                  <a:gd name="T15" fmla="*/ 67 h 123"/>
                  <a:gd name="T16" fmla="*/ 81 w 113"/>
                  <a:gd name="T17" fmla="*/ 67 h 123"/>
                  <a:gd name="T18" fmla="*/ 87 w 113"/>
                  <a:gd name="T19" fmla="*/ 60 h 123"/>
                  <a:gd name="T20" fmla="*/ 81 w 113"/>
                  <a:gd name="T21" fmla="*/ 54 h 123"/>
                  <a:gd name="T22" fmla="*/ 29 w 113"/>
                  <a:gd name="T23" fmla="*/ 54 h 123"/>
                  <a:gd name="T24" fmla="*/ 22 w 113"/>
                  <a:gd name="T25" fmla="*/ 60 h 123"/>
                  <a:gd name="T26" fmla="*/ 29 w 113"/>
                  <a:gd name="T27" fmla="*/ 67 h 123"/>
                  <a:gd name="T28" fmla="*/ 29 w 113"/>
                  <a:gd name="T29" fmla="*/ 93 h 123"/>
                  <a:gd name="T30" fmla="*/ 81 w 113"/>
                  <a:gd name="T31" fmla="*/ 93 h 123"/>
                  <a:gd name="T32" fmla="*/ 87 w 113"/>
                  <a:gd name="T33" fmla="*/ 87 h 123"/>
                  <a:gd name="T34" fmla="*/ 81 w 113"/>
                  <a:gd name="T35" fmla="*/ 81 h 123"/>
                  <a:gd name="T36" fmla="*/ 29 w 113"/>
                  <a:gd name="T37" fmla="*/ 81 h 123"/>
                  <a:gd name="T38" fmla="*/ 22 w 113"/>
                  <a:gd name="T39" fmla="*/ 87 h 123"/>
                  <a:gd name="T40" fmla="*/ 29 w 113"/>
                  <a:gd name="T41" fmla="*/ 93 h 123"/>
                  <a:gd name="T42" fmla="*/ 113 w 113"/>
                  <a:gd name="T43" fmla="*/ 17 h 123"/>
                  <a:gd name="T44" fmla="*/ 113 w 113"/>
                  <a:gd name="T45" fmla="*/ 106 h 123"/>
                  <a:gd name="T46" fmla="*/ 113 w 113"/>
                  <a:gd name="T47" fmla="*/ 106 h 123"/>
                  <a:gd name="T48" fmla="*/ 96 w 113"/>
                  <a:gd name="T49" fmla="*/ 123 h 123"/>
                  <a:gd name="T50" fmla="*/ 18 w 113"/>
                  <a:gd name="T51" fmla="*/ 123 h 123"/>
                  <a:gd name="T52" fmla="*/ 0 w 113"/>
                  <a:gd name="T53" fmla="*/ 106 h 123"/>
                  <a:gd name="T54" fmla="*/ 0 w 113"/>
                  <a:gd name="T55" fmla="*/ 106 h 123"/>
                  <a:gd name="T56" fmla="*/ 0 w 113"/>
                  <a:gd name="T57" fmla="*/ 17 h 123"/>
                  <a:gd name="T58" fmla="*/ 18 w 113"/>
                  <a:gd name="T59" fmla="*/ 0 h 123"/>
                  <a:gd name="T60" fmla="*/ 96 w 113"/>
                  <a:gd name="T61" fmla="*/ 0 h 123"/>
                  <a:gd name="T62" fmla="*/ 113 w 113"/>
                  <a:gd name="T63" fmla="*/ 17 h 123"/>
                  <a:gd name="T64" fmla="*/ 101 w 113"/>
                  <a:gd name="T65" fmla="*/ 18 h 123"/>
                  <a:gd name="T66" fmla="*/ 95 w 113"/>
                  <a:gd name="T67" fmla="*/ 12 h 123"/>
                  <a:gd name="T68" fmla="*/ 18 w 113"/>
                  <a:gd name="T69" fmla="*/ 12 h 123"/>
                  <a:gd name="T70" fmla="*/ 13 w 113"/>
                  <a:gd name="T71" fmla="*/ 18 h 123"/>
                  <a:gd name="T72" fmla="*/ 13 w 113"/>
                  <a:gd name="T73" fmla="*/ 105 h 123"/>
                  <a:gd name="T74" fmla="*/ 18 w 113"/>
                  <a:gd name="T75" fmla="*/ 111 h 123"/>
                  <a:gd name="T76" fmla="*/ 95 w 113"/>
                  <a:gd name="T77" fmla="*/ 111 h 123"/>
                  <a:gd name="T78" fmla="*/ 101 w 113"/>
                  <a:gd name="T79" fmla="*/ 105 h 123"/>
                  <a:gd name="T80" fmla="*/ 101 w 113"/>
                  <a:gd name="T81" fmla="*/ 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 h="123">
                    <a:moveTo>
                      <a:pt x="22" y="34"/>
                    </a:moveTo>
                    <a:cubicBezTo>
                      <a:pt x="22" y="30"/>
                      <a:pt x="25" y="28"/>
                      <a:pt x="29" y="28"/>
                    </a:cubicBezTo>
                    <a:cubicBezTo>
                      <a:pt x="81" y="28"/>
                      <a:pt x="81" y="28"/>
                      <a:pt x="81" y="28"/>
                    </a:cubicBezTo>
                    <a:cubicBezTo>
                      <a:pt x="85" y="28"/>
                      <a:pt x="87" y="30"/>
                      <a:pt x="87" y="34"/>
                    </a:cubicBezTo>
                    <a:cubicBezTo>
                      <a:pt x="87" y="37"/>
                      <a:pt x="85" y="40"/>
                      <a:pt x="81" y="40"/>
                    </a:cubicBezTo>
                    <a:cubicBezTo>
                      <a:pt x="29" y="40"/>
                      <a:pt x="29" y="40"/>
                      <a:pt x="29" y="40"/>
                    </a:cubicBezTo>
                    <a:cubicBezTo>
                      <a:pt x="25" y="40"/>
                      <a:pt x="22" y="37"/>
                      <a:pt x="22" y="34"/>
                    </a:cubicBezTo>
                    <a:close/>
                    <a:moveTo>
                      <a:pt x="29" y="67"/>
                    </a:moveTo>
                    <a:cubicBezTo>
                      <a:pt x="81" y="67"/>
                      <a:pt x="81" y="67"/>
                      <a:pt x="81" y="67"/>
                    </a:cubicBezTo>
                    <a:cubicBezTo>
                      <a:pt x="85" y="67"/>
                      <a:pt x="87" y="64"/>
                      <a:pt x="87" y="60"/>
                    </a:cubicBezTo>
                    <a:cubicBezTo>
                      <a:pt x="87" y="57"/>
                      <a:pt x="85" y="54"/>
                      <a:pt x="81" y="54"/>
                    </a:cubicBezTo>
                    <a:cubicBezTo>
                      <a:pt x="29" y="54"/>
                      <a:pt x="29" y="54"/>
                      <a:pt x="29" y="54"/>
                    </a:cubicBezTo>
                    <a:cubicBezTo>
                      <a:pt x="25" y="54"/>
                      <a:pt x="22" y="57"/>
                      <a:pt x="22" y="60"/>
                    </a:cubicBezTo>
                    <a:cubicBezTo>
                      <a:pt x="22" y="64"/>
                      <a:pt x="25" y="67"/>
                      <a:pt x="29" y="67"/>
                    </a:cubicBezTo>
                    <a:close/>
                    <a:moveTo>
                      <a:pt x="29" y="93"/>
                    </a:moveTo>
                    <a:cubicBezTo>
                      <a:pt x="81" y="93"/>
                      <a:pt x="81" y="93"/>
                      <a:pt x="81" y="93"/>
                    </a:cubicBezTo>
                    <a:cubicBezTo>
                      <a:pt x="85" y="93"/>
                      <a:pt x="87" y="90"/>
                      <a:pt x="87" y="87"/>
                    </a:cubicBezTo>
                    <a:cubicBezTo>
                      <a:pt x="87" y="84"/>
                      <a:pt x="85" y="81"/>
                      <a:pt x="81" y="81"/>
                    </a:cubicBezTo>
                    <a:cubicBezTo>
                      <a:pt x="29" y="81"/>
                      <a:pt x="29" y="81"/>
                      <a:pt x="29" y="81"/>
                    </a:cubicBezTo>
                    <a:cubicBezTo>
                      <a:pt x="25" y="81"/>
                      <a:pt x="22" y="84"/>
                      <a:pt x="22" y="87"/>
                    </a:cubicBezTo>
                    <a:cubicBezTo>
                      <a:pt x="22" y="90"/>
                      <a:pt x="25" y="93"/>
                      <a:pt x="29" y="93"/>
                    </a:cubicBezTo>
                    <a:close/>
                    <a:moveTo>
                      <a:pt x="113" y="17"/>
                    </a:moveTo>
                    <a:cubicBezTo>
                      <a:pt x="113" y="106"/>
                      <a:pt x="113" y="106"/>
                      <a:pt x="113" y="106"/>
                    </a:cubicBezTo>
                    <a:cubicBezTo>
                      <a:pt x="113" y="106"/>
                      <a:pt x="113" y="106"/>
                      <a:pt x="113" y="106"/>
                    </a:cubicBezTo>
                    <a:cubicBezTo>
                      <a:pt x="113" y="115"/>
                      <a:pt x="105" y="123"/>
                      <a:pt x="96" y="123"/>
                    </a:cubicBezTo>
                    <a:cubicBezTo>
                      <a:pt x="18" y="123"/>
                      <a:pt x="18" y="123"/>
                      <a:pt x="18" y="123"/>
                    </a:cubicBezTo>
                    <a:cubicBezTo>
                      <a:pt x="8" y="123"/>
                      <a:pt x="0" y="115"/>
                      <a:pt x="0" y="106"/>
                    </a:cubicBezTo>
                    <a:cubicBezTo>
                      <a:pt x="0" y="106"/>
                      <a:pt x="0" y="106"/>
                      <a:pt x="0" y="106"/>
                    </a:cubicBezTo>
                    <a:cubicBezTo>
                      <a:pt x="0" y="17"/>
                      <a:pt x="0" y="17"/>
                      <a:pt x="0" y="17"/>
                    </a:cubicBezTo>
                    <a:cubicBezTo>
                      <a:pt x="0" y="8"/>
                      <a:pt x="8" y="0"/>
                      <a:pt x="18" y="0"/>
                    </a:cubicBezTo>
                    <a:cubicBezTo>
                      <a:pt x="96" y="0"/>
                      <a:pt x="96" y="0"/>
                      <a:pt x="96" y="0"/>
                    </a:cubicBezTo>
                    <a:cubicBezTo>
                      <a:pt x="105" y="0"/>
                      <a:pt x="113" y="8"/>
                      <a:pt x="113" y="17"/>
                    </a:cubicBezTo>
                    <a:close/>
                    <a:moveTo>
                      <a:pt x="101" y="18"/>
                    </a:moveTo>
                    <a:cubicBezTo>
                      <a:pt x="101" y="15"/>
                      <a:pt x="98" y="12"/>
                      <a:pt x="95" y="12"/>
                    </a:cubicBezTo>
                    <a:cubicBezTo>
                      <a:pt x="18" y="12"/>
                      <a:pt x="18" y="12"/>
                      <a:pt x="18" y="12"/>
                    </a:cubicBezTo>
                    <a:cubicBezTo>
                      <a:pt x="15" y="12"/>
                      <a:pt x="13" y="15"/>
                      <a:pt x="13" y="18"/>
                    </a:cubicBezTo>
                    <a:cubicBezTo>
                      <a:pt x="13" y="105"/>
                      <a:pt x="13" y="105"/>
                      <a:pt x="13" y="105"/>
                    </a:cubicBezTo>
                    <a:cubicBezTo>
                      <a:pt x="13" y="108"/>
                      <a:pt x="15" y="111"/>
                      <a:pt x="18" y="111"/>
                    </a:cubicBezTo>
                    <a:cubicBezTo>
                      <a:pt x="95" y="111"/>
                      <a:pt x="95" y="111"/>
                      <a:pt x="95" y="111"/>
                    </a:cubicBezTo>
                    <a:cubicBezTo>
                      <a:pt x="98" y="111"/>
                      <a:pt x="101" y="108"/>
                      <a:pt x="101" y="105"/>
                    </a:cubicBezTo>
                    <a:lnTo>
                      <a:pt x="101"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6" tIns="44804" rIns="89606" bIns="44804" numCol="1" anchor="t" anchorCtr="0" compatLnSpc="1">
                <a:prstTxWarp prst="textNoShape">
                  <a:avLst/>
                </a:prstTxWarp>
              </a:bodyPr>
              <a:lstStyle/>
              <a:p>
                <a:pPr defTabSz="914367">
                  <a:lnSpc>
                    <a:spcPct val="90000"/>
                  </a:lnSpc>
                </a:pPr>
                <a:endParaRPr lang="en-US">
                  <a:solidFill>
                    <a:srgbClr val="505050"/>
                  </a:solidFill>
                </a:endParaRPr>
              </a:p>
            </p:txBody>
          </p:sp>
        </p:grpSp>
        <p:grpSp>
          <p:nvGrpSpPr>
            <p:cNvPr id="129" name="Group 128"/>
            <p:cNvGrpSpPr/>
            <p:nvPr/>
          </p:nvGrpSpPr>
          <p:grpSpPr>
            <a:xfrm>
              <a:off x="4548483" y="2642617"/>
              <a:ext cx="3091860" cy="968639"/>
              <a:chOff x="4640898" y="1948518"/>
              <a:chExt cx="3154680" cy="988320"/>
            </a:xfrm>
          </p:grpSpPr>
          <p:sp>
            <p:nvSpPr>
              <p:cNvPr id="189" name="Rectangle 188"/>
              <p:cNvSpPr/>
              <p:nvPr/>
            </p:nvSpPr>
            <p:spPr bwMode="auto">
              <a:xfrm>
                <a:off x="4640898" y="2443062"/>
                <a:ext cx="3154680" cy="4937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wrap="square" lIns="179212" tIns="143371" rIns="179212" bIns="143371" anchor="t" anchorCtr="0">
                <a:spAutoFit/>
              </a:bodyPr>
              <a:lstStyle/>
              <a:p>
                <a:pPr defTabSz="914367">
                  <a:lnSpc>
                    <a:spcPct val="90000"/>
                  </a:lnSpc>
                </a:pPr>
                <a:r>
                  <a:rPr lang="en-US" sz="1371" spc="-29" dirty="0">
                    <a:gradFill>
                      <a:gsLst>
                        <a:gs pos="56250">
                          <a:srgbClr val="505050"/>
                        </a:gs>
                        <a:gs pos="43000">
                          <a:srgbClr val="505050"/>
                        </a:gs>
                      </a:gsLst>
                      <a:lin ang="5400000" scaled="0"/>
                    </a:gradFill>
                    <a:cs typeface="Segoe UI" panose="020B0502040204020203" pitchFamily="34" charset="0"/>
                  </a:rPr>
                  <a:t>Scale out and health policy.</a:t>
                </a:r>
              </a:p>
            </p:txBody>
          </p:sp>
          <p:grpSp>
            <p:nvGrpSpPr>
              <p:cNvPr id="190" name="Group 189"/>
              <p:cNvGrpSpPr>
                <a:grpSpLocks noChangeAspect="1"/>
              </p:cNvGrpSpPr>
              <p:nvPr/>
            </p:nvGrpSpPr>
            <p:grpSpPr>
              <a:xfrm>
                <a:off x="4659948" y="1948518"/>
                <a:ext cx="410425" cy="410425"/>
                <a:chOff x="1225393" y="1746128"/>
                <a:chExt cx="727091" cy="727091"/>
              </a:xfrm>
            </p:grpSpPr>
            <p:sp>
              <p:nvSpPr>
                <p:cNvPr id="191" name="Oval 190"/>
                <p:cNvSpPr/>
                <p:nvPr/>
              </p:nvSpPr>
              <p:spPr bwMode="auto">
                <a:xfrm>
                  <a:off x="1225393" y="1746128"/>
                  <a:ext cx="727091" cy="727091"/>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12" tIns="143371" rIns="179212" bIns="143371" numCol="1" spcCol="0" rtlCol="0" fromWordArt="0" anchor="t" anchorCtr="0" forceAA="0" compatLnSpc="1">
                  <a:prstTxWarp prst="textNoShape">
                    <a:avLst/>
                  </a:prstTxWarp>
                  <a:noAutofit/>
                </a:bodyPr>
                <a:lstStyle/>
                <a:p>
                  <a:pPr algn="ctr" defTabSz="895736">
                    <a:lnSpc>
                      <a:spcPct val="90000"/>
                    </a:lnSpc>
                  </a:pPr>
                  <a:endParaRPr lang="en-US" sz="1960" spc="-49" dirty="0">
                    <a:gradFill>
                      <a:gsLst>
                        <a:gs pos="1250">
                          <a:srgbClr val="EFEFEF"/>
                        </a:gs>
                        <a:gs pos="10417">
                          <a:srgbClr val="EFEFEF"/>
                        </a:gs>
                      </a:gsLst>
                      <a:lin ang="5400000" scaled="0"/>
                    </a:gradFill>
                  </a:endParaRPr>
                </a:p>
              </p:txBody>
            </p:sp>
            <p:sp>
              <p:nvSpPr>
                <p:cNvPr id="192" name="Freeform 101"/>
                <p:cNvSpPr>
                  <a:spLocks noChangeAspect="1" noEditPoints="1"/>
                </p:cNvSpPr>
                <p:nvPr/>
              </p:nvSpPr>
              <p:spPr bwMode="auto">
                <a:xfrm>
                  <a:off x="1412074" y="1917575"/>
                  <a:ext cx="353728" cy="384198"/>
                </a:xfrm>
                <a:custGeom>
                  <a:avLst/>
                  <a:gdLst>
                    <a:gd name="T0" fmla="*/ 22 w 113"/>
                    <a:gd name="T1" fmla="*/ 34 h 123"/>
                    <a:gd name="T2" fmla="*/ 29 w 113"/>
                    <a:gd name="T3" fmla="*/ 28 h 123"/>
                    <a:gd name="T4" fmla="*/ 81 w 113"/>
                    <a:gd name="T5" fmla="*/ 28 h 123"/>
                    <a:gd name="T6" fmla="*/ 87 w 113"/>
                    <a:gd name="T7" fmla="*/ 34 h 123"/>
                    <a:gd name="T8" fmla="*/ 81 w 113"/>
                    <a:gd name="T9" fmla="*/ 40 h 123"/>
                    <a:gd name="T10" fmla="*/ 29 w 113"/>
                    <a:gd name="T11" fmla="*/ 40 h 123"/>
                    <a:gd name="T12" fmla="*/ 22 w 113"/>
                    <a:gd name="T13" fmla="*/ 34 h 123"/>
                    <a:gd name="T14" fmla="*/ 29 w 113"/>
                    <a:gd name="T15" fmla="*/ 67 h 123"/>
                    <a:gd name="T16" fmla="*/ 81 w 113"/>
                    <a:gd name="T17" fmla="*/ 67 h 123"/>
                    <a:gd name="T18" fmla="*/ 87 w 113"/>
                    <a:gd name="T19" fmla="*/ 60 h 123"/>
                    <a:gd name="T20" fmla="*/ 81 w 113"/>
                    <a:gd name="T21" fmla="*/ 54 h 123"/>
                    <a:gd name="T22" fmla="*/ 29 w 113"/>
                    <a:gd name="T23" fmla="*/ 54 h 123"/>
                    <a:gd name="T24" fmla="*/ 22 w 113"/>
                    <a:gd name="T25" fmla="*/ 60 h 123"/>
                    <a:gd name="T26" fmla="*/ 29 w 113"/>
                    <a:gd name="T27" fmla="*/ 67 h 123"/>
                    <a:gd name="T28" fmla="*/ 29 w 113"/>
                    <a:gd name="T29" fmla="*/ 93 h 123"/>
                    <a:gd name="T30" fmla="*/ 81 w 113"/>
                    <a:gd name="T31" fmla="*/ 93 h 123"/>
                    <a:gd name="T32" fmla="*/ 87 w 113"/>
                    <a:gd name="T33" fmla="*/ 87 h 123"/>
                    <a:gd name="T34" fmla="*/ 81 w 113"/>
                    <a:gd name="T35" fmla="*/ 81 h 123"/>
                    <a:gd name="T36" fmla="*/ 29 w 113"/>
                    <a:gd name="T37" fmla="*/ 81 h 123"/>
                    <a:gd name="T38" fmla="*/ 22 w 113"/>
                    <a:gd name="T39" fmla="*/ 87 h 123"/>
                    <a:gd name="T40" fmla="*/ 29 w 113"/>
                    <a:gd name="T41" fmla="*/ 93 h 123"/>
                    <a:gd name="T42" fmla="*/ 113 w 113"/>
                    <a:gd name="T43" fmla="*/ 17 h 123"/>
                    <a:gd name="T44" fmla="*/ 113 w 113"/>
                    <a:gd name="T45" fmla="*/ 106 h 123"/>
                    <a:gd name="T46" fmla="*/ 113 w 113"/>
                    <a:gd name="T47" fmla="*/ 106 h 123"/>
                    <a:gd name="T48" fmla="*/ 96 w 113"/>
                    <a:gd name="T49" fmla="*/ 123 h 123"/>
                    <a:gd name="T50" fmla="*/ 18 w 113"/>
                    <a:gd name="T51" fmla="*/ 123 h 123"/>
                    <a:gd name="T52" fmla="*/ 0 w 113"/>
                    <a:gd name="T53" fmla="*/ 106 h 123"/>
                    <a:gd name="T54" fmla="*/ 0 w 113"/>
                    <a:gd name="T55" fmla="*/ 106 h 123"/>
                    <a:gd name="T56" fmla="*/ 0 w 113"/>
                    <a:gd name="T57" fmla="*/ 17 h 123"/>
                    <a:gd name="T58" fmla="*/ 18 w 113"/>
                    <a:gd name="T59" fmla="*/ 0 h 123"/>
                    <a:gd name="T60" fmla="*/ 96 w 113"/>
                    <a:gd name="T61" fmla="*/ 0 h 123"/>
                    <a:gd name="T62" fmla="*/ 113 w 113"/>
                    <a:gd name="T63" fmla="*/ 17 h 123"/>
                    <a:gd name="T64" fmla="*/ 101 w 113"/>
                    <a:gd name="T65" fmla="*/ 18 h 123"/>
                    <a:gd name="T66" fmla="*/ 95 w 113"/>
                    <a:gd name="T67" fmla="*/ 12 h 123"/>
                    <a:gd name="T68" fmla="*/ 18 w 113"/>
                    <a:gd name="T69" fmla="*/ 12 h 123"/>
                    <a:gd name="T70" fmla="*/ 13 w 113"/>
                    <a:gd name="T71" fmla="*/ 18 h 123"/>
                    <a:gd name="T72" fmla="*/ 13 w 113"/>
                    <a:gd name="T73" fmla="*/ 105 h 123"/>
                    <a:gd name="T74" fmla="*/ 18 w 113"/>
                    <a:gd name="T75" fmla="*/ 111 h 123"/>
                    <a:gd name="T76" fmla="*/ 95 w 113"/>
                    <a:gd name="T77" fmla="*/ 111 h 123"/>
                    <a:gd name="T78" fmla="*/ 101 w 113"/>
                    <a:gd name="T79" fmla="*/ 105 h 123"/>
                    <a:gd name="T80" fmla="*/ 101 w 113"/>
                    <a:gd name="T81" fmla="*/ 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 h="123">
                      <a:moveTo>
                        <a:pt x="22" y="34"/>
                      </a:moveTo>
                      <a:cubicBezTo>
                        <a:pt x="22" y="30"/>
                        <a:pt x="25" y="28"/>
                        <a:pt x="29" y="28"/>
                      </a:cubicBezTo>
                      <a:cubicBezTo>
                        <a:pt x="81" y="28"/>
                        <a:pt x="81" y="28"/>
                        <a:pt x="81" y="28"/>
                      </a:cubicBezTo>
                      <a:cubicBezTo>
                        <a:pt x="85" y="28"/>
                        <a:pt x="87" y="30"/>
                        <a:pt x="87" y="34"/>
                      </a:cubicBezTo>
                      <a:cubicBezTo>
                        <a:pt x="87" y="37"/>
                        <a:pt x="85" y="40"/>
                        <a:pt x="81" y="40"/>
                      </a:cubicBezTo>
                      <a:cubicBezTo>
                        <a:pt x="29" y="40"/>
                        <a:pt x="29" y="40"/>
                        <a:pt x="29" y="40"/>
                      </a:cubicBezTo>
                      <a:cubicBezTo>
                        <a:pt x="25" y="40"/>
                        <a:pt x="22" y="37"/>
                        <a:pt x="22" y="34"/>
                      </a:cubicBezTo>
                      <a:close/>
                      <a:moveTo>
                        <a:pt x="29" y="67"/>
                      </a:moveTo>
                      <a:cubicBezTo>
                        <a:pt x="81" y="67"/>
                        <a:pt x="81" y="67"/>
                        <a:pt x="81" y="67"/>
                      </a:cubicBezTo>
                      <a:cubicBezTo>
                        <a:pt x="85" y="67"/>
                        <a:pt x="87" y="64"/>
                        <a:pt x="87" y="60"/>
                      </a:cubicBezTo>
                      <a:cubicBezTo>
                        <a:pt x="87" y="57"/>
                        <a:pt x="85" y="54"/>
                        <a:pt x="81" y="54"/>
                      </a:cubicBezTo>
                      <a:cubicBezTo>
                        <a:pt x="29" y="54"/>
                        <a:pt x="29" y="54"/>
                        <a:pt x="29" y="54"/>
                      </a:cubicBezTo>
                      <a:cubicBezTo>
                        <a:pt x="25" y="54"/>
                        <a:pt x="22" y="57"/>
                        <a:pt x="22" y="60"/>
                      </a:cubicBezTo>
                      <a:cubicBezTo>
                        <a:pt x="22" y="64"/>
                        <a:pt x="25" y="67"/>
                        <a:pt x="29" y="67"/>
                      </a:cubicBezTo>
                      <a:close/>
                      <a:moveTo>
                        <a:pt x="29" y="93"/>
                      </a:moveTo>
                      <a:cubicBezTo>
                        <a:pt x="81" y="93"/>
                        <a:pt x="81" y="93"/>
                        <a:pt x="81" y="93"/>
                      </a:cubicBezTo>
                      <a:cubicBezTo>
                        <a:pt x="85" y="93"/>
                        <a:pt x="87" y="90"/>
                        <a:pt x="87" y="87"/>
                      </a:cubicBezTo>
                      <a:cubicBezTo>
                        <a:pt x="87" y="84"/>
                        <a:pt x="85" y="81"/>
                        <a:pt x="81" y="81"/>
                      </a:cubicBezTo>
                      <a:cubicBezTo>
                        <a:pt x="29" y="81"/>
                        <a:pt x="29" y="81"/>
                        <a:pt x="29" y="81"/>
                      </a:cubicBezTo>
                      <a:cubicBezTo>
                        <a:pt x="25" y="81"/>
                        <a:pt x="22" y="84"/>
                        <a:pt x="22" y="87"/>
                      </a:cubicBezTo>
                      <a:cubicBezTo>
                        <a:pt x="22" y="90"/>
                        <a:pt x="25" y="93"/>
                        <a:pt x="29" y="93"/>
                      </a:cubicBezTo>
                      <a:close/>
                      <a:moveTo>
                        <a:pt x="113" y="17"/>
                      </a:moveTo>
                      <a:cubicBezTo>
                        <a:pt x="113" y="106"/>
                        <a:pt x="113" y="106"/>
                        <a:pt x="113" y="106"/>
                      </a:cubicBezTo>
                      <a:cubicBezTo>
                        <a:pt x="113" y="106"/>
                        <a:pt x="113" y="106"/>
                        <a:pt x="113" y="106"/>
                      </a:cubicBezTo>
                      <a:cubicBezTo>
                        <a:pt x="113" y="115"/>
                        <a:pt x="105" y="123"/>
                        <a:pt x="96" y="123"/>
                      </a:cubicBezTo>
                      <a:cubicBezTo>
                        <a:pt x="18" y="123"/>
                        <a:pt x="18" y="123"/>
                        <a:pt x="18" y="123"/>
                      </a:cubicBezTo>
                      <a:cubicBezTo>
                        <a:pt x="8" y="123"/>
                        <a:pt x="0" y="115"/>
                        <a:pt x="0" y="106"/>
                      </a:cubicBezTo>
                      <a:cubicBezTo>
                        <a:pt x="0" y="106"/>
                        <a:pt x="0" y="106"/>
                        <a:pt x="0" y="106"/>
                      </a:cubicBezTo>
                      <a:cubicBezTo>
                        <a:pt x="0" y="17"/>
                        <a:pt x="0" y="17"/>
                        <a:pt x="0" y="17"/>
                      </a:cubicBezTo>
                      <a:cubicBezTo>
                        <a:pt x="0" y="8"/>
                        <a:pt x="8" y="0"/>
                        <a:pt x="18" y="0"/>
                      </a:cubicBezTo>
                      <a:cubicBezTo>
                        <a:pt x="96" y="0"/>
                        <a:pt x="96" y="0"/>
                        <a:pt x="96" y="0"/>
                      </a:cubicBezTo>
                      <a:cubicBezTo>
                        <a:pt x="105" y="0"/>
                        <a:pt x="113" y="8"/>
                        <a:pt x="113" y="17"/>
                      </a:cubicBezTo>
                      <a:close/>
                      <a:moveTo>
                        <a:pt x="101" y="18"/>
                      </a:moveTo>
                      <a:cubicBezTo>
                        <a:pt x="101" y="15"/>
                        <a:pt x="98" y="12"/>
                        <a:pt x="95" y="12"/>
                      </a:cubicBezTo>
                      <a:cubicBezTo>
                        <a:pt x="18" y="12"/>
                        <a:pt x="18" y="12"/>
                        <a:pt x="18" y="12"/>
                      </a:cubicBezTo>
                      <a:cubicBezTo>
                        <a:pt x="15" y="12"/>
                        <a:pt x="13" y="15"/>
                        <a:pt x="13" y="18"/>
                      </a:cubicBezTo>
                      <a:cubicBezTo>
                        <a:pt x="13" y="105"/>
                        <a:pt x="13" y="105"/>
                        <a:pt x="13" y="105"/>
                      </a:cubicBezTo>
                      <a:cubicBezTo>
                        <a:pt x="13" y="108"/>
                        <a:pt x="15" y="111"/>
                        <a:pt x="18" y="111"/>
                      </a:cubicBezTo>
                      <a:cubicBezTo>
                        <a:pt x="95" y="111"/>
                        <a:pt x="95" y="111"/>
                        <a:pt x="95" y="111"/>
                      </a:cubicBezTo>
                      <a:cubicBezTo>
                        <a:pt x="98" y="111"/>
                        <a:pt x="101" y="108"/>
                        <a:pt x="101" y="105"/>
                      </a:cubicBezTo>
                      <a:lnTo>
                        <a:pt x="101" y="18"/>
                      </a:lnTo>
                      <a:close/>
                    </a:path>
                  </a:pathLst>
                </a:custGeom>
                <a:solidFill>
                  <a:schemeClr val="accent1"/>
                </a:solidFill>
                <a:ln>
                  <a:noFill/>
                </a:ln>
                <a:extLst/>
              </p:spPr>
              <p:txBody>
                <a:bodyPr vert="horz" wrap="square" lIns="89606" tIns="44804" rIns="89606" bIns="44804" numCol="1" anchor="t" anchorCtr="0" compatLnSpc="1">
                  <a:prstTxWarp prst="textNoShape">
                    <a:avLst/>
                  </a:prstTxWarp>
                </a:bodyPr>
                <a:lstStyle/>
                <a:p>
                  <a:pPr defTabSz="914367">
                    <a:lnSpc>
                      <a:spcPct val="90000"/>
                    </a:lnSpc>
                  </a:pPr>
                  <a:endParaRPr lang="en-US">
                    <a:solidFill>
                      <a:srgbClr val="505050"/>
                    </a:solidFill>
                  </a:endParaRPr>
                </a:p>
              </p:txBody>
            </p:sp>
          </p:grpSp>
        </p:grpSp>
        <p:sp>
          <p:nvSpPr>
            <p:cNvPr id="130" name="Rectangle 129"/>
            <p:cNvSpPr/>
            <p:nvPr/>
          </p:nvSpPr>
          <p:spPr bwMode="auto">
            <a:xfrm>
              <a:off x="7774772" y="3656065"/>
              <a:ext cx="3091860" cy="15145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79212" tIns="143371" rIns="179212" bIns="143371" anchor="t" anchorCtr="0">
              <a:noAutofit/>
            </a:bodyPr>
            <a:lstStyle/>
            <a:p>
              <a:pPr defTabSz="914367">
                <a:lnSpc>
                  <a:spcPct val="90000"/>
                </a:lnSpc>
              </a:pPr>
              <a:r>
                <a:rPr lang="en-US" sz="1371" spc="-29" dirty="0">
                  <a:gradFill>
                    <a:gsLst>
                      <a:gs pos="56250">
                        <a:srgbClr val="505050"/>
                      </a:gs>
                      <a:gs pos="43000">
                        <a:srgbClr val="505050"/>
                      </a:gs>
                    </a:gsLst>
                    <a:lin ang="5400000" scaled="0"/>
                  </a:gradFill>
                </a:rPr>
                <a:t>SQL Server</a:t>
              </a:r>
            </a:p>
          </p:txBody>
        </p:sp>
        <p:grpSp>
          <p:nvGrpSpPr>
            <p:cNvPr id="131" name="Group 130"/>
            <p:cNvGrpSpPr/>
            <p:nvPr/>
          </p:nvGrpSpPr>
          <p:grpSpPr>
            <a:xfrm>
              <a:off x="7840492" y="4080517"/>
              <a:ext cx="958925" cy="1030620"/>
              <a:chOff x="7999794" y="3415633"/>
              <a:chExt cx="978408" cy="1051560"/>
            </a:xfrm>
          </p:grpSpPr>
          <p:sp>
            <p:nvSpPr>
              <p:cNvPr id="187" name="Rectangle 186"/>
              <p:cNvSpPr/>
              <p:nvPr/>
            </p:nvSpPr>
            <p:spPr bwMode="auto">
              <a:xfrm>
                <a:off x="7999794" y="3415633"/>
                <a:ext cx="978408" cy="105156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6" tIns="0" rIns="179212" bIns="62724" numCol="1" spcCol="0" rtlCol="0" fromWordArt="0" anchor="b" anchorCtr="0" forceAA="0" compatLnSpc="1">
                <a:prstTxWarp prst="textNoShape">
                  <a:avLst/>
                </a:prstTxWarp>
                <a:noAutofit/>
              </a:bodyPr>
              <a:lstStyle/>
              <a:p>
                <a:pPr defTabSz="914367">
                  <a:lnSpc>
                    <a:spcPct val="90000"/>
                  </a:lnSpc>
                </a:pPr>
                <a:r>
                  <a:rPr lang="en-US" sz="1371" spc="-29" dirty="0">
                    <a:gradFill>
                      <a:gsLst>
                        <a:gs pos="56250">
                          <a:srgbClr val="505050"/>
                        </a:gs>
                        <a:gs pos="43000">
                          <a:srgbClr val="505050"/>
                        </a:gs>
                      </a:gsLst>
                      <a:lin ang="5400000" scaled="0"/>
                    </a:gradFill>
                  </a:rPr>
                  <a:t>HW profile</a:t>
                </a:r>
              </a:p>
            </p:txBody>
          </p:sp>
          <p:sp>
            <p:nvSpPr>
              <p:cNvPr id="188" name="Freeform 647"/>
              <p:cNvSpPr>
                <a:spLocks noChangeAspect="1" noEditPoints="1"/>
              </p:cNvSpPr>
              <p:nvPr/>
            </p:nvSpPr>
            <p:spPr bwMode="auto">
              <a:xfrm rot="5400000">
                <a:off x="8159145" y="3464569"/>
                <a:ext cx="349272" cy="477473"/>
              </a:xfrm>
              <a:custGeom>
                <a:avLst/>
                <a:gdLst>
                  <a:gd name="T0" fmla="*/ 110 w 293"/>
                  <a:gd name="T1" fmla="*/ 266 h 400"/>
                  <a:gd name="T2" fmla="*/ 110 w 293"/>
                  <a:gd name="T3" fmla="*/ 314 h 400"/>
                  <a:gd name="T4" fmla="*/ 119 w 293"/>
                  <a:gd name="T5" fmla="*/ 181 h 400"/>
                  <a:gd name="T6" fmla="*/ 90 w 293"/>
                  <a:gd name="T7" fmla="*/ 211 h 400"/>
                  <a:gd name="T8" fmla="*/ 39 w 293"/>
                  <a:gd name="T9" fmla="*/ 206 h 400"/>
                  <a:gd name="T10" fmla="*/ 40 w 293"/>
                  <a:gd name="T11" fmla="*/ 248 h 400"/>
                  <a:gd name="T12" fmla="*/ 1 w 293"/>
                  <a:gd name="T13" fmla="*/ 281 h 400"/>
                  <a:gd name="T14" fmla="*/ 30 w 293"/>
                  <a:gd name="T15" fmla="*/ 310 h 400"/>
                  <a:gd name="T16" fmla="*/ 26 w 293"/>
                  <a:gd name="T17" fmla="*/ 361 h 400"/>
                  <a:gd name="T18" fmla="*/ 68 w 293"/>
                  <a:gd name="T19" fmla="*/ 361 h 400"/>
                  <a:gd name="T20" fmla="*/ 101 w 293"/>
                  <a:gd name="T21" fmla="*/ 399 h 400"/>
                  <a:gd name="T22" fmla="*/ 130 w 293"/>
                  <a:gd name="T23" fmla="*/ 370 h 400"/>
                  <a:gd name="T24" fmla="*/ 181 w 293"/>
                  <a:gd name="T25" fmla="*/ 374 h 400"/>
                  <a:gd name="T26" fmla="*/ 181 w 293"/>
                  <a:gd name="T27" fmla="*/ 332 h 400"/>
                  <a:gd name="T28" fmla="*/ 219 w 293"/>
                  <a:gd name="T29" fmla="*/ 299 h 400"/>
                  <a:gd name="T30" fmla="*/ 190 w 293"/>
                  <a:gd name="T31" fmla="*/ 270 h 400"/>
                  <a:gd name="T32" fmla="*/ 194 w 293"/>
                  <a:gd name="T33" fmla="*/ 219 h 400"/>
                  <a:gd name="T34" fmla="*/ 152 w 293"/>
                  <a:gd name="T35" fmla="*/ 220 h 400"/>
                  <a:gd name="T36" fmla="*/ 119 w 293"/>
                  <a:gd name="T37" fmla="*/ 181 h 400"/>
                  <a:gd name="T38" fmla="*/ 179 w 293"/>
                  <a:gd name="T39" fmla="*/ 82 h 400"/>
                  <a:gd name="T40" fmla="*/ 197 w 293"/>
                  <a:gd name="T41" fmla="*/ 126 h 400"/>
                  <a:gd name="T42" fmla="*/ 155 w 293"/>
                  <a:gd name="T43" fmla="*/ 0 h 400"/>
                  <a:gd name="T44" fmla="*/ 139 w 293"/>
                  <a:gd name="T45" fmla="*/ 38 h 400"/>
                  <a:gd name="T46" fmla="*/ 91 w 293"/>
                  <a:gd name="T47" fmla="*/ 54 h 400"/>
                  <a:gd name="T48" fmla="*/ 107 w 293"/>
                  <a:gd name="T49" fmla="*/ 92 h 400"/>
                  <a:gd name="T50" fmla="*/ 84 w 293"/>
                  <a:gd name="T51" fmla="*/ 137 h 400"/>
                  <a:gd name="T52" fmla="*/ 122 w 293"/>
                  <a:gd name="T53" fmla="*/ 153 h 400"/>
                  <a:gd name="T54" fmla="*/ 138 w 293"/>
                  <a:gd name="T55" fmla="*/ 201 h 400"/>
                  <a:gd name="T56" fmla="*/ 176 w 293"/>
                  <a:gd name="T57" fmla="*/ 185 h 400"/>
                  <a:gd name="T58" fmla="*/ 222 w 293"/>
                  <a:gd name="T59" fmla="*/ 208 h 400"/>
                  <a:gd name="T60" fmla="*/ 237 w 293"/>
                  <a:gd name="T61" fmla="*/ 170 h 400"/>
                  <a:gd name="T62" fmla="*/ 286 w 293"/>
                  <a:gd name="T63" fmla="*/ 154 h 400"/>
                  <a:gd name="T64" fmla="*/ 270 w 293"/>
                  <a:gd name="T65" fmla="*/ 116 h 400"/>
                  <a:gd name="T66" fmla="*/ 293 w 293"/>
                  <a:gd name="T67" fmla="*/ 71 h 400"/>
                  <a:gd name="T68" fmla="*/ 254 w 293"/>
                  <a:gd name="T69" fmla="*/ 55 h 400"/>
                  <a:gd name="T70" fmla="*/ 239 w 293"/>
                  <a:gd name="T71" fmla="*/ 7 h 400"/>
                  <a:gd name="T72" fmla="*/ 200 w 293"/>
                  <a:gd name="T73" fmla="*/ 23 h 400"/>
                  <a:gd name="T74" fmla="*/ 155 w 293"/>
                  <a:gd name="T75"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400">
                    <a:moveTo>
                      <a:pt x="86" y="290"/>
                    </a:moveTo>
                    <a:cubicBezTo>
                      <a:pt x="86" y="277"/>
                      <a:pt x="97" y="266"/>
                      <a:pt x="110" y="266"/>
                    </a:cubicBezTo>
                    <a:cubicBezTo>
                      <a:pt x="123" y="266"/>
                      <a:pt x="134" y="277"/>
                      <a:pt x="134" y="290"/>
                    </a:cubicBezTo>
                    <a:cubicBezTo>
                      <a:pt x="134" y="303"/>
                      <a:pt x="123" y="314"/>
                      <a:pt x="110" y="314"/>
                    </a:cubicBezTo>
                    <a:cubicBezTo>
                      <a:pt x="97" y="314"/>
                      <a:pt x="86" y="303"/>
                      <a:pt x="86" y="290"/>
                    </a:cubicBezTo>
                    <a:close/>
                    <a:moveTo>
                      <a:pt x="119" y="181"/>
                    </a:moveTo>
                    <a:cubicBezTo>
                      <a:pt x="113" y="180"/>
                      <a:pt x="107" y="180"/>
                      <a:pt x="101" y="181"/>
                    </a:cubicBezTo>
                    <a:cubicBezTo>
                      <a:pt x="90" y="211"/>
                      <a:pt x="90" y="211"/>
                      <a:pt x="90" y="211"/>
                    </a:cubicBezTo>
                    <a:cubicBezTo>
                      <a:pt x="82" y="212"/>
                      <a:pt x="75" y="216"/>
                      <a:pt x="68" y="220"/>
                    </a:cubicBezTo>
                    <a:cubicBezTo>
                      <a:pt x="39" y="206"/>
                      <a:pt x="39" y="206"/>
                      <a:pt x="39" y="206"/>
                    </a:cubicBezTo>
                    <a:cubicBezTo>
                      <a:pt x="35" y="210"/>
                      <a:pt x="30" y="215"/>
                      <a:pt x="26" y="219"/>
                    </a:cubicBezTo>
                    <a:cubicBezTo>
                      <a:pt x="40" y="248"/>
                      <a:pt x="40" y="248"/>
                      <a:pt x="40" y="248"/>
                    </a:cubicBezTo>
                    <a:cubicBezTo>
                      <a:pt x="36" y="255"/>
                      <a:pt x="32" y="262"/>
                      <a:pt x="31" y="270"/>
                    </a:cubicBezTo>
                    <a:cubicBezTo>
                      <a:pt x="1" y="281"/>
                      <a:pt x="1" y="281"/>
                      <a:pt x="1" y="281"/>
                    </a:cubicBezTo>
                    <a:cubicBezTo>
                      <a:pt x="0" y="287"/>
                      <a:pt x="0" y="293"/>
                      <a:pt x="1" y="299"/>
                    </a:cubicBezTo>
                    <a:cubicBezTo>
                      <a:pt x="30" y="310"/>
                      <a:pt x="30" y="310"/>
                      <a:pt x="30" y="310"/>
                    </a:cubicBezTo>
                    <a:cubicBezTo>
                      <a:pt x="32" y="318"/>
                      <a:pt x="36" y="325"/>
                      <a:pt x="40" y="332"/>
                    </a:cubicBezTo>
                    <a:cubicBezTo>
                      <a:pt x="26" y="361"/>
                      <a:pt x="26" y="361"/>
                      <a:pt x="26" y="361"/>
                    </a:cubicBezTo>
                    <a:cubicBezTo>
                      <a:pt x="30" y="366"/>
                      <a:pt x="35" y="370"/>
                      <a:pt x="39" y="374"/>
                    </a:cubicBezTo>
                    <a:cubicBezTo>
                      <a:pt x="68" y="361"/>
                      <a:pt x="68" y="361"/>
                      <a:pt x="68" y="361"/>
                    </a:cubicBezTo>
                    <a:cubicBezTo>
                      <a:pt x="75" y="365"/>
                      <a:pt x="82" y="368"/>
                      <a:pt x="90" y="370"/>
                    </a:cubicBezTo>
                    <a:cubicBezTo>
                      <a:pt x="101" y="399"/>
                      <a:pt x="101" y="399"/>
                      <a:pt x="101" y="399"/>
                    </a:cubicBezTo>
                    <a:cubicBezTo>
                      <a:pt x="107" y="400"/>
                      <a:pt x="113" y="400"/>
                      <a:pt x="119" y="399"/>
                    </a:cubicBezTo>
                    <a:cubicBezTo>
                      <a:pt x="130" y="370"/>
                      <a:pt x="130" y="370"/>
                      <a:pt x="130" y="370"/>
                    </a:cubicBezTo>
                    <a:cubicBezTo>
                      <a:pt x="138" y="368"/>
                      <a:pt x="145" y="365"/>
                      <a:pt x="152" y="361"/>
                    </a:cubicBezTo>
                    <a:cubicBezTo>
                      <a:pt x="181" y="374"/>
                      <a:pt x="181" y="374"/>
                      <a:pt x="181" y="374"/>
                    </a:cubicBezTo>
                    <a:cubicBezTo>
                      <a:pt x="185" y="370"/>
                      <a:pt x="190" y="366"/>
                      <a:pt x="194" y="361"/>
                    </a:cubicBezTo>
                    <a:cubicBezTo>
                      <a:pt x="181" y="332"/>
                      <a:pt x="181" y="332"/>
                      <a:pt x="181" y="332"/>
                    </a:cubicBezTo>
                    <a:cubicBezTo>
                      <a:pt x="185" y="325"/>
                      <a:pt x="188" y="318"/>
                      <a:pt x="190" y="310"/>
                    </a:cubicBezTo>
                    <a:cubicBezTo>
                      <a:pt x="219" y="299"/>
                      <a:pt x="219" y="299"/>
                      <a:pt x="219" y="299"/>
                    </a:cubicBezTo>
                    <a:cubicBezTo>
                      <a:pt x="220" y="293"/>
                      <a:pt x="220" y="287"/>
                      <a:pt x="219" y="281"/>
                    </a:cubicBezTo>
                    <a:cubicBezTo>
                      <a:pt x="190" y="270"/>
                      <a:pt x="190" y="270"/>
                      <a:pt x="190" y="270"/>
                    </a:cubicBezTo>
                    <a:cubicBezTo>
                      <a:pt x="188" y="262"/>
                      <a:pt x="185" y="255"/>
                      <a:pt x="181" y="248"/>
                    </a:cubicBezTo>
                    <a:cubicBezTo>
                      <a:pt x="194" y="219"/>
                      <a:pt x="194" y="219"/>
                      <a:pt x="194" y="219"/>
                    </a:cubicBezTo>
                    <a:cubicBezTo>
                      <a:pt x="190" y="215"/>
                      <a:pt x="185" y="210"/>
                      <a:pt x="181" y="206"/>
                    </a:cubicBezTo>
                    <a:cubicBezTo>
                      <a:pt x="152" y="220"/>
                      <a:pt x="152" y="220"/>
                      <a:pt x="152" y="220"/>
                    </a:cubicBezTo>
                    <a:cubicBezTo>
                      <a:pt x="145" y="216"/>
                      <a:pt x="138" y="212"/>
                      <a:pt x="130" y="211"/>
                    </a:cubicBezTo>
                    <a:lnTo>
                      <a:pt x="119" y="181"/>
                    </a:lnTo>
                    <a:close/>
                    <a:moveTo>
                      <a:pt x="167" y="113"/>
                    </a:moveTo>
                    <a:cubicBezTo>
                      <a:pt x="162" y="101"/>
                      <a:pt x="167" y="87"/>
                      <a:pt x="179" y="82"/>
                    </a:cubicBezTo>
                    <a:cubicBezTo>
                      <a:pt x="191" y="77"/>
                      <a:pt x="205" y="83"/>
                      <a:pt x="210" y="95"/>
                    </a:cubicBezTo>
                    <a:cubicBezTo>
                      <a:pt x="215" y="107"/>
                      <a:pt x="210" y="121"/>
                      <a:pt x="197" y="126"/>
                    </a:cubicBezTo>
                    <a:cubicBezTo>
                      <a:pt x="185" y="131"/>
                      <a:pt x="172" y="125"/>
                      <a:pt x="167" y="113"/>
                    </a:cubicBezTo>
                    <a:close/>
                    <a:moveTo>
                      <a:pt x="155" y="0"/>
                    </a:moveTo>
                    <a:cubicBezTo>
                      <a:pt x="149" y="2"/>
                      <a:pt x="144" y="4"/>
                      <a:pt x="138" y="7"/>
                    </a:cubicBezTo>
                    <a:cubicBezTo>
                      <a:pt x="139" y="38"/>
                      <a:pt x="139" y="38"/>
                      <a:pt x="139" y="38"/>
                    </a:cubicBezTo>
                    <a:cubicBezTo>
                      <a:pt x="133" y="43"/>
                      <a:pt x="127" y="49"/>
                      <a:pt x="123" y="55"/>
                    </a:cubicBezTo>
                    <a:cubicBezTo>
                      <a:pt x="91" y="54"/>
                      <a:pt x="91" y="54"/>
                      <a:pt x="91" y="54"/>
                    </a:cubicBezTo>
                    <a:cubicBezTo>
                      <a:pt x="88" y="59"/>
                      <a:pt x="86" y="65"/>
                      <a:pt x="84" y="71"/>
                    </a:cubicBezTo>
                    <a:cubicBezTo>
                      <a:pt x="107" y="92"/>
                      <a:pt x="107" y="92"/>
                      <a:pt x="107" y="92"/>
                    </a:cubicBezTo>
                    <a:cubicBezTo>
                      <a:pt x="106" y="100"/>
                      <a:pt x="106" y="108"/>
                      <a:pt x="107" y="116"/>
                    </a:cubicBezTo>
                    <a:cubicBezTo>
                      <a:pt x="84" y="137"/>
                      <a:pt x="84" y="137"/>
                      <a:pt x="84" y="137"/>
                    </a:cubicBezTo>
                    <a:cubicBezTo>
                      <a:pt x="86" y="143"/>
                      <a:pt x="88" y="149"/>
                      <a:pt x="91" y="154"/>
                    </a:cubicBezTo>
                    <a:cubicBezTo>
                      <a:pt x="122" y="153"/>
                      <a:pt x="122" y="153"/>
                      <a:pt x="122" y="153"/>
                    </a:cubicBezTo>
                    <a:cubicBezTo>
                      <a:pt x="127" y="159"/>
                      <a:pt x="133" y="165"/>
                      <a:pt x="139" y="170"/>
                    </a:cubicBezTo>
                    <a:cubicBezTo>
                      <a:pt x="138" y="201"/>
                      <a:pt x="138" y="201"/>
                      <a:pt x="138" y="201"/>
                    </a:cubicBezTo>
                    <a:cubicBezTo>
                      <a:pt x="144" y="204"/>
                      <a:pt x="149" y="206"/>
                      <a:pt x="155" y="208"/>
                    </a:cubicBezTo>
                    <a:cubicBezTo>
                      <a:pt x="176" y="185"/>
                      <a:pt x="176" y="185"/>
                      <a:pt x="176" y="185"/>
                    </a:cubicBezTo>
                    <a:cubicBezTo>
                      <a:pt x="184" y="186"/>
                      <a:pt x="193" y="186"/>
                      <a:pt x="200" y="185"/>
                    </a:cubicBezTo>
                    <a:cubicBezTo>
                      <a:pt x="222" y="208"/>
                      <a:pt x="222" y="208"/>
                      <a:pt x="222" y="208"/>
                    </a:cubicBezTo>
                    <a:cubicBezTo>
                      <a:pt x="228" y="206"/>
                      <a:pt x="233" y="204"/>
                      <a:pt x="239" y="201"/>
                    </a:cubicBezTo>
                    <a:cubicBezTo>
                      <a:pt x="237" y="170"/>
                      <a:pt x="237" y="170"/>
                      <a:pt x="237" y="170"/>
                    </a:cubicBezTo>
                    <a:cubicBezTo>
                      <a:pt x="244" y="165"/>
                      <a:pt x="250" y="159"/>
                      <a:pt x="254" y="153"/>
                    </a:cubicBezTo>
                    <a:cubicBezTo>
                      <a:pt x="286" y="154"/>
                      <a:pt x="286" y="154"/>
                      <a:pt x="286" y="154"/>
                    </a:cubicBezTo>
                    <a:cubicBezTo>
                      <a:pt x="289" y="149"/>
                      <a:pt x="291" y="143"/>
                      <a:pt x="293" y="137"/>
                    </a:cubicBezTo>
                    <a:cubicBezTo>
                      <a:pt x="270" y="116"/>
                      <a:pt x="270" y="116"/>
                      <a:pt x="270" y="116"/>
                    </a:cubicBezTo>
                    <a:cubicBezTo>
                      <a:pt x="271" y="108"/>
                      <a:pt x="271" y="100"/>
                      <a:pt x="270" y="92"/>
                    </a:cubicBezTo>
                    <a:cubicBezTo>
                      <a:pt x="293" y="71"/>
                      <a:pt x="293" y="71"/>
                      <a:pt x="293" y="71"/>
                    </a:cubicBezTo>
                    <a:cubicBezTo>
                      <a:pt x="291" y="65"/>
                      <a:pt x="289" y="59"/>
                      <a:pt x="286" y="54"/>
                    </a:cubicBezTo>
                    <a:cubicBezTo>
                      <a:pt x="254" y="55"/>
                      <a:pt x="254" y="55"/>
                      <a:pt x="254" y="55"/>
                    </a:cubicBezTo>
                    <a:cubicBezTo>
                      <a:pt x="249" y="49"/>
                      <a:pt x="244" y="43"/>
                      <a:pt x="237" y="38"/>
                    </a:cubicBezTo>
                    <a:cubicBezTo>
                      <a:pt x="239" y="7"/>
                      <a:pt x="239" y="7"/>
                      <a:pt x="239" y="7"/>
                    </a:cubicBezTo>
                    <a:cubicBezTo>
                      <a:pt x="233" y="4"/>
                      <a:pt x="228" y="2"/>
                      <a:pt x="222" y="0"/>
                    </a:cubicBezTo>
                    <a:cubicBezTo>
                      <a:pt x="200" y="23"/>
                      <a:pt x="200" y="23"/>
                      <a:pt x="200" y="23"/>
                    </a:cubicBezTo>
                    <a:cubicBezTo>
                      <a:pt x="192" y="22"/>
                      <a:pt x="184" y="22"/>
                      <a:pt x="176" y="23"/>
                    </a:cubicBezTo>
                    <a:lnTo>
                      <a:pt x="155" y="0"/>
                    </a:lnTo>
                    <a:close/>
                  </a:path>
                </a:pathLst>
              </a:custGeom>
              <a:solidFill>
                <a:schemeClr val="accent1"/>
              </a:solidFill>
              <a:ln>
                <a:noFill/>
              </a:ln>
              <a:extLst/>
            </p:spPr>
            <p:txBody>
              <a:bodyPr vert="horz" wrap="square" lIns="89606" tIns="44804" rIns="89606" bIns="44804" numCol="1" anchor="t" anchorCtr="0" compatLnSpc="1">
                <a:prstTxWarp prst="textNoShape">
                  <a:avLst/>
                </a:prstTxWarp>
              </a:bodyPr>
              <a:lstStyle/>
              <a:p>
                <a:pPr defTabSz="914367">
                  <a:lnSpc>
                    <a:spcPct val="90000"/>
                  </a:lnSpc>
                </a:pPr>
                <a:endParaRPr lang="en-US">
                  <a:solidFill>
                    <a:srgbClr val="505050"/>
                  </a:solidFill>
                </a:endParaRPr>
              </a:p>
            </p:txBody>
          </p:sp>
        </p:grpSp>
        <p:grpSp>
          <p:nvGrpSpPr>
            <p:cNvPr id="132" name="Group 131"/>
            <p:cNvGrpSpPr/>
            <p:nvPr/>
          </p:nvGrpSpPr>
          <p:grpSpPr>
            <a:xfrm>
              <a:off x="8843648" y="4080517"/>
              <a:ext cx="958925" cy="1030620"/>
              <a:chOff x="9023332" y="3415633"/>
              <a:chExt cx="978408" cy="1051560"/>
            </a:xfrm>
          </p:grpSpPr>
          <p:sp>
            <p:nvSpPr>
              <p:cNvPr id="185" name="Rectangle 184"/>
              <p:cNvSpPr/>
              <p:nvPr/>
            </p:nvSpPr>
            <p:spPr bwMode="auto">
              <a:xfrm>
                <a:off x="9023332" y="3415633"/>
                <a:ext cx="978408" cy="105156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6" tIns="0" rIns="179212" bIns="62724" numCol="1" spcCol="0" rtlCol="0" fromWordArt="0" anchor="b" anchorCtr="0" forceAA="0" compatLnSpc="1">
                <a:prstTxWarp prst="textNoShape">
                  <a:avLst/>
                </a:prstTxWarp>
                <a:noAutofit/>
              </a:bodyPr>
              <a:lstStyle/>
              <a:p>
                <a:pPr defTabSz="914367">
                  <a:lnSpc>
                    <a:spcPct val="90000"/>
                  </a:lnSpc>
                </a:pPr>
                <a:r>
                  <a:rPr lang="en-US" sz="1371" spc="-29" dirty="0">
                    <a:gradFill>
                      <a:gsLst>
                        <a:gs pos="56250">
                          <a:srgbClr val="505050"/>
                        </a:gs>
                        <a:gs pos="43000">
                          <a:srgbClr val="505050"/>
                        </a:gs>
                      </a:gsLst>
                      <a:lin ang="5400000" scaled="0"/>
                    </a:gradFill>
                  </a:rPr>
                  <a:t>OS </a:t>
                </a:r>
                <a:br>
                  <a:rPr lang="en-US" sz="1371" spc="-29" dirty="0">
                    <a:gradFill>
                      <a:gsLst>
                        <a:gs pos="56250">
                          <a:srgbClr val="505050"/>
                        </a:gs>
                        <a:gs pos="43000">
                          <a:srgbClr val="505050"/>
                        </a:gs>
                      </a:gsLst>
                      <a:lin ang="5400000" scaled="0"/>
                    </a:gradFill>
                  </a:rPr>
                </a:br>
                <a:r>
                  <a:rPr lang="en-US" sz="1371" spc="-29" dirty="0">
                    <a:gradFill>
                      <a:gsLst>
                        <a:gs pos="56250">
                          <a:srgbClr val="505050"/>
                        </a:gs>
                        <a:gs pos="43000">
                          <a:srgbClr val="505050"/>
                        </a:gs>
                      </a:gsLst>
                      <a:lin ang="5400000" scaled="0"/>
                    </a:gradFill>
                  </a:rPr>
                  <a:t>profile</a:t>
                </a:r>
              </a:p>
            </p:txBody>
          </p:sp>
          <p:sp>
            <p:nvSpPr>
              <p:cNvPr id="186" name="Freeform 101"/>
              <p:cNvSpPr>
                <a:spLocks noChangeAspect="1" noEditPoints="1"/>
              </p:cNvSpPr>
              <p:nvPr/>
            </p:nvSpPr>
            <p:spPr bwMode="auto">
              <a:xfrm>
                <a:off x="9118582" y="3528670"/>
                <a:ext cx="321571" cy="349271"/>
              </a:xfrm>
              <a:custGeom>
                <a:avLst/>
                <a:gdLst>
                  <a:gd name="T0" fmla="*/ 22 w 113"/>
                  <a:gd name="T1" fmla="*/ 34 h 123"/>
                  <a:gd name="T2" fmla="*/ 29 w 113"/>
                  <a:gd name="T3" fmla="*/ 28 h 123"/>
                  <a:gd name="T4" fmla="*/ 81 w 113"/>
                  <a:gd name="T5" fmla="*/ 28 h 123"/>
                  <a:gd name="T6" fmla="*/ 87 w 113"/>
                  <a:gd name="T7" fmla="*/ 34 h 123"/>
                  <a:gd name="T8" fmla="*/ 81 w 113"/>
                  <a:gd name="T9" fmla="*/ 40 h 123"/>
                  <a:gd name="T10" fmla="*/ 29 w 113"/>
                  <a:gd name="T11" fmla="*/ 40 h 123"/>
                  <a:gd name="T12" fmla="*/ 22 w 113"/>
                  <a:gd name="T13" fmla="*/ 34 h 123"/>
                  <a:gd name="T14" fmla="*/ 29 w 113"/>
                  <a:gd name="T15" fmla="*/ 67 h 123"/>
                  <a:gd name="T16" fmla="*/ 81 w 113"/>
                  <a:gd name="T17" fmla="*/ 67 h 123"/>
                  <a:gd name="T18" fmla="*/ 87 w 113"/>
                  <a:gd name="T19" fmla="*/ 60 h 123"/>
                  <a:gd name="T20" fmla="*/ 81 w 113"/>
                  <a:gd name="T21" fmla="*/ 54 h 123"/>
                  <a:gd name="T22" fmla="*/ 29 w 113"/>
                  <a:gd name="T23" fmla="*/ 54 h 123"/>
                  <a:gd name="T24" fmla="*/ 22 w 113"/>
                  <a:gd name="T25" fmla="*/ 60 h 123"/>
                  <a:gd name="T26" fmla="*/ 29 w 113"/>
                  <a:gd name="T27" fmla="*/ 67 h 123"/>
                  <a:gd name="T28" fmla="*/ 29 w 113"/>
                  <a:gd name="T29" fmla="*/ 93 h 123"/>
                  <a:gd name="T30" fmla="*/ 81 w 113"/>
                  <a:gd name="T31" fmla="*/ 93 h 123"/>
                  <a:gd name="T32" fmla="*/ 87 w 113"/>
                  <a:gd name="T33" fmla="*/ 87 h 123"/>
                  <a:gd name="T34" fmla="*/ 81 w 113"/>
                  <a:gd name="T35" fmla="*/ 81 h 123"/>
                  <a:gd name="T36" fmla="*/ 29 w 113"/>
                  <a:gd name="T37" fmla="*/ 81 h 123"/>
                  <a:gd name="T38" fmla="*/ 22 w 113"/>
                  <a:gd name="T39" fmla="*/ 87 h 123"/>
                  <a:gd name="T40" fmla="*/ 29 w 113"/>
                  <a:gd name="T41" fmla="*/ 93 h 123"/>
                  <a:gd name="T42" fmla="*/ 113 w 113"/>
                  <a:gd name="T43" fmla="*/ 17 h 123"/>
                  <a:gd name="T44" fmla="*/ 113 w 113"/>
                  <a:gd name="T45" fmla="*/ 106 h 123"/>
                  <a:gd name="T46" fmla="*/ 113 w 113"/>
                  <a:gd name="T47" fmla="*/ 106 h 123"/>
                  <a:gd name="T48" fmla="*/ 96 w 113"/>
                  <a:gd name="T49" fmla="*/ 123 h 123"/>
                  <a:gd name="T50" fmla="*/ 18 w 113"/>
                  <a:gd name="T51" fmla="*/ 123 h 123"/>
                  <a:gd name="T52" fmla="*/ 0 w 113"/>
                  <a:gd name="T53" fmla="*/ 106 h 123"/>
                  <a:gd name="T54" fmla="*/ 0 w 113"/>
                  <a:gd name="T55" fmla="*/ 106 h 123"/>
                  <a:gd name="T56" fmla="*/ 0 w 113"/>
                  <a:gd name="T57" fmla="*/ 17 h 123"/>
                  <a:gd name="T58" fmla="*/ 18 w 113"/>
                  <a:gd name="T59" fmla="*/ 0 h 123"/>
                  <a:gd name="T60" fmla="*/ 96 w 113"/>
                  <a:gd name="T61" fmla="*/ 0 h 123"/>
                  <a:gd name="T62" fmla="*/ 113 w 113"/>
                  <a:gd name="T63" fmla="*/ 17 h 123"/>
                  <a:gd name="T64" fmla="*/ 101 w 113"/>
                  <a:gd name="T65" fmla="*/ 18 h 123"/>
                  <a:gd name="T66" fmla="*/ 95 w 113"/>
                  <a:gd name="T67" fmla="*/ 12 h 123"/>
                  <a:gd name="T68" fmla="*/ 18 w 113"/>
                  <a:gd name="T69" fmla="*/ 12 h 123"/>
                  <a:gd name="T70" fmla="*/ 13 w 113"/>
                  <a:gd name="T71" fmla="*/ 18 h 123"/>
                  <a:gd name="T72" fmla="*/ 13 w 113"/>
                  <a:gd name="T73" fmla="*/ 105 h 123"/>
                  <a:gd name="T74" fmla="*/ 18 w 113"/>
                  <a:gd name="T75" fmla="*/ 111 h 123"/>
                  <a:gd name="T76" fmla="*/ 95 w 113"/>
                  <a:gd name="T77" fmla="*/ 111 h 123"/>
                  <a:gd name="T78" fmla="*/ 101 w 113"/>
                  <a:gd name="T79" fmla="*/ 105 h 123"/>
                  <a:gd name="T80" fmla="*/ 101 w 113"/>
                  <a:gd name="T81" fmla="*/ 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 h="123">
                    <a:moveTo>
                      <a:pt x="22" y="34"/>
                    </a:moveTo>
                    <a:cubicBezTo>
                      <a:pt x="22" y="30"/>
                      <a:pt x="25" y="28"/>
                      <a:pt x="29" y="28"/>
                    </a:cubicBezTo>
                    <a:cubicBezTo>
                      <a:pt x="81" y="28"/>
                      <a:pt x="81" y="28"/>
                      <a:pt x="81" y="28"/>
                    </a:cubicBezTo>
                    <a:cubicBezTo>
                      <a:pt x="85" y="28"/>
                      <a:pt x="87" y="30"/>
                      <a:pt x="87" y="34"/>
                    </a:cubicBezTo>
                    <a:cubicBezTo>
                      <a:pt x="87" y="37"/>
                      <a:pt x="85" y="40"/>
                      <a:pt x="81" y="40"/>
                    </a:cubicBezTo>
                    <a:cubicBezTo>
                      <a:pt x="29" y="40"/>
                      <a:pt x="29" y="40"/>
                      <a:pt x="29" y="40"/>
                    </a:cubicBezTo>
                    <a:cubicBezTo>
                      <a:pt x="25" y="40"/>
                      <a:pt x="22" y="37"/>
                      <a:pt x="22" y="34"/>
                    </a:cubicBezTo>
                    <a:close/>
                    <a:moveTo>
                      <a:pt x="29" y="67"/>
                    </a:moveTo>
                    <a:cubicBezTo>
                      <a:pt x="81" y="67"/>
                      <a:pt x="81" y="67"/>
                      <a:pt x="81" y="67"/>
                    </a:cubicBezTo>
                    <a:cubicBezTo>
                      <a:pt x="85" y="67"/>
                      <a:pt x="87" y="64"/>
                      <a:pt x="87" y="60"/>
                    </a:cubicBezTo>
                    <a:cubicBezTo>
                      <a:pt x="87" y="57"/>
                      <a:pt x="85" y="54"/>
                      <a:pt x="81" y="54"/>
                    </a:cubicBezTo>
                    <a:cubicBezTo>
                      <a:pt x="29" y="54"/>
                      <a:pt x="29" y="54"/>
                      <a:pt x="29" y="54"/>
                    </a:cubicBezTo>
                    <a:cubicBezTo>
                      <a:pt x="25" y="54"/>
                      <a:pt x="22" y="57"/>
                      <a:pt x="22" y="60"/>
                    </a:cubicBezTo>
                    <a:cubicBezTo>
                      <a:pt x="22" y="64"/>
                      <a:pt x="25" y="67"/>
                      <a:pt x="29" y="67"/>
                    </a:cubicBezTo>
                    <a:close/>
                    <a:moveTo>
                      <a:pt x="29" y="93"/>
                    </a:moveTo>
                    <a:cubicBezTo>
                      <a:pt x="81" y="93"/>
                      <a:pt x="81" y="93"/>
                      <a:pt x="81" y="93"/>
                    </a:cubicBezTo>
                    <a:cubicBezTo>
                      <a:pt x="85" y="93"/>
                      <a:pt x="87" y="90"/>
                      <a:pt x="87" y="87"/>
                    </a:cubicBezTo>
                    <a:cubicBezTo>
                      <a:pt x="87" y="84"/>
                      <a:pt x="85" y="81"/>
                      <a:pt x="81" y="81"/>
                    </a:cubicBezTo>
                    <a:cubicBezTo>
                      <a:pt x="29" y="81"/>
                      <a:pt x="29" y="81"/>
                      <a:pt x="29" y="81"/>
                    </a:cubicBezTo>
                    <a:cubicBezTo>
                      <a:pt x="25" y="81"/>
                      <a:pt x="22" y="84"/>
                      <a:pt x="22" y="87"/>
                    </a:cubicBezTo>
                    <a:cubicBezTo>
                      <a:pt x="22" y="90"/>
                      <a:pt x="25" y="93"/>
                      <a:pt x="29" y="93"/>
                    </a:cubicBezTo>
                    <a:close/>
                    <a:moveTo>
                      <a:pt x="113" y="17"/>
                    </a:moveTo>
                    <a:cubicBezTo>
                      <a:pt x="113" y="106"/>
                      <a:pt x="113" y="106"/>
                      <a:pt x="113" y="106"/>
                    </a:cubicBezTo>
                    <a:cubicBezTo>
                      <a:pt x="113" y="106"/>
                      <a:pt x="113" y="106"/>
                      <a:pt x="113" y="106"/>
                    </a:cubicBezTo>
                    <a:cubicBezTo>
                      <a:pt x="113" y="115"/>
                      <a:pt x="105" y="123"/>
                      <a:pt x="96" y="123"/>
                    </a:cubicBezTo>
                    <a:cubicBezTo>
                      <a:pt x="18" y="123"/>
                      <a:pt x="18" y="123"/>
                      <a:pt x="18" y="123"/>
                    </a:cubicBezTo>
                    <a:cubicBezTo>
                      <a:pt x="8" y="123"/>
                      <a:pt x="0" y="115"/>
                      <a:pt x="0" y="106"/>
                    </a:cubicBezTo>
                    <a:cubicBezTo>
                      <a:pt x="0" y="106"/>
                      <a:pt x="0" y="106"/>
                      <a:pt x="0" y="106"/>
                    </a:cubicBezTo>
                    <a:cubicBezTo>
                      <a:pt x="0" y="17"/>
                      <a:pt x="0" y="17"/>
                      <a:pt x="0" y="17"/>
                    </a:cubicBezTo>
                    <a:cubicBezTo>
                      <a:pt x="0" y="8"/>
                      <a:pt x="8" y="0"/>
                      <a:pt x="18" y="0"/>
                    </a:cubicBezTo>
                    <a:cubicBezTo>
                      <a:pt x="96" y="0"/>
                      <a:pt x="96" y="0"/>
                      <a:pt x="96" y="0"/>
                    </a:cubicBezTo>
                    <a:cubicBezTo>
                      <a:pt x="105" y="0"/>
                      <a:pt x="113" y="8"/>
                      <a:pt x="113" y="17"/>
                    </a:cubicBezTo>
                    <a:close/>
                    <a:moveTo>
                      <a:pt x="101" y="18"/>
                    </a:moveTo>
                    <a:cubicBezTo>
                      <a:pt x="101" y="15"/>
                      <a:pt x="98" y="12"/>
                      <a:pt x="95" y="12"/>
                    </a:cubicBezTo>
                    <a:cubicBezTo>
                      <a:pt x="18" y="12"/>
                      <a:pt x="18" y="12"/>
                      <a:pt x="18" y="12"/>
                    </a:cubicBezTo>
                    <a:cubicBezTo>
                      <a:pt x="15" y="12"/>
                      <a:pt x="13" y="15"/>
                      <a:pt x="13" y="18"/>
                    </a:cubicBezTo>
                    <a:cubicBezTo>
                      <a:pt x="13" y="105"/>
                      <a:pt x="13" y="105"/>
                      <a:pt x="13" y="105"/>
                    </a:cubicBezTo>
                    <a:cubicBezTo>
                      <a:pt x="13" y="108"/>
                      <a:pt x="15" y="111"/>
                      <a:pt x="18" y="111"/>
                    </a:cubicBezTo>
                    <a:cubicBezTo>
                      <a:pt x="95" y="111"/>
                      <a:pt x="95" y="111"/>
                      <a:pt x="95" y="111"/>
                    </a:cubicBezTo>
                    <a:cubicBezTo>
                      <a:pt x="98" y="111"/>
                      <a:pt x="101" y="108"/>
                      <a:pt x="101" y="105"/>
                    </a:cubicBezTo>
                    <a:lnTo>
                      <a:pt x="101"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6" tIns="44804" rIns="89606" bIns="44804" numCol="1" anchor="t" anchorCtr="0" compatLnSpc="1">
                <a:prstTxWarp prst="textNoShape">
                  <a:avLst/>
                </a:prstTxWarp>
              </a:bodyPr>
              <a:lstStyle/>
              <a:p>
                <a:pPr defTabSz="914367">
                  <a:lnSpc>
                    <a:spcPct val="90000"/>
                  </a:lnSpc>
                </a:pPr>
                <a:endParaRPr lang="en-US">
                  <a:solidFill>
                    <a:srgbClr val="505050"/>
                  </a:solidFill>
                </a:endParaRPr>
              </a:p>
            </p:txBody>
          </p:sp>
        </p:grpSp>
        <p:grpSp>
          <p:nvGrpSpPr>
            <p:cNvPr id="133" name="Group 132"/>
            <p:cNvGrpSpPr/>
            <p:nvPr/>
          </p:nvGrpSpPr>
          <p:grpSpPr>
            <a:xfrm>
              <a:off x="7774772" y="2642617"/>
              <a:ext cx="3091860" cy="968639"/>
              <a:chOff x="7932738" y="1948518"/>
              <a:chExt cx="3154680" cy="988320"/>
            </a:xfrm>
          </p:grpSpPr>
          <p:sp>
            <p:nvSpPr>
              <p:cNvPr id="179" name="Rectangle 178"/>
              <p:cNvSpPr/>
              <p:nvPr/>
            </p:nvSpPr>
            <p:spPr bwMode="auto">
              <a:xfrm>
                <a:off x="7932738" y="2443062"/>
                <a:ext cx="3154680" cy="4937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wrap="square" lIns="179212" tIns="143371" rIns="179212" bIns="143371" anchor="t" anchorCtr="0">
                <a:spAutoFit/>
              </a:bodyPr>
              <a:lstStyle/>
              <a:p>
                <a:pPr defTabSz="914367">
                  <a:lnSpc>
                    <a:spcPct val="90000"/>
                  </a:lnSpc>
                </a:pPr>
                <a:r>
                  <a:rPr lang="en-US" sz="1371" spc="-29" dirty="0">
                    <a:gradFill>
                      <a:gsLst>
                        <a:gs pos="56250">
                          <a:srgbClr val="505050"/>
                        </a:gs>
                        <a:gs pos="43000">
                          <a:srgbClr val="505050"/>
                        </a:gs>
                      </a:gsLst>
                      <a:lin ang="5400000" scaled="0"/>
                    </a:gradFill>
                    <a:cs typeface="Segoe UI" panose="020B0502040204020203" pitchFamily="34" charset="0"/>
                  </a:rPr>
                  <a:t>Scale out and health policy.</a:t>
                </a:r>
              </a:p>
            </p:txBody>
          </p:sp>
          <p:grpSp>
            <p:nvGrpSpPr>
              <p:cNvPr id="182" name="Group 181"/>
              <p:cNvGrpSpPr>
                <a:grpSpLocks noChangeAspect="1"/>
              </p:cNvGrpSpPr>
              <p:nvPr/>
            </p:nvGrpSpPr>
            <p:grpSpPr>
              <a:xfrm>
                <a:off x="7951788" y="1948518"/>
                <a:ext cx="410425" cy="410425"/>
                <a:chOff x="1225393" y="1746128"/>
                <a:chExt cx="727091" cy="727091"/>
              </a:xfrm>
            </p:grpSpPr>
            <p:sp>
              <p:nvSpPr>
                <p:cNvPr id="183" name="Oval 182"/>
                <p:cNvSpPr/>
                <p:nvPr/>
              </p:nvSpPr>
              <p:spPr bwMode="auto">
                <a:xfrm>
                  <a:off x="1225393" y="1746128"/>
                  <a:ext cx="727091" cy="727091"/>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12" tIns="143371" rIns="179212" bIns="143371" numCol="1" spcCol="0" rtlCol="0" fromWordArt="0" anchor="t" anchorCtr="0" forceAA="0" compatLnSpc="1">
                  <a:prstTxWarp prst="textNoShape">
                    <a:avLst/>
                  </a:prstTxWarp>
                  <a:noAutofit/>
                </a:bodyPr>
                <a:lstStyle/>
                <a:p>
                  <a:pPr algn="ctr" defTabSz="895736">
                    <a:lnSpc>
                      <a:spcPct val="90000"/>
                    </a:lnSpc>
                  </a:pPr>
                  <a:endParaRPr lang="en-US" sz="1960" spc="-49" dirty="0">
                    <a:gradFill>
                      <a:gsLst>
                        <a:gs pos="1250">
                          <a:srgbClr val="EFEFEF"/>
                        </a:gs>
                        <a:gs pos="10417">
                          <a:srgbClr val="EFEFEF"/>
                        </a:gs>
                      </a:gsLst>
                      <a:lin ang="5400000" scaled="0"/>
                    </a:gradFill>
                  </a:endParaRPr>
                </a:p>
              </p:txBody>
            </p:sp>
            <p:sp>
              <p:nvSpPr>
                <p:cNvPr id="184" name="Freeform 101"/>
                <p:cNvSpPr>
                  <a:spLocks noChangeAspect="1" noEditPoints="1"/>
                </p:cNvSpPr>
                <p:nvPr/>
              </p:nvSpPr>
              <p:spPr bwMode="auto">
                <a:xfrm>
                  <a:off x="1412074" y="1917575"/>
                  <a:ext cx="353728" cy="384198"/>
                </a:xfrm>
                <a:custGeom>
                  <a:avLst/>
                  <a:gdLst>
                    <a:gd name="T0" fmla="*/ 22 w 113"/>
                    <a:gd name="T1" fmla="*/ 34 h 123"/>
                    <a:gd name="T2" fmla="*/ 29 w 113"/>
                    <a:gd name="T3" fmla="*/ 28 h 123"/>
                    <a:gd name="T4" fmla="*/ 81 w 113"/>
                    <a:gd name="T5" fmla="*/ 28 h 123"/>
                    <a:gd name="T6" fmla="*/ 87 w 113"/>
                    <a:gd name="T7" fmla="*/ 34 h 123"/>
                    <a:gd name="T8" fmla="*/ 81 w 113"/>
                    <a:gd name="T9" fmla="*/ 40 h 123"/>
                    <a:gd name="T10" fmla="*/ 29 w 113"/>
                    <a:gd name="T11" fmla="*/ 40 h 123"/>
                    <a:gd name="T12" fmla="*/ 22 w 113"/>
                    <a:gd name="T13" fmla="*/ 34 h 123"/>
                    <a:gd name="T14" fmla="*/ 29 w 113"/>
                    <a:gd name="T15" fmla="*/ 67 h 123"/>
                    <a:gd name="T16" fmla="*/ 81 w 113"/>
                    <a:gd name="T17" fmla="*/ 67 h 123"/>
                    <a:gd name="T18" fmla="*/ 87 w 113"/>
                    <a:gd name="T19" fmla="*/ 60 h 123"/>
                    <a:gd name="T20" fmla="*/ 81 w 113"/>
                    <a:gd name="T21" fmla="*/ 54 h 123"/>
                    <a:gd name="T22" fmla="*/ 29 w 113"/>
                    <a:gd name="T23" fmla="*/ 54 h 123"/>
                    <a:gd name="T24" fmla="*/ 22 w 113"/>
                    <a:gd name="T25" fmla="*/ 60 h 123"/>
                    <a:gd name="T26" fmla="*/ 29 w 113"/>
                    <a:gd name="T27" fmla="*/ 67 h 123"/>
                    <a:gd name="T28" fmla="*/ 29 w 113"/>
                    <a:gd name="T29" fmla="*/ 93 h 123"/>
                    <a:gd name="T30" fmla="*/ 81 w 113"/>
                    <a:gd name="T31" fmla="*/ 93 h 123"/>
                    <a:gd name="T32" fmla="*/ 87 w 113"/>
                    <a:gd name="T33" fmla="*/ 87 h 123"/>
                    <a:gd name="T34" fmla="*/ 81 w 113"/>
                    <a:gd name="T35" fmla="*/ 81 h 123"/>
                    <a:gd name="T36" fmla="*/ 29 w 113"/>
                    <a:gd name="T37" fmla="*/ 81 h 123"/>
                    <a:gd name="T38" fmla="*/ 22 w 113"/>
                    <a:gd name="T39" fmla="*/ 87 h 123"/>
                    <a:gd name="T40" fmla="*/ 29 w 113"/>
                    <a:gd name="T41" fmla="*/ 93 h 123"/>
                    <a:gd name="T42" fmla="*/ 113 w 113"/>
                    <a:gd name="T43" fmla="*/ 17 h 123"/>
                    <a:gd name="T44" fmla="*/ 113 w 113"/>
                    <a:gd name="T45" fmla="*/ 106 h 123"/>
                    <a:gd name="T46" fmla="*/ 113 w 113"/>
                    <a:gd name="T47" fmla="*/ 106 h 123"/>
                    <a:gd name="T48" fmla="*/ 96 w 113"/>
                    <a:gd name="T49" fmla="*/ 123 h 123"/>
                    <a:gd name="T50" fmla="*/ 18 w 113"/>
                    <a:gd name="T51" fmla="*/ 123 h 123"/>
                    <a:gd name="T52" fmla="*/ 0 w 113"/>
                    <a:gd name="T53" fmla="*/ 106 h 123"/>
                    <a:gd name="T54" fmla="*/ 0 w 113"/>
                    <a:gd name="T55" fmla="*/ 106 h 123"/>
                    <a:gd name="T56" fmla="*/ 0 w 113"/>
                    <a:gd name="T57" fmla="*/ 17 h 123"/>
                    <a:gd name="T58" fmla="*/ 18 w 113"/>
                    <a:gd name="T59" fmla="*/ 0 h 123"/>
                    <a:gd name="T60" fmla="*/ 96 w 113"/>
                    <a:gd name="T61" fmla="*/ 0 h 123"/>
                    <a:gd name="T62" fmla="*/ 113 w 113"/>
                    <a:gd name="T63" fmla="*/ 17 h 123"/>
                    <a:gd name="T64" fmla="*/ 101 w 113"/>
                    <a:gd name="T65" fmla="*/ 18 h 123"/>
                    <a:gd name="T66" fmla="*/ 95 w 113"/>
                    <a:gd name="T67" fmla="*/ 12 h 123"/>
                    <a:gd name="T68" fmla="*/ 18 w 113"/>
                    <a:gd name="T69" fmla="*/ 12 h 123"/>
                    <a:gd name="T70" fmla="*/ 13 w 113"/>
                    <a:gd name="T71" fmla="*/ 18 h 123"/>
                    <a:gd name="T72" fmla="*/ 13 w 113"/>
                    <a:gd name="T73" fmla="*/ 105 h 123"/>
                    <a:gd name="T74" fmla="*/ 18 w 113"/>
                    <a:gd name="T75" fmla="*/ 111 h 123"/>
                    <a:gd name="T76" fmla="*/ 95 w 113"/>
                    <a:gd name="T77" fmla="*/ 111 h 123"/>
                    <a:gd name="T78" fmla="*/ 101 w 113"/>
                    <a:gd name="T79" fmla="*/ 105 h 123"/>
                    <a:gd name="T80" fmla="*/ 101 w 113"/>
                    <a:gd name="T81" fmla="*/ 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 h="123">
                      <a:moveTo>
                        <a:pt x="22" y="34"/>
                      </a:moveTo>
                      <a:cubicBezTo>
                        <a:pt x="22" y="30"/>
                        <a:pt x="25" y="28"/>
                        <a:pt x="29" y="28"/>
                      </a:cubicBezTo>
                      <a:cubicBezTo>
                        <a:pt x="81" y="28"/>
                        <a:pt x="81" y="28"/>
                        <a:pt x="81" y="28"/>
                      </a:cubicBezTo>
                      <a:cubicBezTo>
                        <a:pt x="85" y="28"/>
                        <a:pt x="87" y="30"/>
                        <a:pt x="87" y="34"/>
                      </a:cubicBezTo>
                      <a:cubicBezTo>
                        <a:pt x="87" y="37"/>
                        <a:pt x="85" y="40"/>
                        <a:pt x="81" y="40"/>
                      </a:cubicBezTo>
                      <a:cubicBezTo>
                        <a:pt x="29" y="40"/>
                        <a:pt x="29" y="40"/>
                        <a:pt x="29" y="40"/>
                      </a:cubicBezTo>
                      <a:cubicBezTo>
                        <a:pt x="25" y="40"/>
                        <a:pt x="22" y="37"/>
                        <a:pt x="22" y="34"/>
                      </a:cubicBezTo>
                      <a:close/>
                      <a:moveTo>
                        <a:pt x="29" y="67"/>
                      </a:moveTo>
                      <a:cubicBezTo>
                        <a:pt x="81" y="67"/>
                        <a:pt x="81" y="67"/>
                        <a:pt x="81" y="67"/>
                      </a:cubicBezTo>
                      <a:cubicBezTo>
                        <a:pt x="85" y="67"/>
                        <a:pt x="87" y="64"/>
                        <a:pt x="87" y="60"/>
                      </a:cubicBezTo>
                      <a:cubicBezTo>
                        <a:pt x="87" y="57"/>
                        <a:pt x="85" y="54"/>
                        <a:pt x="81" y="54"/>
                      </a:cubicBezTo>
                      <a:cubicBezTo>
                        <a:pt x="29" y="54"/>
                        <a:pt x="29" y="54"/>
                        <a:pt x="29" y="54"/>
                      </a:cubicBezTo>
                      <a:cubicBezTo>
                        <a:pt x="25" y="54"/>
                        <a:pt x="22" y="57"/>
                        <a:pt x="22" y="60"/>
                      </a:cubicBezTo>
                      <a:cubicBezTo>
                        <a:pt x="22" y="64"/>
                        <a:pt x="25" y="67"/>
                        <a:pt x="29" y="67"/>
                      </a:cubicBezTo>
                      <a:close/>
                      <a:moveTo>
                        <a:pt x="29" y="93"/>
                      </a:moveTo>
                      <a:cubicBezTo>
                        <a:pt x="81" y="93"/>
                        <a:pt x="81" y="93"/>
                        <a:pt x="81" y="93"/>
                      </a:cubicBezTo>
                      <a:cubicBezTo>
                        <a:pt x="85" y="93"/>
                        <a:pt x="87" y="90"/>
                        <a:pt x="87" y="87"/>
                      </a:cubicBezTo>
                      <a:cubicBezTo>
                        <a:pt x="87" y="84"/>
                        <a:pt x="85" y="81"/>
                        <a:pt x="81" y="81"/>
                      </a:cubicBezTo>
                      <a:cubicBezTo>
                        <a:pt x="29" y="81"/>
                        <a:pt x="29" y="81"/>
                        <a:pt x="29" y="81"/>
                      </a:cubicBezTo>
                      <a:cubicBezTo>
                        <a:pt x="25" y="81"/>
                        <a:pt x="22" y="84"/>
                        <a:pt x="22" y="87"/>
                      </a:cubicBezTo>
                      <a:cubicBezTo>
                        <a:pt x="22" y="90"/>
                        <a:pt x="25" y="93"/>
                        <a:pt x="29" y="93"/>
                      </a:cubicBezTo>
                      <a:close/>
                      <a:moveTo>
                        <a:pt x="113" y="17"/>
                      </a:moveTo>
                      <a:cubicBezTo>
                        <a:pt x="113" y="106"/>
                        <a:pt x="113" y="106"/>
                        <a:pt x="113" y="106"/>
                      </a:cubicBezTo>
                      <a:cubicBezTo>
                        <a:pt x="113" y="106"/>
                        <a:pt x="113" y="106"/>
                        <a:pt x="113" y="106"/>
                      </a:cubicBezTo>
                      <a:cubicBezTo>
                        <a:pt x="113" y="115"/>
                        <a:pt x="105" y="123"/>
                        <a:pt x="96" y="123"/>
                      </a:cubicBezTo>
                      <a:cubicBezTo>
                        <a:pt x="18" y="123"/>
                        <a:pt x="18" y="123"/>
                        <a:pt x="18" y="123"/>
                      </a:cubicBezTo>
                      <a:cubicBezTo>
                        <a:pt x="8" y="123"/>
                        <a:pt x="0" y="115"/>
                        <a:pt x="0" y="106"/>
                      </a:cubicBezTo>
                      <a:cubicBezTo>
                        <a:pt x="0" y="106"/>
                        <a:pt x="0" y="106"/>
                        <a:pt x="0" y="106"/>
                      </a:cubicBezTo>
                      <a:cubicBezTo>
                        <a:pt x="0" y="17"/>
                        <a:pt x="0" y="17"/>
                        <a:pt x="0" y="17"/>
                      </a:cubicBezTo>
                      <a:cubicBezTo>
                        <a:pt x="0" y="8"/>
                        <a:pt x="8" y="0"/>
                        <a:pt x="18" y="0"/>
                      </a:cubicBezTo>
                      <a:cubicBezTo>
                        <a:pt x="96" y="0"/>
                        <a:pt x="96" y="0"/>
                        <a:pt x="96" y="0"/>
                      </a:cubicBezTo>
                      <a:cubicBezTo>
                        <a:pt x="105" y="0"/>
                        <a:pt x="113" y="8"/>
                        <a:pt x="113" y="17"/>
                      </a:cubicBezTo>
                      <a:close/>
                      <a:moveTo>
                        <a:pt x="101" y="18"/>
                      </a:moveTo>
                      <a:cubicBezTo>
                        <a:pt x="101" y="15"/>
                        <a:pt x="98" y="12"/>
                        <a:pt x="95" y="12"/>
                      </a:cubicBezTo>
                      <a:cubicBezTo>
                        <a:pt x="18" y="12"/>
                        <a:pt x="18" y="12"/>
                        <a:pt x="18" y="12"/>
                      </a:cubicBezTo>
                      <a:cubicBezTo>
                        <a:pt x="15" y="12"/>
                        <a:pt x="13" y="15"/>
                        <a:pt x="13" y="18"/>
                      </a:cubicBezTo>
                      <a:cubicBezTo>
                        <a:pt x="13" y="105"/>
                        <a:pt x="13" y="105"/>
                        <a:pt x="13" y="105"/>
                      </a:cubicBezTo>
                      <a:cubicBezTo>
                        <a:pt x="13" y="108"/>
                        <a:pt x="15" y="111"/>
                        <a:pt x="18" y="111"/>
                      </a:cubicBezTo>
                      <a:cubicBezTo>
                        <a:pt x="95" y="111"/>
                        <a:pt x="95" y="111"/>
                        <a:pt x="95" y="111"/>
                      </a:cubicBezTo>
                      <a:cubicBezTo>
                        <a:pt x="98" y="111"/>
                        <a:pt x="101" y="108"/>
                        <a:pt x="101" y="105"/>
                      </a:cubicBezTo>
                      <a:lnTo>
                        <a:pt x="101" y="18"/>
                      </a:lnTo>
                      <a:close/>
                    </a:path>
                  </a:pathLst>
                </a:custGeom>
                <a:solidFill>
                  <a:schemeClr val="accent1"/>
                </a:solidFill>
                <a:ln>
                  <a:noFill/>
                </a:ln>
                <a:extLst/>
              </p:spPr>
              <p:txBody>
                <a:bodyPr vert="horz" wrap="square" lIns="89606" tIns="44804" rIns="89606" bIns="44804" numCol="1" anchor="t" anchorCtr="0" compatLnSpc="1">
                  <a:prstTxWarp prst="textNoShape">
                    <a:avLst/>
                  </a:prstTxWarp>
                </a:bodyPr>
                <a:lstStyle/>
                <a:p>
                  <a:pPr defTabSz="914367">
                    <a:lnSpc>
                      <a:spcPct val="90000"/>
                    </a:lnSpc>
                  </a:pPr>
                  <a:endParaRPr lang="en-US">
                    <a:solidFill>
                      <a:srgbClr val="505050"/>
                    </a:solidFill>
                  </a:endParaRPr>
                </a:p>
              </p:txBody>
            </p:sp>
          </p:grpSp>
        </p:grpSp>
        <p:grpSp>
          <p:nvGrpSpPr>
            <p:cNvPr id="136" name="Group 135"/>
            <p:cNvGrpSpPr/>
            <p:nvPr/>
          </p:nvGrpSpPr>
          <p:grpSpPr>
            <a:xfrm>
              <a:off x="1387915" y="4080515"/>
              <a:ext cx="958925" cy="1030620"/>
              <a:chOff x="1416114" y="3415633"/>
              <a:chExt cx="978408" cy="1051560"/>
            </a:xfrm>
          </p:grpSpPr>
          <p:sp>
            <p:nvSpPr>
              <p:cNvPr id="159" name="Rectangle 158"/>
              <p:cNvSpPr/>
              <p:nvPr/>
            </p:nvSpPr>
            <p:spPr bwMode="auto">
              <a:xfrm>
                <a:off x="1416114" y="3415633"/>
                <a:ext cx="978408" cy="105156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6" tIns="0" rIns="179212" bIns="62724" numCol="1" spcCol="0" rtlCol="0" fromWordArt="0" anchor="b" anchorCtr="0" forceAA="0" compatLnSpc="1">
                <a:prstTxWarp prst="textNoShape">
                  <a:avLst/>
                </a:prstTxWarp>
                <a:noAutofit/>
              </a:bodyPr>
              <a:lstStyle/>
              <a:p>
                <a:pPr defTabSz="914367">
                  <a:lnSpc>
                    <a:spcPct val="90000"/>
                  </a:lnSpc>
                </a:pPr>
                <a:r>
                  <a:rPr lang="en-US" sz="1371" spc="-29" dirty="0">
                    <a:gradFill>
                      <a:gsLst>
                        <a:gs pos="56250">
                          <a:srgbClr val="505050"/>
                        </a:gs>
                        <a:gs pos="43000">
                          <a:srgbClr val="505050"/>
                        </a:gs>
                      </a:gsLst>
                      <a:lin ang="5400000" scaled="0"/>
                    </a:gradFill>
                  </a:rPr>
                  <a:t>HW profile</a:t>
                </a:r>
              </a:p>
            </p:txBody>
          </p:sp>
          <p:sp>
            <p:nvSpPr>
              <p:cNvPr id="169" name="Freeform 647"/>
              <p:cNvSpPr>
                <a:spLocks noChangeAspect="1" noEditPoints="1"/>
              </p:cNvSpPr>
              <p:nvPr/>
            </p:nvSpPr>
            <p:spPr bwMode="auto">
              <a:xfrm rot="5400000">
                <a:off x="1575465" y="3464569"/>
                <a:ext cx="349272" cy="477473"/>
              </a:xfrm>
              <a:custGeom>
                <a:avLst/>
                <a:gdLst>
                  <a:gd name="T0" fmla="*/ 110 w 293"/>
                  <a:gd name="T1" fmla="*/ 266 h 400"/>
                  <a:gd name="T2" fmla="*/ 110 w 293"/>
                  <a:gd name="T3" fmla="*/ 314 h 400"/>
                  <a:gd name="T4" fmla="*/ 119 w 293"/>
                  <a:gd name="T5" fmla="*/ 181 h 400"/>
                  <a:gd name="T6" fmla="*/ 90 w 293"/>
                  <a:gd name="T7" fmla="*/ 211 h 400"/>
                  <a:gd name="T8" fmla="*/ 39 w 293"/>
                  <a:gd name="T9" fmla="*/ 206 h 400"/>
                  <a:gd name="T10" fmla="*/ 40 w 293"/>
                  <a:gd name="T11" fmla="*/ 248 h 400"/>
                  <a:gd name="T12" fmla="*/ 1 w 293"/>
                  <a:gd name="T13" fmla="*/ 281 h 400"/>
                  <a:gd name="T14" fmla="*/ 30 w 293"/>
                  <a:gd name="T15" fmla="*/ 310 h 400"/>
                  <a:gd name="T16" fmla="*/ 26 w 293"/>
                  <a:gd name="T17" fmla="*/ 361 h 400"/>
                  <a:gd name="T18" fmla="*/ 68 w 293"/>
                  <a:gd name="T19" fmla="*/ 361 h 400"/>
                  <a:gd name="T20" fmla="*/ 101 w 293"/>
                  <a:gd name="T21" fmla="*/ 399 h 400"/>
                  <a:gd name="T22" fmla="*/ 130 w 293"/>
                  <a:gd name="T23" fmla="*/ 370 h 400"/>
                  <a:gd name="T24" fmla="*/ 181 w 293"/>
                  <a:gd name="T25" fmla="*/ 374 h 400"/>
                  <a:gd name="T26" fmla="*/ 181 w 293"/>
                  <a:gd name="T27" fmla="*/ 332 h 400"/>
                  <a:gd name="T28" fmla="*/ 219 w 293"/>
                  <a:gd name="T29" fmla="*/ 299 h 400"/>
                  <a:gd name="T30" fmla="*/ 190 w 293"/>
                  <a:gd name="T31" fmla="*/ 270 h 400"/>
                  <a:gd name="T32" fmla="*/ 194 w 293"/>
                  <a:gd name="T33" fmla="*/ 219 h 400"/>
                  <a:gd name="T34" fmla="*/ 152 w 293"/>
                  <a:gd name="T35" fmla="*/ 220 h 400"/>
                  <a:gd name="T36" fmla="*/ 119 w 293"/>
                  <a:gd name="T37" fmla="*/ 181 h 400"/>
                  <a:gd name="T38" fmla="*/ 179 w 293"/>
                  <a:gd name="T39" fmla="*/ 82 h 400"/>
                  <a:gd name="T40" fmla="*/ 197 w 293"/>
                  <a:gd name="T41" fmla="*/ 126 h 400"/>
                  <a:gd name="T42" fmla="*/ 155 w 293"/>
                  <a:gd name="T43" fmla="*/ 0 h 400"/>
                  <a:gd name="T44" fmla="*/ 139 w 293"/>
                  <a:gd name="T45" fmla="*/ 38 h 400"/>
                  <a:gd name="T46" fmla="*/ 91 w 293"/>
                  <a:gd name="T47" fmla="*/ 54 h 400"/>
                  <a:gd name="T48" fmla="*/ 107 w 293"/>
                  <a:gd name="T49" fmla="*/ 92 h 400"/>
                  <a:gd name="T50" fmla="*/ 84 w 293"/>
                  <a:gd name="T51" fmla="*/ 137 h 400"/>
                  <a:gd name="T52" fmla="*/ 122 w 293"/>
                  <a:gd name="T53" fmla="*/ 153 h 400"/>
                  <a:gd name="T54" fmla="*/ 138 w 293"/>
                  <a:gd name="T55" fmla="*/ 201 h 400"/>
                  <a:gd name="T56" fmla="*/ 176 w 293"/>
                  <a:gd name="T57" fmla="*/ 185 h 400"/>
                  <a:gd name="T58" fmla="*/ 222 w 293"/>
                  <a:gd name="T59" fmla="*/ 208 h 400"/>
                  <a:gd name="T60" fmla="*/ 237 w 293"/>
                  <a:gd name="T61" fmla="*/ 170 h 400"/>
                  <a:gd name="T62" fmla="*/ 286 w 293"/>
                  <a:gd name="T63" fmla="*/ 154 h 400"/>
                  <a:gd name="T64" fmla="*/ 270 w 293"/>
                  <a:gd name="T65" fmla="*/ 116 h 400"/>
                  <a:gd name="T66" fmla="*/ 293 w 293"/>
                  <a:gd name="T67" fmla="*/ 71 h 400"/>
                  <a:gd name="T68" fmla="*/ 254 w 293"/>
                  <a:gd name="T69" fmla="*/ 55 h 400"/>
                  <a:gd name="T70" fmla="*/ 239 w 293"/>
                  <a:gd name="T71" fmla="*/ 7 h 400"/>
                  <a:gd name="T72" fmla="*/ 200 w 293"/>
                  <a:gd name="T73" fmla="*/ 23 h 400"/>
                  <a:gd name="T74" fmla="*/ 155 w 293"/>
                  <a:gd name="T75"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400">
                    <a:moveTo>
                      <a:pt x="86" y="290"/>
                    </a:moveTo>
                    <a:cubicBezTo>
                      <a:pt x="86" y="277"/>
                      <a:pt x="97" y="266"/>
                      <a:pt x="110" y="266"/>
                    </a:cubicBezTo>
                    <a:cubicBezTo>
                      <a:pt x="123" y="266"/>
                      <a:pt x="134" y="277"/>
                      <a:pt x="134" y="290"/>
                    </a:cubicBezTo>
                    <a:cubicBezTo>
                      <a:pt x="134" y="303"/>
                      <a:pt x="123" y="314"/>
                      <a:pt x="110" y="314"/>
                    </a:cubicBezTo>
                    <a:cubicBezTo>
                      <a:pt x="97" y="314"/>
                      <a:pt x="86" y="303"/>
                      <a:pt x="86" y="290"/>
                    </a:cubicBezTo>
                    <a:close/>
                    <a:moveTo>
                      <a:pt x="119" y="181"/>
                    </a:moveTo>
                    <a:cubicBezTo>
                      <a:pt x="113" y="180"/>
                      <a:pt x="107" y="180"/>
                      <a:pt x="101" y="181"/>
                    </a:cubicBezTo>
                    <a:cubicBezTo>
                      <a:pt x="90" y="211"/>
                      <a:pt x="90" y="211"/>
                      <a:pt x="90" y="211"/>
                    </a:cubicBezTo>
                    <a:cubicBezTo>
                      <a:pt x="82" y="212"/>
                      <a:pt x="75" y="216"/>
                      <a:pt x="68" y="220"/>
                    </a:cubicBezTo>
                    <a:cubicBezTo>
                      <a:pt x="39" y="206"/>
                      <a:pt x="39" y="206"/>
                      <a:pt x="39" y="206"/>
                    </a:cubicBezTo>
                    <a:cubicBezTo>
                      <a:pt x="35" y="210"/>
                      <a:pt x="30" y="215"/>
                      <a:pt x="26" y="219"/>
                    </a:cubicBezTo>
                    <a:cubicBezTo>
                      <a:pt x="40" y="248"/>
                      <a:pt x="40" y="248"/>
                      <a:pt x="40" y="248"/>
                    </a:cubicBezTo>
                    <a:cubicBezTo>
                      <a:pt x="36" y="255"/>
                      <a:pt x="32" y="262"/>
                      <a:pt x="31" y="270"/>
                    </a:cubicBezTo>
                    <a:cubicBezTo>
                      <a:pt x="1" y="281"/>
                      <a:pt x="1" y="281"/>
                      <a:pt x="1" y="281"/>
                    </a:cubicBezTo>
                    <a:cubicBezTo>
                      <a:pt x="0" y="287"/>
                      <a:pt x="0" y="293"/>
                      <a:pt x="1" y="299"/>
                    </a:cubicBezTo>
                    <a:cubicBezTo>
                      <a:pt x="30" y="310"/>
                      <a:pt x="30" y="310"/>
                      <a:pt x="30" y="310"/>
                    </a:cubicBezTo>
                    <a:cubicBezTo>
                      <a:pt x="32" y="318"/>
                      <a:pt x="36" y="325"/>
                      <a:pt x="40" y="332"/>
                    </a:cubicBezTo>
                    <a:cubicBezTo>
                      <a:pt x="26" y="361"/>
                      <a:pt x="26" y="361"/>
                      <a:pt x="26" y="361"/>
                    </a:cubicBezTo>
                    <a:cubicBezTo>
                      <a:pt x="30" y="366"/>
                      <a:pt x="35" y="370"/>
                      <a:pt x="39" y="374"/>
                    </a:cubicBezTo>
                    <a:cubicBezTo>
                      <a:pt x="68" y="361"/>
                      <a:pt x="68" y="361"/>
                      <a:pt x="68" y="361"/>
                    </a:cubicBezTo>
                    <a:cubicBezTo>
                      <a:pt x="75" y="365"/>
                      <a:pt x="82" y="368"/>
                      <a:pt x="90" y="370"/>
                    </a:cubicBezTo>
                    <a:cubicBezTo>
                      <a:pt x="101" y="399"/>
                      <a:pt x="101" y="399"/>
                      <a:pt x="101" y="399"/>
                    </a:cubicBezTo>
                    <a:cubicBezTo>
                      <a:pt x="107" y="400"/>
                      <a:pt x="113" y="400"/>
                      <a:pt x="119" y="399"/>
                    </a:cubicBezTo>
                    <a:cubicBezTo>
                      <a:pt x="130" y="370"/>
                      <a:pt x="130" y="370"/>
                      <a:pt x="130" y="370"/>
                    </a:cubicBezTo>
                    <a:cubicBezTo>
                      <a:pt x="138" y="368"/>
                      <a:pt x="145" y="365"/>
                      <a:pt x="152" y="361"/>
                    </a:cubicBezTo>
                    <a:cubicBezTo>
                      <a:pt x="181" y="374"/>
                      <a:pt x="181" y="374"/>
                      <a:pt x="181" y="374"/>
                    </a:cubicBezTo>
                    <a:cubicBezTo>
                      <a:pt x="185" y="370"/>
                      <a:pt x="190" y="366"/>
                      <a:pt x="194" y="361"/>
                    </a:cubicBezTo>
                    <a:cubicBezTo>
                      <a:pt x="181" y="332"/>
                      <a:pt x="181" y="332"/>
                      <a:pt x="181" y="332"/>
                    </a:cubicBezTo>
                    <a:cubicBezTo>
                      <a:pt x="185" y="325"/>
                      <a:pt x="188" y="318"/>
                      <a:pt x="190" y="310"/>
                    </a:cubicBezTo>
                    <a:cubicBezTo>
                      <a:pt x="219" y="299"/>
                      <a:pt x="219" y="299"/>
                      <a:pt x="219" y="299"/>
                    </a:cubicBezTo>
                    <a:cubicBezTo>
                      <a:pt x="220" y="293"/>
                      <a:pt x="220" y="287"/>
                      <a:pt x="219" y="281"/>
                    </a:cubicBezTo>
                    <a:cubicBezTo>
                      <a:pt x="190" y="270"/>
                      <a:pt x="190" y="270"/>
                      <a:pt x="190" y="270"/>
                    </a:cubicBezTo>
                    <a:cubicBezTo>
                      <a:pt x="188" y="262"/>
                      <a:pt x="185" y="255"/>
                      <a:pt x="181" y="248"/>
                    </a:cubicBezTo>
                    <a:cubicBezTo>
                      <a:pt x="194" y="219"/>
                      <a:pt x="194" y="219"/>
                      <a:pt x="194" y="219"/>
                    </a:cubicBezTo>
                    <a:cubicBezTo>
                      <a:pt x="190" y="215"/>
                      <a:pt x="185" y="210"/>
                      <a:pt x="181" y="206"/>
                    </a:cubicBezTo>
                    <a:cubicBezTo>
                      <a:pt x="152" y="220"/>
                      <a:pt x="152" y="220"/>
                      <a:pt x="152" y="220"/>
                    </a:cubicBezTo>
                    <a:cubicBezTo>
                      <a:pt x="145" y="216"/>
                      <a:pt x="138" y="212"/>
                      <a:pt x="130" y="211"/>
                    </a:cubicBezTo>
                    <a:lnTo>
                      <a:pt x="119" y="181"/>
                    </a:lnTo>
                    <a:close/>
                    <a:moveTo>
                      <a:pt x="167" y="113"/>
                    </a:moveTo>
                    <a:cubicBezTo>
                      <a:pt x="162" y="101"/>
                      <a:pt x="167" y="87"/>
                      <a:pt x="179" y="82"/>
                    </a:cubicBezTo>
                    <a:cubicBezTo>
                      <a:pt x="191" y="77"/>
                      <a:pt x="205" y="83"/>
                      <a:pt x="210" y="95"/>
                    </a:cubicBezTo>
                    <a:cubicBezTo>
                      <a:pt x="215" y="107"/>
                      <a:pt x="210" y="121"/>
                      <a:pt x="197" y="126"/>
                    </a:cubicBezTo>
                    <a:cubicBezTo>
                      <a:pt x="185" y="131"/>
                      <a:pt x="172" y="125"/>
                      <a:pt x="167" y="113"/>
                    </a:cubicBezTo>
                    <a:close/>
                    <a:moveTo>
                      <a:pt x="155" y="0"/>
                    </a:moveTo>
                    <a:cubicBezTo>
                      <a:pt x="149" y="2"/>
                      <a:pt x="144" y="4"/>
                      <a:pt x="138" y="7"/>
                    </a:cubicBezTo>
                    <a:cubicBezTo>
                      <a:pt x="139" y="38"/>
                      <a:pt x="139" y="38"/>
                      <a:pt x="139" y="38"/>
                    </a:cubicBezTo>
                    <a:cubicBezTo>
                      <a:pt x="133" y="43"/>
                      <a:pt x="127" y="49"/>
                      <a:pt x="123" y="55"/>
                    </a:cubicBezTo>
                    <a:cubicBezTo>
                      <a:pt x="91" y="54"/>
                      <a:pt x="91" y="54"/>
                      <a:pt x="91" y="54"/>
                    </a:cubicBezTo>
                    <a:cubicBezTo>
                      <a:pt x="88" y="59"/>
                      <a:pt x="86" y="65"/>
                      <a:pt x="84" y="71"/>
                    </a:cubicBezTo>
                    <a:cubicBezTo>
                      <a:pt x="107" y="92"/>
                      <a:pt x="107" y="92"/>
                      <a:pt x="107" y="92"/>
                    </a:cubicBezTo>
                    <a:cubicBezTo>
                      <a:pt x="106" y="100"/>
                      <a:pt x="106" y="108"/>
                      <a:pt x="107" y="116"/>
                    </a:cubicBezTo>
                    <a:cubicBezTo>
                      <a:pt x="84" y="137"/>
                      <a:pt x="84" y="137"/>
                      <a:pt x="84" y="137"/>
                    </a:cubicBezTo>
                    <a:cubicBezTo>
                      <a:pt x="86" y="143"/>
                      <a:pt x="88" y="149"/>
                      <a:pt x="91" y="154"/>
                    </a:cubicBezTo>
                    <a:cubicBezTo>
                      <a:pt x="122" y="153"/>
                      <a:pt x="122" y="153"/>
                      <a:pt x="122" y="153"/>
                    </a:cubicBezTo>
                    <a:cubicBezTo>
                      <a:pt x="127" y="159"/>
                      <a:pt x="133" y="165"/>
                      <a:pt x="139" y="170"/>
                    </a:cubicBezTo>
                    <a:cubicBezTo>
                      <a:pt x="138" y="201"/>
                      <a:pt x="138" y="201"/>
                      <a:pt x="138" y="201"/>
                    </a:cubicBezTo>
                    <a:cubicBezTo>
                      <a:pt x="144" y="204"/>
                      <a:pt x="149" y="206"/>
                      <a:pt x="155" y="208"/>
                    </a:cubicBezTo>
                    <a:cubicBezTo>
                      <a:pt x="176" y="185"/>
                      <a:pt x="176" y="185"/>
                      <a:pt x="176" y="185"/>
                    </a:cubicBezTo>
                    <a:cubicBezTo>
                      <a:pt x="184" y="186"/>
                      <a:pt x="193" y="186"/>
                      <a:pt x="200" y="185"/>
                    </a:cubicBezTo>
                    <a:cubicBezTo>
                      <a:pt x="222" y="208"/>
                      <a:pt x="222" y="208"/>
                      <a:pt x="222" y="208"/>
                    </a:cubicBezTo>
                    <a:cubicBezTo>
                      <a:pt x="228" y="206"/>
                      <a:pt x="233" y="204"/>
                      <a:pt x="239" y="201"/>
                    </a:cubicBezTo>
                    <a:cubicBezTo>
                      <a:pt x="237" y="170"/>
                      <a:pt x="237" y="170"/>
                      <a:pt x="237" y="170"/>
                    </a:cubicBezTo>
                    <a:cubicBezTo>
                      <a:pt x="244" y="165"/>
                      <a:pt x="250" y="159"/>
                      <a:pt x="254" y="153"/>
                    </a:cubicBezTo>
                    <a:cubicBezTo>
                      <a:pt x="286" y="154"/>
                      <a:pt x="286" y="154"/>
                      <a:pt x="286" y="154"/>
                    </a:cubicBezTo>
                    <a:cubicBezTo>
                      <a:pt x="289" y="149"/>
                      <a:pt x="291" y="143"/>
                      <a:pt x="293" y="137"/>
                    </a:cubicBezTo>
                    <a:cubicBezTo>
                      <a:pt x="270" y="116"/>
                      <a:pt x="270" y="116"/>
                      <a:pt x="270" y="116"/>
                    </a:cubicBezTo>
                    <a:cubicBezTo>
                      <a:pt x="271" y="108"/>
                      <a:pt x="271" y="100"/>
                      <a:pt x="270" y="92"/>
                    </a:cubicBezTo>
                    <a:cubicBezTo>
                      <a:pt x="293" y="71"/>
                      <a:pt x="293" y="71"/>
                      <a:pt x="293" y="71"/>
                    </a:cubicBezTo>
                    <a:cubicBezTo>
                      <a:pt x="291" y="65"/>
                      <a:pt x="289" y="59"/>
                      <a:pt x="286" y="54"/>
                    </a:cubicBezTo>
                    <a:cubicBezTo>
                      <a:pt x="254" y="55"/>
                      <a:pt x="254" y="55"/>
                      <a:pt x="254" y="55"/>
                    </a:cubicBezTo>
                    <a:cubicBezTo>
                      <a:pt x="249" y="49"/>
                      <a:pt x="244" y="43"/>
                      <a:pt x="237" y="38"/>
                    </a:cubicBezTo>
                    <a:cubicBezTo>
                      <a:pt x="239" y="7"/>
                      <a:pt x="239" y="7"/>
                      <a:pt x="239" y="7"/>
                    </a:cubicBezTo>
                    <a:cubicBezTo>
                      <a:pt x="233" y="4"/>
                      <a:pt x="228" y="2"/>
                      <a:pt x="222" y="0"/>
                    </a:cubicBezTo>
                    <a:cubicBezTo>
                      <a:pt x="200" y="23"/>
                      <a:pt x="200" y="23"/>
                      <a:pt x="200" y="23"/>
                    </a:cubicBezTo>
                    <a:cubicBezTo>
                      <a:pt x="192" y="22"/>
                      <a:pt x="184" y="22"/>
                      <a:pt x="176" y="23"/>
                    </a:cubicBezTo>
                    <a:lnTo>
                      <a:pt x="155" y="0"/>
                    </a:lnTo>
                    <a:close/>
                  </a:path>
                </a:pathLst>
              </a:custGeom>
              <a:solidFill>
                <a:schemeClr val="accent1"/>
              </a:solidFill>
              <a:ln>
                <a:noFill/>
              </a:ln>
              <a:extLst/>
            </p:spPr>
            <p:txBody>
              <a:bodyPr vert="horz" wrap="square" lIns="89606" tIns="44804" rIns="89606" bIns="44804" numCol="1" anchor="t" anchorCtr="0" compatLnSpc="1">
                <a:prstTxWarp prst="textNoShape">
                  <a:avLst/>
                </a:prstTxWarp>
              </a:bodyPr>
              <a:lstStyle/>
              <a:p>
                <a:pPr defTabSz="914367">
                  <a:lnSpc>
                    <a:spcPct val="90000"/>
                  </a:lnSpc>
                </a:pPr>
                <a:endParaRPr lang="en-US">
                  <a:solidFill>
                    <a:srgbClr val="505050"/>
                  </a:solidFill>
                </a:endParaRPr>
              </a:p>
            </p:txBody>
          </p:sp>
        </p:grpSp>
        <p:grpSp>
          <p:nvGrpSpPr>
            <p:cNvPr id="137" name="Group 136"/>
            <p:cNvGrpSpPr/>
            <p:nvPr/>
          </p:nvGrpSpPr>
          <p:grpSpPr>
            <a:xfrm>
              <a:off x="2391071" y="4080515"/>
              <a:ext cx="958925" cy="1030620"/>
              <a:chOff x="2439652" y="3415633"/>
              <a:chExt cx="978408" cy="1051560"/>
            </a:xfrm>
          </p:grpSpPr>
          <p:sp>
            <p:nvSpPr>
              <p:cNvPr id="154" name="Rectangle 153"/>
              <p:cNvSpPr/>
              <p:nvPr/>
            </p:nvSpPr>
            <p:spPr bwMode="auto">
              <a:xfrm>
                <a:off x="2439652" y="3415633"/>
                <a:ext cx="978408" cy="105156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6" tIns="0" rIns="179212" bIns="62724" numCol="1" spcCol="0" rtlCol="0" fromWordArt="0" anchor="b" anchorCtr="0" forceAA="0" compatLnSpc="1">
                <a:prstTxWarp prst="textNoShape">
                  <a:avLst/>
                </a:prstTxWarp>
                <a:noAutofit/>
              </a:bodyPr>
              <a:lstStyle/>
              <a:p>
                <a:pPr defTabSz="914367">
                  <a:lnSpc>
                    <a:spcPct val="90000"/>
                  </a:lnSpc>
                </a:pPr>
                <a:r>
                  <a:rPr lang="en-US" sz="1371" spc="-29" dirty="0">
                    <a:gradFill>
                      <a:gsLst>
                        <a:gs pos="56250">
                          <a:srgbClr val="505050"/>
                        </a:gs>
                        <a:gs pos="43000">
                          <a:srgbClr val="505050"/>
                        </a:gs>
                      </a:gsLst>
                      <a:lin ang="5400000" scaled="0"/>
                    </a:gradFill>
                  </a:rPr>
                  <a:t>OS profile</a:t>
                </a:r>
              </a:p>
            </p:txBody>
          </p:sp>
          <p:sp>
            <p:nvSpPr>
              <p:cNvPr id="156" name="Freeform 101"/>
              <p:cNvSpPr>
                <a:spLocks noChangeAspect="1" noEditPoints="1"/>
              </p:cNvSpPr>
              <p:nvPr/>
            </p:nvSpPr>
            <p:spPr bwMode="auto">
              <a:xfrm>
                <a:off x="2534902" y="3528670"/>
                <a:ext cx="321571" cy="349271"/>
              </a:xfrm>
              <a:custGeom>
                <a:avLst/>
                <a:gdLst>
                  <a:gd name="T0" fmla="*/ 22 w 113"/>
                  <a:gd name="T1" fmla="*/ 34 h 123"/>
                  <a:gd name="T2" fmla="*/ 29 w 113"/>
                  <a:gd name="T3" fmla="*/ 28 h 123"/>
                  <a:gd name="T4" fmla="*/ 81 w 113"/>
                  <a:gd name="T5" fmla="*/ 28 h 123"/>
                  <a:gd name="T6" fmla="*/ 87 w 113"/>
                  <a:gd name="T7" fmla="*/ 34 h 123"/>
                  <a:gd name="T8" fmla="*/ 81 w 113"/>
                  <a:gd name="T9" fmla="*/ 40 h 123"/>
                  <a:gd name="T10" fmla="*/ 29 w 113"/>
                  <a:gd name="T11" fmla="*/ 40 h 123"/>
                  <a:gd name="T12" fmla="*/ 22 w 113"/>
                  <a:gd name="T13" fmla="*/ 34 h 123"/>
                  <a:gd name="T14" fmla="*/ 29 w 113"/>
                  <a:gd name="T15" fmla="*/ 67 h 123"/>
                  <a:gd name="T16" fmla="*/ 81 w 113"/>
                  <a:gd name="T17" fmla="*/ 67 h 123"/>
                  <a:gd name="T18" fmla="*/ 87 w 113"/>
                  <a:gd name="T19" fmla="*/ 60 h 123"/>
                  <a:gd name="T20" fmla="*/ 81 w 113"/>
                  <a:gd name="T21" fmla="*/ 54 h 123"/>
                  <a:gd name="T22" fmla="*/ 29 w 113"/>
                  <a:gd name="T23" fmla="*/ 54 h 123"/>
                  <a:gd name="T24" fmla="*/ 22 w 113"/>
                  <a:gd name="T25" fmla="*/ 60 h 123"/>
                  <a:gd name="T26" fmla="*/ 29 w 113"/>
                  <a:gd name="T27" fmla="*/ 67 h 123"/>
                  <a:gd name="T28" fmla="*/ 29 w 113"/>
                  <a:gd name="T29" fmla="*/ 93 h 123"/>
                  <a:gd name="T30" fmla="*/ 81 w 113"/>
                  <a:gd name="T31" fmla="*/ 93 h 123"/>
                  <a:gd name="T32" fmla="*/ 87 w 113"/>
                  <a:gd name="T33" fmla="*/ 87 h 123"/>
                  <a:gd name="T34" fmla="*/ 81 w 113"/>
                  <a:gd name="T35" fmla="*/ 81 h 123"/>
                  <a:gd name="T36" fmla="*/ 29 w 113"/>
                  <a:gd name="T37" fmla="*/ 81 h 123"/>
                  <a:gd name="T38" fmla="*/ 22 w 113"/>
                  <a:gd name="T39" fmla="*/ 87 h 123"/>
                  <a:gd name="T40" fmla="*/ 29 w 113"/>
                  <a:gd name="T41" fmla="*/ 93 h 123"/>
                  <a:gd name="T42" fmla="*/ 113 w 113"/>
                  <a:gd name="T43" fmla="*/ 17 h 123"/>
                  <a:gd name="T44" fmla="*/ 113 w 113"/>
                  <a:gd name="T45" fmla="*/ 106 h 123"/>
                  <a:gd name="T46" fmla="*/ 113 w 113"/>
                  <a:gd name="T47" fmla="*/ 106 h 123"/>
                  <a:gd name="T48" fmla="*/ 96 w 113"/>
                  <a:gd name="T49" fmla="*/ 123 h 123"/>
                  <a:gd name="T50" fmla="*/ 18 w 113"/>
                  <a:gd name="T51" fmla="*/ 123 h 123"/>
                  <a:gd name="T52" fmla="*/ 0 w 113"/>
                  <a:gd name="T53" fmla="*/ 106 h 123"/>
                  <a:gd name="T54" fmla="*/ 0 w 113"/>
                  <a:gd name="T55" fmla="*/ 106 h 123"/>
                  <a:gd name="T56" fmla="*/ 0 w 113"/>
                  <a:gd name="T57" fmla="*/ 17 h 123"/>
                  <a:gd name="T58" fmla="*/ 18 w 113"/>
                  <a:gd name="T59" fmla="*/ 0 h 123"/>
                  <a:gd name="T60" fmla="*/ 96 w 113"/>
                  <a:gd name="T61" fmla="*/ 0 h 123"/>
                  <a:gd name="T62" fmla="*/ 113 w 113"/>
                  <a:gd name="T63" fmla="*/ 17 h 123"/>
                  <a:gd name="T64" fmla="*/ 101 w 113"/>
                  <a:gd name="T65" fmla="*/ 18 h 123"/>
                  <a:gd name="T66" fmla="*/ 95 w 113"/>
                  <a:gd name="T67" fmla="*/ 12 h 123"/>
                  <a:gd name="T68" fmla="*/ 18 w 113"/>
                  <a:gd name="T69" fmla="*/ 12 h 123"/>
                  <a:gd name="T70" fmla="*/ 13 w 113"/>
                  <a:gd name="T71" fmla="*/ 18 h 123"/>
                  <a:gd name="T72" fmla="*/ 13 w 113"/>
                  <a:gd name="T73" fmla="*/ 105 h 123"/>
                  <a:gd name="T74" fmla="*/ 18 w 113"/>
                  <a:gd name="T75" fmla="*/ 111 h 123"/>
                  <a:gd name="T76" fmla="*/ 95 w 113"/>
                  <a:gd name="T77" fmla="*/ 111 h 123"/>
                  <a:gd name="T78" fmla="*/ 101 w 113"/>
                  <a:gd name="T79" fmla="*/ 105 h 123"/>
                  <a:gd name="T80" fmla="*/ 101 w 113"/>
                  <a:gd name="T81" fmla="*/ 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 h="123">
                    <a:moveTo>
                      <a:pt x="22" y="34"/>
                    </a:moveTo>
                    <a:cubicBezTo>
                      <a:pt x="22" y="30"/>
                      <a:pt x="25" y="28"/>
                      <a:pt x="29" y="28"/>
                    </a:cubicBezTo>
                    <a:cubicBezTo>
                      <a:pt x="81" y="28"/>
                      <a:pt x="81" y="28"/>
                      <a:pt x="81" y="28"/>
                    </a:cubicBezTo>
                    <a:cubicBezTo>
                      <a:pt x="85" y="28"/>
                      <a:pt x="87" y="30"/>
                      <a:pt x="87" y="34"/>
                    </a:cubicBezTo>
                    <a:cubicBezTo>
                      <a:pt x="87" y="37"/>
                      <a:pt x="85" y="40"/>
                      <a:pt x="81" y="40"/>
                    </a:cubicBezTo>
                    <a:cubicBezTo>
                      <a:pt x="29" y="40"/>
                      <a:pt x="29" y="40"/>
                      <a:pt x="29" y="40"/>
                    </a:cubicBezTo>
                    <a:cubicBezTo>
                      <a:pt x="25" y="40"/>
                      <a:pt x="22" y="37"/>
                      <a:pt x="22" y="34"/>
                    </a:cubicBezTo>
                    <a:close/>
                    <a:moveTo>
                      <a:pt x="29" y="67"/>
                    </a:moveTo>
                    <a:cubicBezTo>
                      <a:pt x="81" y="67"/>
                      <a:pt x="81" y="67"/>
                      <a:pt x="81" y="67"/>
                    </a:cubicBezTo>
                    <a:cubicBezTo>
                      <a:pt x="85" y="67"/>
                      <a:pt x="87" y="64"/>
                      <a:pt x="87" y="60"/>
                    </a:cubicBezTo>
                    <a:cubicBezTo>
                      <a:pt x="87" y="57"/>
                      <a:pt x="85" y="54"/>
                      <a:pt x="81" y="54"/>
                    </a:cubicBezTo>
                    <a:cubicBezTo>
                      <a:pt x="29" y="54"/>
                      <a:pt x="29" y="54"/>
                      <a:pt x="29" y="54"/>
                    </a:cubicBezTo>
                    <a:cubicBezTo>
                      <a:pt x="25" y="54"/>
                      <a:pt x="22" y="57"/>
                      <a:pt x="22" y="60"/>
                    </a:cubicBezTo>
                    <a:cubicBezTo>
                      <a:pt x="22" y="64"/>
                      <a:pt x="25" y="67"/>
                      <a:pt x="29" y="67"/>
                    </a:cubicBezTo>
                    <a:close/>
                    <a:moveTo>
                      <a:pt x="29" y="93"/>
                    </a:moveTo>
                    <a:cubicBezTo>
                      <a:pt x="81" y="93"/>
                      <a:pt x="81" y="93"/>
                      <a:pt x="81" y="93"/>
                    </a:cubicBezTo>
                    <a:cubicBezTo>
                      <a:pt x="85" y="93"/>
                      <a:pt x="87" y="90"/>
                      <a:pt x="87" y="87"/>
                    </a:cubicBezTo>
                    <a:cubicBezTo>
                      <a:pt x="87" y="84"/>
                      <a:pt x="85" y="81"/>
                      <a:pt x="81" y="81"/>
                    </a:cubicBezTo>
                    <a:cubicBezTo>
                      <a:pt x="29" y="81"/>
                      <a:pt x="29" y="81"/>
                      <a:pt x="29" y="81"/>
                    </a:cubicBezTo>
                    <a:cubicBezTo>
                      <a:pt x="25" y="81"/>
                      <a:pt x="22" y="84"/>
                      <a:pt x="22" y="87"/>
                    </a:cubicBezTo>
                    <a:cubicBezTo>
                      <a:pt x="22" y="90"/>
                      <a:pt x="25" y="93"/>
                      <a:pt x="29" y="93"/>
                    </a:cubicBezTo>
                    <a:close/>
                    <a:moveTo>
                      <a:pt x="113" y="17"/>
                    </a:moveTo>
                    <a:cubicBezTo>
                      <a:pt x="113" y="106"/>
                      <a:pt x="113" y="106"/>
                      <a:pt x="113" y="106"/>
                    </a:cubicBezTo>
                    <a:cubicBezTo>
                      <a:pt x="113" y="106"/>
                      <a:pt x="113" y="106"/>
                      <a:pt x="113" y="106"/>
                    </a:cubicBezTo>
                    <a:cubicBezTo>
                      <a:pt x="113" y="115"/>
                      <a:pt x="105" y="123"/>
                      <a:pt x="96" y="123"/>
                    </a:cubicBezTo>
                    <a:cubicBezTo>
                      <a:pt x="18" y="123"/>
                      <a:pt x="18" y="123"/>
                      <a:pt x="18" y="123"/>
                    </a:cubicBezTo>
                    <a:cubicBezTo>
                      <a:pt x="8" y="123"/>
                      <a:pt x="0" y="115"/>
                      <a:pt x="0" y="106"/>
                    </a:cubicBezTo>
                    <a:cubicBezTo>
                      <a:pt x="0" y="106"/>
                      <a:pt x="0" y="106"/>
                      <a:pt x="0" y="106"/>
                    </a:cubicBezTo>
                    <a:cubicBezTo>
                      <a:pt x="0" y="17"/>
                      <a:pt x="0" y="17"/>
                      <a:pt x="0" y="17"/>
                    </a:cubicBezTo>
                    <a:cubicBezTo>
                      <a:pt x="0" y="8"/>
                      <a:pt x="8" y="0"/>
                      <a:pt x="18" y="0"/>
                    </a:cubicBezTo>
                    <a:cubicBezTo>
                      <a:pt x="96" y="0"/>
                      <a:pt x="96" y="0"/>
                      <a:pt x="96" y="0"/>
                    </a:cubicBezTo>
                    <a:cubicBezTo>
                      <a:pt x="105" y="0"/>
                      <a:pt x="113" y="8"/>
                      <a:pt x="113" y="17"/>
                    </a:cubicBezTo>
                    <a:close/>
                    <a:moveTo>
                      <a:pt x="101" y="18"/>
                    </a:moveTo>
                    <a:cubicBezTo>
                      <a:pt x="101" y="15"/>
                      <a:pt x="98" y="12"/>
                      <a:pt x="95" y="12"/>
                    </a:cubicBezTo>
                    <a:cubicBezTo>
                      <a:pt x="18" y="12"/>
                      <a:pt x="18" y="12"/>
                      <a:pt x="18" y="12"/>
                    </a:cubicBezTo>
                    <a:cubicBezTo>
                      <a:pt x="15" y="12"/>
                      <a:pt x="13" y="15"/>
                      <a:pt x="13" y="18"/>
                    </a:cubicBezTo>
                    <a:cubicBezTo>
                      <a:pt x="13" y="105"/>
                      <a:pt x="13" y="105"/>
                      <a:pt x="13" y="105"/>
                    </a:cubicBezTo>
                    <a:cubicBezTo>
                      <a:pt x="13" y="108"/>
                      <a:pt x="15" y="111"/>
                      <a:pt x="18" y="111"/>
                    </a:cubicBezTo>
                    <a:cubicBezTo>
                      <a:pt x="95" y="111"/>
                      <a:pt x="95" y="111"/>
                      <a:pt x="95" y="111"/>
                    </a:cubicBezTo>
                    <a:cubicBezTo>
                      <a:pt x="98" y="111"/>
                      <a:pt x="101" y="108"/>
                      <a:pt x="101" y="105"/>
                    </a:cubicBezTo>
                    <a:lnTo>
                      <a:pt x="101"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6" tIns="44804" rIns="89606" bIns="44804" numCol="1" anchor="t" anchorCtr="0" compatLnSpc="1">
                <a:prstTxWarp prst="textNoShape">
                  <a:avLst/>
                </a:prstTxWarp>
              </a:bodyPr>
              <a:lstStyle/>
              <a:p>
                <a:pPr defTabSz="914367">
                  <a:lnSpc>
                    <a:spcPct val="90000"/>
                  </a:lnSpc>
                </a:pPr>
                <a:endParaRPr lang="en-US">
                  <a:solidFill>
                    <a:srgbClr val="505050"/>
                  </a:solidFill>
                </a:endParaRPr>
              </a:p>
            </p:txBody>
          </p:sp>
        </p:grpSp>
        <p:grpSp>
          <p:nvGrpSpPr>
            <p:cNvPr id="139" name="Group 138"/>
            <p:cNvGrpSpPr/>
            <p:nvPr/>
          </p:nvGrpSpPr>
          <p:grpSpPr>
            <a:xfrm>
              <a:off x="3397348" y="4080516"/>
              <a:ext cx="958925" cy="1030620"/>
              <a:chOff x="3466374" y="3415633"/>
              <a:chExt cx="978408" cy="1051560"/>
            </a:xfrm>
          </p:grpSpPr>
          <p:sp>
            <p:nvSpPr>
              <p:cNvPr id="152" name="Rectangle 151"/>
              <p:cNvSpPr/>
              <p:nvPr/>
            </p:nvSpPr>
            <p:spPr bwMode="auto">
              <a:xfrm>
                <a:off x="3466374" y="3415633"/>
                <a:ext cx="978408" cy="105156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6" tIns="0" rIns="179212" bIns="62724" numCol="1" spcCol="0" rtlCol="0" fromWordArt="0" anchor="b" anchorCtr="0" forceAA="0" compatLnSpc="1">
                <a:prstTxWarp prst="textNoShape">
                  <a:avLst/>
                </a:prstTxWarp>
                <a:noAutofit/>
              </a:bodyPr>
              <a:lstStyle/>
              <a:p>
                <a:pPr defTabSz="914367">
                  <a:lnSpc>
                    <a:spcPct val="90000"/>
                  </a:lnSpc>
                </a:pPr>
                <a:r>
                  <a:rPr lang="en-US" sz="1371" spc="-29" dirty="0">
                    <a:gradFill>
                      <a:gsLst>
                        <a:gs pos="56250">
                          <a:srgbClr val="505050"/>
                        </a:gs>
                        <a:gs pos="43000">
                          <a:srgbClr val="505050"/>
                        </a:gs>
                      </a:gsLst>
                      <a:lin ang="5400000" scaled="0"/>
                    </a:gradFill>
                  </a:rPr>
                  <a:t>App profile</a:t>
                </a:r>
              </a:p>
            </p:txBody>
          </p:sp>
          <p:sp>
            <p:nvSpPr>
              <p:cNvPr id="153" name="Freeform 6"/>
              <p:cNvSpPr>
                <a:spLocks noChangeAspect="1" noEditPoints="1"/>
              </p:cNvSpPr>
              <p:nvPr/>
            </p:nvSpPr>
            <p:spPr bwMode="auto">
              <a:xfrm>
                <a:off x="3561625" y="3510883"/>
                <a:ext cx="506516" cy="384844"/>
              </a:xfrm>
              <a:custGeom>
                <a:avLst/>
                <a:gdLst>
                  <a:gd name="T0" fmla="*/ 235 w 238"/>
                  <a:gd name="T1" fmla="*/ 27 h 181"/>
                  <a:gd name="T2" fmla="*/ 3 w 238"/>
                  <a:gd name="T3" fmla="*/ 27 h 181"/>
                  <a:gd name="T4" fmla="*/ 0 w 238"/>
                  <a:gd name="T5" fmla="*/ 31 h 181"/>
                  <a:gd name="T6" fmla="*/ 0 w 238"/>
                  <a:gd name="T7" fmla="*/ 177 h 181"/>
                  <a:gd name="T8" fmla="*/ 3 w 238"/>
                  <a:gd name="T9" fmla="*/ 181 h 181"/>
                  <a:gd name="T10" fmla="*/ 235 w 238"/>
                  <a:gd name="T11" fmla="*/ 181 h 181"/>
                  <a:gd name="T12" fmla="*/ 238 w 238"/>
                  <a:gd name="T13" fmla="*/ 177 h 181"/>
                  <a:gd name="T14" fmla="*/ 238 w 238"/>
                  <a:gd name="T15" fmla="*/ 31 h 181"/>
                  <a:gd name="T16" fmla="*/ 235 w 238"/>
                  <a:gd name="T17" fmla="*/ 27 h 181"/>
                  <a:gd name="T18" fmla="*/ 229 w 238"/>
                  <a:gd name="T19" fmla="*/ 172 h 181"/>
                  <a:gd name="T20" fmla="*/ 9 w 238"/>
                  <a:gd name="T21" fmla="*/ 172 h 181"/>
                  <a:gd name="T22" fmla="*/ 9 w 238"/>
                  <a:gd name="T23" fmla="*/ 37 h 181"/>
                  <a:gd name="T24" fmla="*/ 229 w 238"/>
                  <a:gd name="T25" fmla="*/ 37 h 181"/>
                  <a:gd name="T26" fmla="*/ 229 w 238"/>
                  <a:gd name="T27" fmla="*/ 172 h 181"/>
                  <a:gd name="T28" fmla="*/ 229 w 238"/>
                  <a:gd name="T29" fmla="*/ 172 h 181"/>
                  <a:gd name="T30" fmla="*/ 202 w 238"/>
                  <a:gd name="T31" fmla="*/ 14 h 181"/>
                  <a:gd name="T32" fmla="*/ 197 w 238"/>
                  <a:gd name="T33" fmla="*/ 14 h 181"/>
                  <a:gd name="T34" fmla="*/ 197 w 238"/>
                  <a:gd name="T35" fmla="*/ 9 h 181"/>
                  <a:gd name="T36" fmla="*/ 202 w 238"/>
                  <a:gd name="T37" fmla="*/ 9 h 181"/>
                  <a:gd name="T38" fmla="*/ 202 w 238"/>
                  <a:gd name="T39" fmla="*/ 14 h 181"/>
                  <a:gd name="T40" fmla="*/ 202 w 238"/>
                  <a:gd name="T41" fmla="*/ 14 h 181"/>
                  <a:gd name="T42" fmla="*/ 235 w 238"/>
                  <a:gd name="T43" fmla="*/ 0 h 181"/>
                  <a:gd name="T44" fmla="*/ 3 w 238"/>
                  <a:gd name="T45" fmla="*/ 0 h 181"/>
                  <a:gd name="T46" fmla="*/ 0 w 238"/>
                  <a:gd name="T47" fmla="*/ 3 h 181"/>
                  <a:gd name="T48" fmla="*/ 0 w 238"/>
                  <a:gd name="T49" fmla="*/ 20 h 181"/>
                  <a:gd name="T50" fmla="*/ 3 w 238"/>
                  <a:gd name="T51" fmla="*/ 23 h 181"/>
                  <a:gd name="T52" fmla="*/ 235 w 238"/>
                  <a:gd name="T53" fmla="*/ 23 h 181"/>
                  <a:gd name="T54" fmla="*/ 238 w 238"/>
                  <a:gd name="T55" fmla="*/ 20 h 181"/>
                  <a:gd name="T56" fmla="*/ 238 w 238"/>
                  <a:gd name="T57" fmla="*/ 3 h 181"/>
                  <a:gd name="T58" fmla="*/ 235 w 238"/>
                  <a:gd name="T59" fmla="*/ 0 h 181"/>
                  <a:gd name="T60" fmla="*/ 189 w 238"/>
                  <a:gd name="T61" fmla="*/ 16 h 181"/>
                  <a:gd name="T62" fmla="*/ 178 w 238"/>
                  <a:gd name="T63" fmla="*/ 16 h 181"/>
                  <a:gd name="T64" fmla="*/ 178 w 238"/>
                  <a:gd name="T65" fmla="*/ 14 h 181"/>
                  <a:gd name="T66" fmla="*/ 189 w 238"/>
                  <a:gd name="T67" fmla="*/ 14 h 181"/>
                  <a:gd name="T68" fmla="*/ 189 w 238"/>
                  <a:gd name="T69" fmla="*/ 16 h 181"/>
                  <a:gd name="T70" fmla="*/ 189 w 238"/>
                  <a:gd name="T71" fmla="*/ 16 h 181"/>
                  <a:gd name="T72" fmla="*/ 203 w 238"/>
                  <a:gd name="T73" fmla="*/ 16 h 181"/>
                  <a:gd name="T74" fmla="*/ 195 w 238"/>
                  <a:gd name="T75" fmla="*/ 16 h 181"/>
                  <a:gd name="T76" fmla="*/ 195 w 238"/>
                  <a:gd name="T77" fmla="*/ 7 h 181"/>
                  <a:gd name="T78" fmla="*/ 203 w 238"/>
                  <a:gd name="T79" fmla="*/ 7 h 181"/>
                  <a:gd name="T80" fmla="*/ 203 w 238"/>
                  <a:gd name="T81" fmla="*/ 16 h 181"/>
                  <a:gd name="T82" fmla="*/ 203 w 238"/>
                  <a:gd name="T83" fmla="*/ 16 h 181"/>
                  <a:gd name="T84" fmla="*/ 223 w 238"/>
                  <a:gd name="T85" fmla="*/ 16 h 181"/>
                  <a:gd name="T86" fmla="*/ 220 w 238"/>
                  <a:gd name="T87" fmla="*/ 16 h 181"/>
                  <a:gd name="T88" fmla="*/ 218 w 238"/>
                  <a:gd name="T89" fmla="*/ 14 h 181"/>
                  <a:gd name="T90" fmla="*/ 217 w 238"/>
                  <a:gd name="T91" fmla="*/ 13 h 181"/>
                  <a:gd name="T92" fmla="*/ 214 w 238"/>
                  <a:gd name="T93" fmla="*/ 16 h 181"/>
                  <a:gd name="T94" fmla="*/ 214 w 238"/>
                  <a:gd name="T95" fmla="*/ 16 h 181"/>
                  <a:gd name="T96" fmla="*/ 211 w 238"/>
                  <a:gd name="T97" fmla="*/ 16 h 181"/>
                  <a:gd name="T98" fmla="*/ 215 w 238"/>
                  <a:gd name="T99" fmla="*/ 11 h 181"/>
                  <a:gd name="T100" fmla="*/ 211 w 238"/>
                  <a:gd name="T101" fmla="*/ 7 h 181"/>
                  <a:gd name="T102" fmla="*/ 214 w 238"/>
                  <a:gd name="T103" fmla="*/ 7 h 181"/>
                  <a:gd name="T104" fmla="*/ 217 w 238"/>
                  <a:gd name="T105" fmla="*/ 10 h 181"/>
                  <a:gd name="T106" fmla="*/ 220 w 238"/>
                  <a:gd name="T107" fmla="*/ 7 h 181"/>
                  <a:gd name="T108" fmla="*/ 223 w 238"/>
                  <a:gd name="T109" fmla="*/ 7 h 181"/>
                  <a:gd name="T110" fmla="*/ 218 w 238"/>
                  <a:gd name="T111" fmla="*/ 11 h 181"/>
                  <a:gd name="T112" fmla="*/ 223 w 238"/>
                  <a:gd name="T113" fmla="*/ 16 h 181"/>
                  <a:gd name="T114" fmla="*/ 223 w 238"/>
                  <a:gd name="T115" fmla="*/ 1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8" h="181">
                    <a:moveTo>
                      <a:pt x="235" y="27"/>
                    </a:moveTo>
                    <a:cubicBezTo>
                      <a:pt x="3" y="27"/>
                      <a:pt x="3" y="27"/>
                      <a:pt x="3" y="27"/>
                    </a:cubicBezTo>
                    <a:cubicBezTo>
                      <a:pt x="1" y="27"/>
                      <a:pt x="0" y="29"/>
                      <a:pt x="0" y="31"/>
                    </a:cubicBezTo>
                    <a:cubicBezTo>
                      <a:pt x="0" y="177"/>
                      <a:pt x="0" y="177"/>
                      <a:pt x="0" y="177"/>
                    </a:cubicBezTo>
                    <a:cubicBezTo>
                      <a:pt x="0" y="179"/>
                      <a:pt x="1" y="181"/>
                      <a:pt x="3" y="181"/>
                    </a:cubicBezTo>
                    <a:cubicBezTo>
                      <a:pt x="235" y="181"/>
                      <a:pt x="235" y="181"/>
                      <a:pt x="235" y="181"/>
                    </a:cubicBezTo>
                    <a:cubicBezTo>
                      <a:pt x="237" y="181"/>
                      <a:pt x="238" y="179"/>
                      <a:pt x="238" y="177"/>
                    </a:cubicBezTo>
                    <a:cubicBezTo>
                      <a:pt x="238" y="31"/>
                      <a:pt x="238" y="31"/>
                      <a:pt x="238" y="31"/>
                    </a:cubicBezTo>
                    <a:cubicBezTo>
                      <a:pt x="238" y="29"/>
                      <a:pt x="237" y="27"/>
                      <a:pt x="235" y="27"/>
                    </a:cubicBezTo>
                    <a:close/>
                    <a:moveTo>
                      <a:pt x="229" y="172"/>
                    </a:moveTo>
                    <a:cubicBezTo>
                      <a:pt x="9" y="172"/>
                      <a:pt x="9" y="172"/>
                      <a:pt x="9" y="172"/>
                    </a:cubicBezTo>
                    <a:cubicBezTo>
                      <a:pt x="9" y="37"/>
                      <a:pt x="9" y="37"/>
                      <a:pt x="9" y="37"/>
                    </a:cubicBezTo>
                    <a:cubicBezTo>
                      <a:pt x="229" y="37"/>
                      <a:pt x="229" y="37"/>
                      <a:pt x="229" y="37"/>
                    </a:cubicBezTo>
                    <a:cubicBezTo>
                      <a:pt x="229" y="172"/>
                      <a:pt x="229" y="172"/>
                      <a:pt x="229" y="172"/>
                    </a:cubicBezTo>
                    <a:cubicBezTo>
                      <a:pt x="229" y="172"/>
                      <a:pt x="229" y="172"/>
                      <a:pt x="229" y="172"/>
                    </a:cubicBezTo>
                    <a:close/>
                    <a:moveTo>
                      <a:pt x="202" y="14"/>
                    </a:moveTo>
                    <a:cubicBezTo>
                      <a:pt x="197" y="14"/>
                      <a:pt x="197" y="14"/>
                      <a:pt x="197" y="14"/>
                    </a:cubicBezTo>
                    <a:cubicBezTo>
                      <a:pt x="197" y="9"/>
                      <a:pt x="197" y="9"/>
                      <a:pt x="197" y="9"/>
                    </a:cubicBezTo>
                    <a:cubicBezTo>
                      <a:pt x="202" y="9"/>
                      <a:pt x="202" y="9"/>
                      <a:pt x="202" y="9"/>
                    </a:cubicBezTo>
                    <a:cubicBezTo>
                      <a:pt x="202" y="14"/>
                      <a:pt x="202" y="14"/>
                      <a:pt x="202" y="14"/>
                    </a:cubicBezTo>
                    <a:cubicBezTo>
                      <a:pt x="202" y="14"/>
                      <a:pt x="202" y="14"/>
                      <a:pt x="202" y="14"/>
                    </a:cubicBezTo>
                    <a:close/>
                    <a:moveTo>
                      <a:pt x="235" y="0"/>
                    </a:moveTo>
                    <a:cubicBezTo>
                      <a:pt x="3" y="0"/>
                      <a:pt x="3" y="0"/>
                      <a:pt x="3" y="0"/>
                    </a:cubicBezTo>
                    <a:cubicBezTo>
                      <a:pt x="1" y="0"/>
                      <a:pt x="0" y="1"/>
                      <a:pt x="0" y="3"/>
                    </a:cubicBezTo>
                    <a:cubicBezTo>
                      <a:pt x="0" y="20"/>
                      <a:pt x="0" y="20"/>
                      <a:pt x="0" y="20"/>
                    </a:cubicBezTo>
                    <a:cubicBezTo>
                      <a:pt x="0" y="22"/>
                      <a:pt x="1" y="23"/>
                      <a:pt x="3" y="23"/>
                    </a:cubicBezTo>
                    <a:cubicBezTo>
                      <a:pt x="235" y="23"/>
                      <a:pt x="235" y="23"/>
                      <a:pt x="235" y="23"/>
                    </a:cubicBezTo>
                    <a:cubicBezTo>
                      <a:pt x="237" y="23"/>
                      <a:pt x="238" y="22"/>
                      <a:pt x="238" y="20"/>
                    </a:cubicBezTo>
                    <a:cubicBezTo>
                      <a:pt x="238" y="3"/>
                      <a:pt x="238" y="3"/>
                      <a:pt x="238" y="3"/>
                    </a:cubicBezTo>
                    <a:cubicBezTo>
                      <a:pt x="238" y="1"/>
                      <a:pt x="237" y="0"/>
                      <a:pt x="235" y="0"/>
                    </a:cubicBezTo>
                    <a:close/>
                    <a:moveTo>
                      <a:pt x="189" y="16"/>
                    </a:moveTo>
                    <a:cubicBezTo>
                      <a:pt x="178" y="16"/>
                      <a:pt x="178" y="16"/>
                      <a:pt x="178" y="16"/>
                    </a:cubicBezTo>
                    <a:cubicBezTo>
                      <a:pt x="178" y="14"/>
                      <a:pt x="178" y="14"/>
                      <a:pt x="178" y="14"/>
                    </a:cubicBezTo>
                    <a:cubicBezTo>
                      <a:pt x="189" y="14"/>
                      <a:pt x="189" y="14"/>
                      <a:pt x="189" y="14"/>
                    </a:cubicBezTo>
                    <a:cubicBezTo>
                      <a:pt x="189" y="16"/>
                      <a:pt x="189" y="16"/>
                      <a:pt x="189" y="16"/>
                    </a:cubicBezTo>
                    <a:cubicBezTo>
                      <a:pt x="189" y="16"/>
                      <a:pt x="189" y="16"/>
                      <a:pt x="189" y="16"/>
                    </a:cubicBezTo>
                    <a:close/>
                    <a:moveTo>
                      <a:pt x="203" y="16"/>
                    </a:moveTo>
                    <a:cubicBezTo>
                      <a:pt x="195" y="16"/>
                      <a:pt x="195" y="16"/>
                      <a:pt x="195" y="16"/>
                    </a:cubicBezTo>
                    <a:cubicBezTo>
                      <a:pt x="195" y="7"/>
                      <a:pt x="195" y="7"/>
                      <a:pt x="195" y="7"/>
                    </a:cubicBezTo>
                    <a:cubicBezTo>
                      <a:pt x="203" y="7"/>
                      <a:pt x="203" y="7"/>
                      <a:pt x="203" y="7"/>
                    </a:cubicBezTo>
                    <a:cubicBezTo>
                      <a:pt x="203" y="16"/>
                      <a:pt x="203" y="16"/>
                      <a:pt x="203" y="16"/>
                    </a:cubicBezTo>
                    <a:cubicBezTo>
                      <a:pt x="203" y="16"/>
                      <a:pt x="203" y="16"/>
                      <a:pt x="203" y="16"/>
                    </a:cubicBezTo>
                    <a:close/>
                    <a:moveTo>
                      <a:pt x="223" y="16"/>
                    </a:moveTo>
                    <a:cubicBezTo>
                      <a:pt x="220" y="16"/>
                      <a:pt x="220" y="16"/>
                      <a:pt x="220" y="16"/>
                    </a:cubicBezTo>
                    <a:cubicBezTo>
                      <a:pt x="218" y="14"/>
                      <a:pt x="218" y="14"/>
                      <a:pt x="218" y="14"/>
                    </a:cubicBezTo>
                    <a:cubicBezTo>
                      <a:pt x="217" y="13"/>
                      <a:pt x="217" y="13"/>
                      <a:pt x="217" y="13"/>
                    </a:cubicBezTo>
                    <a:cubicBezTo>
                      <a:pt x="214" y="16"/>
                      <a:pt x="214" y="16"/>
                      <a:pt x="214" y="16"/>
                    </a:cubicBezTo>
                    <a:cubicBezTo>
                      <a:pt x="214" y="16"/>
                      <a:pt x="214" y="16"/>
                      <a:pt x="214" y="16"/>
                    </a:cubicBezTo>
                    <a:cubicBezTo>
                      <a:pt x="211" y="16"/>
                      <a:pt x="211" y="16"/>
                      <a:pt x="211" y="16"/>
                    </a:cubicBezTo>
                    <a:cubicBezTo>
                      <a:pt x="215" y="11"/>
                      <a:pt x="215" y="11"/>
                      <a:pt x="215" y="11"/>
                    </a:cubicBezTo>
                    <a:cubicBezTo>
                      <a:pt x="211" y="7"/>
                      <a:pt x="211" y="7"/>
                      <a:pt x="211" y="7"/>
                    </a:cubicBezTo>
                    <a:cubicBezTo>
                      <a:pt x="214" y="7"/>
                      <a:pt x="214" y="7"/>
                      <a:pt x="214" y="7"/>
                    </a:cubicBezTo>
                    <a:cubicBezTo>
                      <a:pt x="217" y="10"/>
                      <a:pt x="217" y="10"/>
                      <a:pt x="217" y="10"/>
                    </a:cubicBezTo>
                    <a:cubicBezTo>
                      <a:pt x="220" y="7"/>
                      <a:pt x="220" y="7"/>
                      <a:pt x="220" y="7"/>
                    </a:cubicBezTo>
                    <a:cubicBezTo>
                      <a:pt x="223" y="7"/>
                      <a:pt x="223" y="7"/>
                      <a:pt x="223" y="7"/>
                    </a:cubicBezTo>
                    <a:cubicBezTo>
                      <a:pt x="218" y="11"/>
                      <a:pt x="218" y="11"/>
                      <a:pt x="218" y="11"/>
                    </a:cubicBezTo>
                    <a:cubicBezTo>
                      <a:pt x="223" y="16"/>
                      <a:pt x="223" y="16"/>
                      <a:pt x="223" y="16"/>
                    </a:cubicBezTo>
                    <a:cubicBezTo>
                      <a:pt x="223" y="16"/>
                      <a:pt x="223" y="16"/>
                      <a:pt x="223" y="16"/>
                    </a:cubicBezTo>
                    <a:close/>
                  </a:path>
                </a:pathLst>
              </a:custGeom>
              <a:solidFill>
                <a:schemeClr val="accent1"/>
              </a:solidFill>
              <a:ln>
                <a:noFill/>
              </a:ln>
            </p:spPr>
            <p:txBody>
              <a:bodyPr vert="horz" wrap="square" lIns="89606" tIns="44804" rIns="89606" bIns="44804" numCol="1" anchor="t" anchorCtr="0" compatLnSpc="1">
                <a:prstTxWarp prst="textNoShape">
                  <a:avLst/>
                </a:prstTxWarp>
              </a:bodyPr>
              <a:lstStyle/>
              <a:p>
                <a:pPr defTabSz="914367">
                  <a:lnSpc>
                    <a:spcPct val="90000"/>
                  </a:lnSpc>
                </a:pPr>
                <a:endParaRPr lang="en-US">
                  <a:solidFill>
                    <a:srgbClr val="505050"/>
                  </a:solidFill>
                </a:endParaRPr>
              </a:p>
            </p:txBody>
          </p:sp>
        </p:grpSp>
        <p:grpSp>
          <p:nvGrpSpPr>
            <p:cNvPr id="141" name="Group 140"/>
            <p:cNvGrpSpPr/>
            <p:nvPr/>
          </p:nvGrpSpPr>
          <p:grpSpPr>
            <a:xfrm>
              <a:off x="6623637" y="4080516"/>
              <a:ext cx="958925" cy="1030620"/>
              <a:chOff x="6758214" y="3415633"/>
              <a:chExt cx="978408" cy="1051560"/>
            </a:xfrm>
          </p:grpSpPr>
          <p:sp>
            <p:nvSpPr>
              <p:cNvPr id="149" name="Rectangle 148"/>
              <p:cNvSpPr/>
              <p:nvPr/>
            </p:nvSpPr>
            <p:spPr bwMode="auto">
              <a:xfrm>
                <a:off x="6758214" y="3415633"/>
                <a:ext cx="978408" cy="105156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6" tIns="0" rIns="179212" bIns="62724" numCol="1" spcCol="0" rtlCol="0" fromWordArt="0" anchor="b" anchorCtr="0" forceAA="0" compatLnSpc="1">
                <a:prstTxWarp prst="textNoShape">
                  <a:avLst/>
                </a:prstTxWarp>
                <a:noAutofit/>
              </a:bodyPr>
              <a:lstStyle/>
              <a:p>
                <a:pPr defTabSz="914367">
                  <a:lnSpc>
                    <a:spcPct val="90000"/>
                  </a:lnSpc>
                </a:pPr>
                <a:r>
                  <a:rPr lang="en-US" sz="1371" spc="-29" dirty="0">
                    <a:gradFill>
                      <a:gsLst>
                        <a:gs pos="56250">
                          <a:srgbClr val="505050"/>
                        </a:gs>
                        <a:gs pos="43000">
                          <a:srgbClr val="505050"/>
                        </a:gs>
                      </a:gsLst>
                      <a:lin ang="5400000" scaled="0"/>
                    </a:gradFill>
                  </a:rPr>
                  <a:t>App profile</a:t>
                </a:r>
              </a:p>
            </p:txBody>
          </p:sp>
          <p:sp>
            <p:nvSpPr>
              <p:cNvPr id="150" name="Freeform 6"/>
              <p:cNvSpPr>
                <a:spLocks noChangeAspect="1" noEditPoints="1"/>
              </p:cNvSpPr>
              <p:nvPr/>
            </p:nvSpPr>
            <p:spPr bwMode="auto">
              <a:xfrm>
                <a:off x="6853465" y="3510883"/>
                <a:ext cx="506516" cy="384844"/>
              </a:xfrm>
              <a:custGeom>
                <a:avLst/>
                <a:gdLst>
                  <a:gd name="T0" fmla="*/ 235 w 238"/>
                  <a:gd name="T1" fmla="*/ 27 h 181"/>
                  <a:gd name="T2" fmla="*/ 3 w 238"/>
                  <a:gd name="T3" fmla="*/ 27 h 181"/>
                  <a:gd name="T4" fmla="*/ 0 w 238"/>
                  <a:gd name="T5" fmla="*/ 31 h 181"/>
                  <a:gd name="T6" fmla="*/ 0 w 238"/>
                  <a:gd name="T7" fmla="*/ 177 h 181"/>
                  <a:gd name="T8" fmla="*/ 3 w 238"/>
                  <a:gd name="T9" fmla="*/ 181 h 181"/>
                  <a:gd name="T10" fmla="*/ 235 w 238"/>
                  <a:gd name="T11" fmla="*/ 181 h 181"/>
                  <a:gd name="T12" fmla="*/ 238 w 238"/>
                  <a:gd name="T13" fmla="*/ 177 h 181"/>
                  <a:gd name="T14" fmla="*/ 238 w 238"/>
                  <a:gd name="T15" fmla="*/ 31 h 181"/>
                  <a:gd name="T16" fmla="*/ 235 w 238"/>
                  <a:gd name="T17" fmla="*/ 27 h 181"/>
                  <a:gd name="T18" fmla="*/ 229 w 238"/>
                  <a:gd name="T19" fmla="*/ 172 h 181"/>
                  <a:gd name="T20" fmla="*/ 9 w 238"/>
                  <a:gd name="T21" fmla="*/ 172 h 181"/>
                  <a:gd name="T22" fmla="*/ 9 w 238"/>
                  <a:gd name="T23" fmla="*/ 37 h 181"/>
                  <a:gd name="T24" fmla="*/ 229 w 238"/>
                  <a:gd name="T25" fmla="*/ 37 h 181"/>
                  <a:gd name="T26" fmla="*/ 229 w 238"/>
                  <a:gd name="T27" fmla="*/ 172 h 181"/>
                  <a:gd name="T28" fmla="*/ 229 w 238"/>
                  <a:gd name="T29" fmla="*/ 172 h 181"/>
                  <a:gd name="T30" fmla="*/ 202 w 238"/>
                  <a:gd name="T31" fmla="*/ 14 h 181"/>
                  <a:gd name="T32" fmla="*/ 197 w 238"/>
                  <a:gd name="T33" fmla="*/ 14 h 181"/>
                  <a:gd name="T34" fmla="*/ 197 w 238"/>
                  <a:gd name="T35" fmla="*/ 9 h 181"/>
                  <a:gd name="T36" fmla="*/ 202 w 238"/>
                  <a:gd name="T37" fmla="*/ 9 h 181"/>
                  <a:gd name="T38" fmla="*/ 202 w 238"/>
                  <a:gd name="T39" fmla="*/ 14 h 181"/>
                  <a:gd name="T40" fmla="*/ 202 w 238"/>
                  <a:gd name="T41" fmla="*/ 14 h 181"/>
                  <a:gd name="T42" fmla="*/ 235 w 238"/>
                  <a:gd name="T43" fmla="*/ 0 h 181"/>
                  <a:gd name="T44" fmla="*/ 3 w 238"/>
                  <a:gd name="T45" fmla="*/ 0 h 181"/>
                  <a:gd name="T46" fmla="*/ 0 w 238"/>
                  <a:gd name="T47" fmla="*/ 3 h 181"/>
                  <a:gd name="T48" fmla="*/ 0 w 238"/>
                  <a:gd name="T49" fmla="*/ 20 h 181"/>
                  <a:gd name="T50" fmla="*/ 3 w 238"/>
                  <a:gd name="T51" fmla="*/ 23 h 181"/>
                  <a:gd name="T52" fmla="*/ 235 w 238"/>
                  <a:gd name="T53" fmla="*/ 23 h 181"/>
                  <a:gd name="T54" fmla="*/ 238 w 238"/>
                  <a:gd name="T55" fmla="*/ 20 h 181"/>
                  <a:gd name="T56" fmla="*/ 238 w 238"/>
                  <a:gd name="T57" fmla="*/ 3 h 181"/>
                  <a:gd name="T58" fmla="*/ 235 w 238"/>
                  <a:gd name="T59" fmla="*/ 0 h 181"/>
                  <a:gd name="T60" fmla="*/ 189 w 238"/>
                  <a:gd name="T61" fmla="*/ 16 h 181"/>
                  <a:gd name="T62" fmla="*/ 178 w 238"/>
                  <a:gd name="T63" fmla="*/ 16 h 181"/>
                  <a:gd name="T64" fmla="*/ 178 w 238"/>
                  <a:gd name="T65" fmla="*/ 14 h 181"/>
                  <a:gd name="T66" fmla="*/ 189 w 238"/>
                  <a:gd name="T67" fmla="*/ 14 h 181"/>
                  <a:gd name="T68" fmla="*/ 189 w 238"/>
                  <a:gd name="T69" fmla="*/ 16 h 181"/>
                  <a:gd name="T70" fmla="*/ 189 w 238"/>
                  <a:gd name="T71" fmla="*/ 16 h 181"/>
                  <a:gd name="T72" fmla="*/ 203 w 238"/>
                  <a:gd name="T73" fmla="*/ 16 h 181"/>
                  <a:gd name="T74" fmla="*/ 195 w 238"/>
                  <a:gd name="T75" fmla="*/ 16 h 181"/>
                  <a:gd name="T76" fmla="*/ 195 w 238"/>
                  <a:gd name="T77" fmla="*/ 7 h 181"/>
                  <a:gd name="T78" fmla="*/ 203 w 238"/>
                  <a:gd name="T79" fmla="*/ 7 h 181"/>
                  <a:gd name="T80" fmla="*/ 203 w 238"/>
                  <a:gd name="T81" fmla="*/ 16 h 181"/>
                  <a:gd name="T82" fmla="*/ 203 w 238"/>
                  <a:gd name="T83" fmla="*/ 16 h 181"/>
                  <a:gd name="T84" fmla="*/ 223 w 238"/>
                  <a:gd name="T85" fmla="*/ 16 h 181"/>
                  <a:gd name="T86" fmla="*/ 220 w 238"/>
                  <a:gd name="T87" fmla="*/ 16 h 181"/>
                  <a:gd name="T88" fmla="*/ 218 w 238"/>
                  <a:gd name="T89" fmla="*/ 14 h 181"/>
                  <a:gd name="T90" fmla="*/ 217 w 238"/>
                  <a:gd name="T91" fmla="*/ 13 h 181"/>
                  <a:gd name="T92" fmla="*/ 214 w 238"/>
                  <a:gd name="T93" fmla="*/ 16 h 181"/>
                  <a:gd name="T94" fmla="*/ 214 w 238"/>
                  <a:gd name="T95" fmla="*/ 16 h 181"/>
                  <a:gd name="T96" fmla="*/ 211 w 238"/>
                  <a:gd name="T97" fmla="*/ 16 h 181"/>
                  <a:gd name="T98" fmla="*/ 215 w 238"/>
                  <a:gd name="T99" fmla="*/ 11 h 181"/>
                  <a:gd name="T100" fmla="*/ 211 w 238"/>
                  <a:gd name="T101" fmla="*/ 7 h 181"/>
                  <a:gd name="T102" fmla="*/ 214 w 238"/>
                  <a:gd name="T103" fmla="*/ 7 h 181"/>
                  <a:gd name="T104" fmla="*/ 217 w 238"/>
                  <a:gd name="T105" fmla="*/ 10 h 181"/>
                  <a:gd name="T106" fmla="*/ 220 w 238"/>
                  <a:gd name="T107" fmla="*/ 7 h 181"/>
                  <a:gd name="T108" fmla="*/ 223 w 238"/>
                  <a:gd name="T109" fmla="*/ 7 h 181"/>
                  <a:gd name="T110" fmla="*/ 218 w 238"/>
                  <a:gd name="T111" fmla="*/ 11 h 181"/>
                  <a:gd name="T112" fmla="*/ 223 w 238"/>
                  <a:gd name="T113" fmla="*/ 16 h 181"/>
                  <a:gd name="T114" fmla="*/ 223 w 238"/>
                  <a:gd name="T115" fmla="*/ 1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8" h="181">
                    <a:moveTo>
                      <a:pt x="235" y="27"/>
                    </a:moveTo>
                    <a:cubicBezTo>
                      <a:pt x="3" y="27"/>
                      <a:pt x="3" y="27"/>
                      <a:pt x="3" y="27"/>
                    </a:cubicBezTo>
                    <a:cubicBezTo>
                      <a:pt x="1" y="27"/>
                      <a:pt x="0" y="29"/>
                      <a:pt x="0" y="31"/>
                    </a:cubicBezTo>
                    <a:cubicBezTo>
                      <a:pt x="0" y="177"/>
                      <a:pt x="0" y="177"/>
                      <a:pt x="0" y="177"/>
                    </a:cubicBezTo>
                    <a:cubicBezTo>
                      <a:pt x="0" y="179"/>
                      <a:pt x="1" y="181"/>
                      <a:pt x="3" y="181"/>
                    </a:cubicBezTo>
                    <a:cubicBezTo>
                      <a:pt x="235" y="181"/>
                      <a:pt x="235" y="181"/>
                      <a:pt x="235" y="181"/>
                    </a:cubicBezTo>
                    <a:cubicBezTo>
                      <a:pt x="237" y="181"/>
                      <a:pt x="238" y="179"/>
                      <a:pt x="238" y="177"/>
                    </a:cubicBezTo>
                    <a:cubicBezTo>
                      <a:pt x="238" y="31"/>
                      <a:pt x="238" y="31"/>
                      <a:pt x="238" y="31"/>
                    </a:cubicBezTo>
                    <a:cubicBezTo>
                      <a:pt x="238" y="29"/>
                      <a:pt x="237" y="27"/>
                      <a:pt x="235" y="27"/>
                    </a:cubicBezTo>
                    <a:close/>
                    <a:moveTo>
                      <a:pt x="229" y="172"/>
                    </a:moveTo>
                    <a:cubicBezTo>
                      <a:pt x="9" y="172"/>
                      <a:pt x="9" y="172"/>
                      <a:pt x="9" y="172"/>
                    </a:cubicBezTo>
                    <a:cubicBezTo>
                      <a:pt x="9" y="37"/>
                      <a:pt x="9" y="37"/>
                      <a:pt x="9" y="37"/>
                    </a:cubicBezTo>
                    <a:cubicBezTo>
                      <a:pt x="229" y="37"/>
                      <a:pt x="229" y="37"/>
                      <a:pt x="229" y="37"/>
                    </a:cubicBezTo>
                    <a:cubicBezTo>
                      <a:pt x="229" y="172"/>
                      <a:pt x="229" y="172"/>
                      <a:pt x="229" y="172"/>
                    </a:cubicBezTo>
                    <a:cubicBezTo>
                      <a:pt x="229" y="172"/>
                      <a:pt x="229" y="172"/>
                      <a:pt x="229" y="172"/>
                    </a:cubicBezTo>
                    <a:close/>
                    <a:moveTo>
                      <a:pt x="202" y="14"/>
                    </a:moveTo>
                    <a:cubicBezTo>
                      <a:pt x="197" y="14"/>
                      <a:pt x="197" y="14"/>
                      <a:pt x="197" y="14"/>
                    </a:cubicBezTo>
                    <a:cubicBezTo>
                      <a:pt x="197" y="9"/>
                      <a:pt x="197" y="9"/>
                      <a:pt x="197" y="9"/>
                    </a:cubicBezTo>
                    <a:cubicBezTo>
                      <a:pt x="202" y="9"/>
                      <a:pt x="202" y="9"/>
                      <a:pt x="202" y="9"/>
                    </a:cubicBezTo>
                    <a:cubicBezTo>
                      <a:pt x="202" y="14"/>
                      <a:pt x="202" y="14"/>
                      <a:pt x="202" y="14"/>
                    </a:cubicBezTo>
                    <a:cubicBezTo>
                      <a:pt x="202" y="14"/>
                      <a:pt x="202" y="14"/>
                      <a:pt x="202" y="14"/>
                    </a:cubicBezTo>
                    <a:close/>
                    <a:moveTo>
                      <a:pt x="235" y="0"/>
                    </a:moveTo>
                    <a:cubicBezTo>
                      <a:pt x="3" y="0"/>
                      <a:pt x="3" y="0"/>
                      <a:pt x="3" y="0"/>
                    </a:cubicBezTo>
                    <a:cubicBezTo>
                      <a:pt x="1" y="0"/>
                      <a:pt x="0" y="1"/>
                      <a:pt x="0" y="3"/>
                    </a:cubicBezTo>
                    <a:cubicBezTo>
                      <a:pt x="0" y="20"/>
                      <a:pt x="0" y="20"/>
                      <a:pt x="0" y="20"/>
                    </a:cubicBezTo>
                    <a:cubicBezTo>
                      <a:pt x="0" y="22"/>
                      <a:pt x="1" y="23"/>
                      <a:pt x="3" y="23"/>
                    </a:cubicBezTo>
                    <a:cubicBezTo>
                      <a:pt x="235" y="23"/>
                      <a:pt x="235" y="23"/>
                      <a:pt x="235" y="23"/>
                    </a:cubicBezTo>
                    <a:cubicBezTo>
                      <a:pt x="237" y="23"/>
                      <a:pt x="238" y="22"/>
                      <a:pt x="238" y="20"/>
                    </a:cubicBezTo>
                    <a:cubicBezTo>
                      <a:pt x="238" y="3"/>
                      <a:pt x="238" y="3"/>
                      <a:pt x="238" y="3"/>
                    </a:cubicBezTo>
                    <a:cubicBezTo>
                      <a:pt x="238" y="1"/>
                      <a:pt x="237" y="0"/>
                      <a:pt x="235" y="0"/>
                    </a:cubicBezTo>
                    <a:close/>
                    <a:moveTo>
                      <a:pt x="189" y="16"/>
                    </a:moveTo>
                    <a:cubicBezTo>
                      <a:pt x="178" y="16"/>
                      <a:pt x="178" y="16"/>
                      <a:pt x="178" y="16"/>
                    </a:cubicBezTo>
                    <a:cubicBezTo>
                      <a:pt x="178" y="14"/>
                      <a:pt x="178" y="14"/>
                      <a:pt x="178" y="14"/>
                    </a:cubicBezTo>
                    <a:cubicBezTo>
                      <a:pt x="189" y="14"/>
                      <a:pt x="189" y="14"/>
                      <a:pt x="189" y="14"/>
                    </a:cubicBezTo>
                    <a:cubicBezTo>
                      <a:pt x="189" y="16"/>
                      <a:pt x="189" y="16"/>
                      <a:pt x="189" y="16"/>
                    </a:cubicBezTo>
                    <a:cubicBezTo>
                      <a:pt x="189" y="16"/>
                      <a:pt x="189" y="16"/>
                      <a:pt x="189" y="16"/>
                    </a:cubicBezTo>
                    <a:close/>
                    <a:moveTo>
                      <a:pt x="203" y="16"/>
                    </a:moveTo>
                    <a:cubicBezTo>
                      <a:pt x="195" y="16"/>
                      <a:pt x="195" y="16"/>
                      <a:pt x="195" y="16"/>
                    </a:cubicBezTo>
                    <a:cubicBezTo>
                      <a:pt x="195" y="7"/>
                      <a:pt x="195" y="7"/>
                      <a:pt x="195" y="7"/>
                    </a:cubicBezTo>
                    <a:cubicBezTo>
                      <a:pt x="203" y="7"/>
                      <a:pt x="203" y="7"/>
                      <a:pt x="203" y="7"/>
                    </a:cubicBezTo>
                    <a:cubicBezTo>
                      <a:pt x="203" y="16"/>
                      <a:pt x="203" y="16"/>
                      <a:pt x="203" y="16"/>
                    </a:cubicBezTo>
                    <a:cubicBezTo>
                      <a:pt x="203" y="16"/>
                      <a:pt x="203" y="16"/>
                      <a:pt x="203" y="16"/>
                    </a:cubicBezTo>
                    <a:close/>
                    <a:moveTo>
                      <a:pt x="223" y="16"/>
                    </a:moveTo>
                    <a:cubicBezTo>
                      <a:pt x="220" y="16"/>
                      <a:pt x="220" y="16"/>
                      <a:pt x="220" y="16"/>
                    </a:cubicBezTo>
                    <a:cubicBezTo>
                      <a:pt x="218" y="14"/>
                      <a:pt x="218" y="14"/>
                      <a:pt x="218" y="14"/>
                    </a:cubicBezTo>
                    <a:cubicBezTo>
                      <a:pt x="217" y="13"/>
                      <a:pt x="217" y="13"/>
                      <a:pt x="217" y="13"/>
                    </a:cubicBezTo>
                    <a:cubicBezTo>
                      <a:pt x="214" y="16"/>
                      <a:pt x="214" y="16"/>
                      <a:pt x="214" y="16"/>
                    </a:cubicBezTo>
                    <a:cubicBezTo>
                      <a:pt x="214" y="16"/>
                      <a:pt x="214" y="16"/>
                      <a:pt x="214" y="16"/>
                    </a:cubicBezTo>
                    <a:cubicBezTo>
                      <a:pt x="211" y="16"/>
                      <a:pt x="211" y="16"/>
                      <a:pt x="211" y="16"/>
                    </a:cubicBezTo>
                    <a:cubicBezTo>
                      <a:pt x="215" y="11"/>
                      <a:pt x="215" y="11"/>
                      <a:pt x="215" y="11"/>
                    </a:cubicBezTo>
                    <a:cubicBezTo>
                      <a:pt x="211" y="7"/>
                      <a:pt x="211" y="7"/>
                      <a:pt x="211" y="7"/>
                    </a:cubicBezTo>
                    <a:cubicBezTo>
                      <a:pt x="214" y="7"/>
                      <a:pt x="214" y="7"/>
                      <a:pt x="214" y="7"/>
                    </a:cubicBezTo>
                    <a:cubicBezTo>
                      <a:pt x="217" y="10"/>
                      <a:pt x="217" y="10"/>
                      <a:pt x="217" y="10"/>
                    </a:cubicBezTo>
                    <a:cubicBezTo>
                      <a:pt x="220" y="7"/>
                      <a:pt x="220" y="7"/>
                      <a:pt x="220" y="7"/>
                    </a:cubicBezTo>
                    <a:cubicBezTo>
                      <a:pt x="223" y="7"/>
                      <a:pt x="223" y="7"/>
                      <a:pt x="223" y="7"/>
                    </a:cubicBezTo>
                    <a:cubicBezTo>
                      <a:pt x="218" y="11"/>
                      <a:pt x="218" y="11"/>
                      <a:pt x="218" y="11"/>
                    </a:cubicBezTo>
                    <a:cubicBezTo>
                      <a:pt x="223" y="16"/>
                      <a:pt x="223" y="16"/>
                      <a:pt x="223" y="16"/>
                    </a:cubicBezTo>
                    <a:cubicBezTo>
                      <a:pt x="223" y="16"/>
                      <a:pt x="223" y="16"/>
                      <a:pt x="223" y="16"/>
                    </a:cubicBezTo>
                    <a:close/>
                  </a:path>
                </a:pathLst>
              </a:custGeom>
              <a:solidFill>
                <a:schemeClr val="accent1"/>
              </a:solidFill>
              <a:ln>
                <a:noFill/>
              </a:ln>
            </p:spPr>
            <p:txBody>
              <a:bodyPr vert="horz" wrap="square" lIns="89606" tIns="44804" rIns="89606" bIns="44804" numCol="1" anchor="t" anchorCtr="0" compatLnSpc="1">
                <a:prstTxWarp prst="textNoShape">
                  <a:avLst/>
                </a:prstTxWarp>
              </a:bodyPr>
              <a:lstStyle/>
              <a:p>
                <a:pPr defTabSz="914367">
                  <a:lnSpc>
                    <a:spcPct val="90000"/>
                  </a:lnSpc>
                </a:pPr>
                <a:endParaRPr lang="en-US">
                  <a:solidFill>
                    <a:srgbClr val="505050"/>
                  </a:solidFill>
                </a:endParaRPr>
              </a:p>
            </p:txBody>
          </p:sp>
        </p:grpSp>
        <p:grpSp>
          <p:nvGrpSpPr>
            <p:cNvPr id="142" name="Group 141"/>
            <p:cNvGrpSpPr/>
            <p:nvPr/>
          </p:nvGrpSpPr>
          <p:grpSpPr>
            <a:xfrm>
              <a:off x="9849927" y="4080516"/>
              <a:ext cx="958925" cy="1030620"/>
              <a:chOff x="10050054" y="3415633"/>
              <a:chExt cx="978408" cy="1051560"/>
            </a:xfrm>
          </p:grpSpPr>
          <p:sp>
            <p:nvSpPr>
              <p:cNvPr id="145" name="Rectangle 144"/>
              <p:cNvSpPr/>
              <p:nvPr/>
            </p:nvSpPr>
            <p:spPr bwMode="auto">
              <a:xfrm>
                <a:off x="10050054" y="3415633"/>
                <a:ext cx="978408" cy="105156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6" tIns="0" rIns="91427" bIns="62724" numCol="1" spcCol="0" rtlCol="0" fromWordArt="0" anchor="b" anchorCtr="0" forceAA="0" compatLnSpc="1">
                <a:prstTxWarp prst="textNoShape">
                  <a:avLst/>
                </a:prstTxWarp>
                <a:noAutofit/>
              </a:bodyPr>
              <a:lstStyle/>
              <a:p>
                <a:pPr defTabSz="914367">
                  <a:lnSpc>
                    <a:spcPct val="90000"/>
                  </a:lnSpc>
                </a:pPr>
                <a:r>
                  <a:rPr lang="en-US" sz="1371" spc="-29" dirty="0">
                    <a:gradFill>
                      <a:gsLst>
                        <a:gs pos="56250">
                          <a:srgbClr val="505050"/>
                        </a:gs>
                        <a:gs pos="43000">
                          <a:srgbClr val="505050"/>
                        </a:gs>
                      </a:gsLst>
                      <a:lin ang="5400000" scaled="0"/>
                    </a:gradFill>
                  </a:rPr>
                  <a:t>App</a:t>
                </a:r>
                <a:br>
                  <a:rPr lang="en-US" sz="1371" spc="-29" dirty="0">
                    <a:gradFill>
                      <a:gsLst>
                        <a:gs pos="56250">
                          <a:srgbClr val="505050"/>
                        </a:gs>
                        <a:gs pos="43000">
                          <a:srgbClr val="505050"/>
                        </a:gs>
                      </a:gsLst>
                      <a:lin ang="5400000" scaled="0"/>
                    </a:gradFill>
                  </a:rPr>
                </a:br>
                <a:r>
                  <a:rPr lang="en-US" sz="1371" spc="-29" dirty="0">
                    <a:gradFill>
                      <a:gsLst>
                        <a:gs pos="56250">
                          <a:srgbClr val="505050"/>
                        </a:gs>
                        <a:gs pos="43000">
                          <a:srgbClr val="505050"/>
                        </a:gs>
                      </a:gsLst>
                      <a:lin ang="5400000" scaled="0"/>
                    </a:gradFill>
                  </a:rPr>
                  <a:t>profile</a:t>
                </a:r>
              </a:p>
            </p:txBody>
          </p:sp>
          <p:sp>
            <p:nvSpPr>
              <p:cNvPr id="148" name="Freeform 6"/>
              <p:cNvSpPr>
                <a:spLocks noChangeAspect="1" noEditPoints="1"/>
              </p:cNvSpPr>
              <p:nvPr/>
            </p:nvSpPr>
            <p:spPr bwMode="auto">
              <a:xfrm>
                <a:off x="10145305" y="3510883"/>
                <a:ext cx="506516" cy="384844"/>
              </a:xfrm>
              <a:custGeom>
                <a:avLst/>
                <a:gdLst>
                  <a:gd name="T0" fmla="*/ 235 w 238"/>
                  <a:gd name="T1" fmla="*/ 27 h 181"/>
                  <a:gd name="T2" fmla="*/ 3 w 238"/>
                  <a:gd name="T3" fmla="*/ 27 h 181"/>
                  <a:gd name="T4" fmla="*/ 0 w 238"/>
                  <a:gd name="T5" fmla="*/ 31 h 181"/>
                  <a:gd name="T6" fmla="*/ 0 w 238"/>
                  <a:gd name="T7" fmla="*/ 177 h 181"/>
                  <a:gd name="T8" fmla="*/ 3 w 238"/>
                  <a:gd name="T9" fmla="*/ 181 h 181"/>
                  <a:gd name="T10" fmla="*/ 235 w 238"/>
                  <a:gd name="T11" fmla="*/ 181 h 181"/>
                  <a:gd name="T12" fmla="*/ 238 w 238"/>
                  <a:gd name="T13" fmla="*/ 177 h 181"/>
                  <a:gd name="T14" fmla="*/ 238 w 238"/>
                  <a:gd name="T15" fmla="*/ 31 h 181"/>
                  <a:gd name="T16" fmla="*/ 235 w 238"/>
                  <a:gd name="T17" fmla="*/ 27 h 181"/>
                  <a:gd name="T18" fmla="*/ 229 w 238"/>
                  <a:gd name="T19" fmla="*/ 172 h 181"/>
                  <a:gd name="T20" fmla="*/ 9 w 238"/>
                  <a:gd name="T21" fmla="*/ 172 h 181"/>
                  <a:gd name="T22" fmla="*/ 9 w 238"/>
                  <a:gd name="T23" fmla="*/ 37 h 181"/>
                  <a:gd name="T24" fmla="*/ 229 w 238"/>
                  <a:gd name="T25" fmla="*/ 37 h 181"/>
                  <a:gd name="T26" fmla="*/ 229 w 238"/>
                  <a:gd name="T27" fmla="*/ 172 h 181"/>
                  <a:gd name="T28" fmla="*/ 229 w 238"/>
                  <a:gd name="T29" fmla="*/ 172 h 181"/>
                  <a:gd name="T30" fmla="*/ 202 w 238"/>
                  <a:gd name="T31" fmla="*/ 14 h 181"/>
                  <a:gd name="T32" fmla="*/ 197 w 238"/>
                  <a:gd name="T33" fmla="*/ 14 h 181"/>
                  <a:gd name="T34" fmla="*/ 197 w 238"/>
                  <a:gd name="T35" fmla="*/ 9 h 181"/>
                  <a:gd name="T36" fmla="*/ 202 w 238"/>
                  <a:gd name="T37" fmla="*/ 9 h 181"/>
                  <a:gd name="T38" fmla="*/ 202 w 238"/>
                  <a:gd name="T39" fmla="*/ 14 h 181"/>
                  <a:gd name="T40" fmla="*/ 202 w 238"/>
                  <a:gd name="T41" fmla="*/ 14 h 181"/>
                  <a:gd name="T42" fmla="*/ 235 w 238"/>
                  <a:gd name="T43" fmla="*/ 0 h 181"/>
                  <a:gd name="T44" fmla="*/ 3 w 238"/>
                  <a:gd name="T45" fmla="*/ 0 h 181"/>
                  <a:gd name="T46" fmla="*/ 0 w 238"/>
                  <a:gd name="T47" fmla="*/ 3 h 181"/>
                  <a:gd name="T48" fmla="*/ 0 w 238"/>
                  <a:gd name="T49" fmla="*/ 20 h 181"/>
                  <a:gd name="T50" fmla="*/ 3 w 238"/>
                  <a:gd name="T51" fmla="*/ 23 h 181"/>
                  <a:gd name="T52" fmla="*/ 235 w 238"/>
                  <a:gd name="T53" fmla="*/ 23 h 181"/>
                  <a:gd name="T54" fmla="*/ 238 w 238"/>
                  <a:gd name="T55" fmla="*/ 20 h 181"/>
                  <a:gd name="T56" fmla="*/ 238 w 238"/>
                  <a:gd name="T57" fmla="*/ 3 h 181"/>
                  <a:gd name="T58" fmla="*/ 235 w 238"/>
                  <a:gd name="T59" fmla="*/ 0 h 181"/>
                  <a:gd name="T60" fmla="*/ 189 w 238"/>
                  <a:gd name="T61" fmla="*/ 16 h 181"/>
                  <a:gd name="T62" fmla="*/ 178 w 238"/>
                  <a:gd name="T63" fmla="*/ 16 h 181"/>
                  <a:gd name="T64" fmla="*/ 178 w 238"/>
                  <a:gd name="T65" fmla="*/ 14 h 181"/>
                  <a:gd name="T66" fmla="*/ 189 w 238"/>
                  <a:gd name="T67" fmla="*/ 14 h 181"/>
                  <a:gd name="T68" fmla="*/ 189 w 238"/>
                  <a:gd name="T69" fmla="*/ 16 h 181"/>
                  <a:gd name="T70" fmla="*/ 189 w 238"/>
                  <a:gd name="T71" fmla="*/ 16 h 181"/>
                  <a:gd name="T72" fmla="*/ 203 w 238"/>
                  <a:gd name="T73" fmla="*/ 16 h 181"/>
                  <a:gd name="T74" fmla="*/ 195 w 238"/>
                  <a:gd name="T75" fmla="*/ 16 h 181"/>
                  <a:gd name="T76" fmla="*/ 195 w 238"/>
                  <a:gd name="T77" fmla="*/ 7 h 181"/>
                  <a:gd name="T78" fmla="*/ 203 w 238"/>
                  <a:gd name="T79" fmla="*/ 7 h 181"/>
                  <a:gd name="T80" fmla="*/ 203 w 238"/>
                  <a:gd name="T81" fmla="*/ 16 h 181"/>
                  <a:gd name="T82" fmla="*/ 203 w 238"/>
                  <a:gd name="T83" fmla="*/ 16 h 181"/>
                  <a:gd name="T84" fmla="*/ 223 w 238"/>
                  <a:gd name="T85" fmla="*/ 16 h 181"/>
                  <a:gd name="T86" fmla="*/ 220 w 238"/>
                  <a:gd name="T87" fmla="*/ 16 h 181"/>
                  <a:gd name="T88" fmla="*/ 218 w 238"/>
                  <a:gd name="T89" fmla="*/ 14 h 181"/>
                  <a:gd name="T90" fmla="*/ 217 w 238"/>
                  <a:gd name="T91" fmla="*/ 13 h 181"/>
                  <a:gd name="T92" fmla="*/ 214 w 238"/>
                  <a:gd name="T93" fmla="*/ 16 h 181"/>
                  <a:gd name="T94" fmla="*/ 214 w 238"/>
                  <a:gd name="T95" fmla="*/ 16 h 181"/>
                  <a:gd name="T96" fmla="*/ 211 w 238"/>
                  <a:gd name="T97" fmla="*/ 16 h 181"/>
                  <a:gd name="T98" fmla="*/ 215 w 238"/>
                  <a:gd name="T99" fmla="*/ 11 h 181"/>
                  <a:gd name="T100" fmla="*/ 211 w 238"/>
                  <a:gd name="T101" fmla="*/ 7 h 181"/>
                  <a:gd name="T102" fmla="*/ 214 w 238"/>
                  <a:gd name="T103" fmla="*/ 7 h 181"/>
                  <a:gd name="T104" fmla="*/ 217 w 238"/>
                  <a:gd name="T105" fmla="*/ 10 h 181"/>
                  <a:gd name="T106" fmla="*/ 220 w 238"/>
                  <a:gd name="T107" fmla="*/ 7 h 181"/>
                  <a:gd name="T108" fmla="*/ 223 w 238"/>
                  <a:gd name="T109" fmla="*/ 7 h 181"/>
                  <a:gd name="T110" fmla="*/ 218 w 238"/>
                  <a:gd name="T111" fmla="*/ 11 h 181"/>
                  <a:gd name="T112" fmla="*/ 223 w 238"/>
                  <a:gd name="T113" fmla="*/ 16 h 181"/>
                  <a:gd name="T114" fmla="*/ 223 w 238"/>
                  <a:gd name="T115" fmla="*/ 1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8" h="181">
                    <a:moveTo>
                      <a:pt x="235" y="27"/>
                    </a:moveTo>
                    <a:cubicBezTo>
                      <a:pt x="3" y="27"/>
                      <a:pt x="3" y="27"/>
                      <a:pt x="3" y="27"/>
                    </a:cubicBezTo>
                    <a:cubicBezTo>
                      <a:pt x="1" y="27"/>
                      <a:pt x="0" y="29"/>
                      <a:pt x="0" y="31"/>
                    </a:cubicBezTo>
                    <a:cubicBezTo>
                      <a:pt x="0" y="177"/>
                      <a:pt x="0" y="177"/>
                      <a:pt x="0" y="177"/>
                    </a:cubicBezTo>
                    <a:cubicBezTo>
                      <a:pt x="0" y="179"/>
                      <a:pt x="1" y="181"/>
                      <a:pt x="3" y="181"/>
                    </a:cubicBezTo>
                    <a:cubicBezTo>
                      <a:pt x="235" y="181"/>
                      <a:pt x="235" y="181"/>
                      <a:pt x="235" y="181"/>
                    </a:cubicBezTo>
                    <a:cubicBezTo>
                      <a:pt x="237" y="181"/>
                      <a:pt x="238" y="179"/>
                      <a:pt x="238" y="177"/>
                    </a:cubicBezTo>
                    <a:cubicBezTo>
                      <a:pt x="238" y="31"/>
                      <a:pt x="238" y="31"/>
                      <a:pt x="238" y="31"/>
                    </a:cubicBezTo>
                    <a:cubicBezTo>
                      <a:pt x="238" y="29"/>
                      <a:pt x="237" y="27"/>
                      <a:pt x="235" y="27"/>
                    </a:cubicBezTo>
                    <a:close/>
                    <a:moveTo>
                      <a:pt x="229" y="172"/>
                    </a:moveTo>
                    <a:cubicBezTo>
                      <a:pt x="9" y="172"/>
                      <a:pt x="9" y="172"/>
                      <a:pt x="9" y="172"/>
                    </a:cubicBezTo>
                    <a:cubicBezTo>
                      <a:pt x="9" y="37"/>
                      <a:pt x="9" y="37"/>
                      <a:pt x="9" y="37"/>
                    </a:cubicBezTo>
                    <a:cubicBezTo>
                      <a:pt x="229" y="37"/>
                      <a:pt x="229" y="37"/>
                      <a:pt x="229" y="37"/>
                    </a:cubicBezTo>
                    <a:cubicBezTo>
                      <a:pt x="229" y="172"/>
                      <a:pt x="229" y="172"/>
                      <a:pt x="229" y="172"/>
                    </a:cubicBezTo>
                    <a:cubicBezTo>
                      <a:pt x="229" y="172"/>
                      <a:pt x="229" y="172"/>
                      <a:pt x="229" y="172"/>
                    </a:cubicBezTo>
                    <a:close/>
                    <a:moveTo>
                      <a:pt x="202" y="14"/>
                    </a:moveTo>
                    <a:cubicBezTo>
                      <a:pt x="197" y="14"/>
                      <a:pt x="197" y="14"/>
                      <a:pt x="197" y="14"/>
                    </a:cubicBezTo>
                    <a:cubicBezTo>
                      <a:pt x="197" y="9"/>
                      <a:pt x="197" y="9"/>
                      <a:pt x="197" y="9"/>
                    </a:cubicBezTo>
                    <a:cubicBezTo>
                      <a:pt x="202" y="9"/>
                      <a:pt x="202" y="9"/>
                      <a:pt x="202" y="9"/>
                    </a:cubicBezTo>
                    <a:cubicBezTo>
                      <a:pt x="202" y="14"/>
                      <a:pt x="202" y="14"/>
                      <a:pt x="202" y="14"/>
                    </a:cubicBezTo>
                    <a:cubicBezTo>
                      <a:pt x="202" y="14"/>
                      <a:pt x="202" y="14"/>
                      <a:pt x="202" y="14"/>
                    </a:cubicBezTo>
                    <a:close/>
                    <a:moveTo>
                      <a:pt x="235" y="0"/>
                    </a:moveTo>
                    <a:cubicBezTo>
                      <a:pt x="3" y="0"/>
                      <a:pt x="3" y="0"/>
                      <a:pt x="3" y="0"/>
                    </a:cubicBezTo>
                    <a:cubicBezTo>
                      <a:pt x="1" y="0"/>
                      <a:pt x="0" y="1"/>
                      <a:pt x="0" y="3"/>
                    </a:cubicBezTo>
                    <a:cubicBezTo>
                      <a:pt x="0" y="20"/>
                      <a:pt x="0" y="20"/>
                      <a:pt x="0" y="20"/>
                    </a:cubicBezTo>
                    <a:cubicBezTo>
                      <a:pt x="0" y="22"/>
                      <a:pt x="1" y="23"/>
                      <a:pt x="3" y="23"/>
                    </a:cubicBezTo>
                    <a:cubicBezTo>
                      <a:pt x="235" y="23"/>
                      <a:pt x="235" y="23"/>
                      <a:pt x="235" y="23"/>
                    </a:cubicBezTo>
                    <a:cubicBezTo>
                      <a:pt x="237" y="23"/>
                      <a:pt x="238" y="22"/>
                      <a:pt x="238" y="20"/>
                    </a:cubicBezTo>
                    <a:cubicBezTo>
                      <a:pt x="238" y="3"/>
                      <a:pt x="238" y="3"/>
                      <a:pt x="238" y="3"/>
                    </a:cubicBezTo>
                    <a:cubicBezTo>
                      <a:pt x="238" y="1"/>
                      <a:pt x="237" y="0"/>
                      <a:pt x="235" y="0"/>
                    </a:cubicBezTo>
                    <a:close/>
                    <a:moveTo>
                      <a:pt x="189" y="16"/>
                    </a:moveTo>
                    <a:cubicBezTo>
                      <a:pt x="178" y="16"/>
                      <a:pt x="178" y="16"/>
                      <a:pt x="178" y="16"/>
                    </a:cubicBezTo>
                    <a:cubicBezTo>
                      <a:pt x="178" y="14"/>
                      <a:pt x="178" y="14"/>
                      <a:pt x="178" y="14"/>
                    </a:cubicBezTo>
                    <a:cubicBezTo>
                      <a:pt x="189" y="14"/>
                      <a:pt x="189" y="14"/>
                      <a:pt x="189" y="14"/>
                    </a:cubicBezTo>
                    <a:cubicBezTo>
                      <a:pt x="189" y="16"/>
                      <a:pt x="189" y="16"/>
                      <a:pt x="189" y="16"/>
                    </a:cubicBezTo>
                    <a:cubicBezTo>
                      <a:pt x="189" y="16"/>
                      <a:pt x="189" y="16"/>
                      <a:pt x="189" y="16"/>
                    </a:cubicBezTo>
                    <a:close/>
                    <a:moveTo>
                      <a:pt x="203" y="16"/>
                    </a:moveTo>
                    <a:cubicBezTo>
                      <a:pt x="195" y="16"/>
                      <a:pt x="195" y="16"/>
                      <a:pt x="195" y="16"/>
                    </a:cubicBezTo>
                    <a:cubicBezTo>
                      <a:pt x="195" y="7"/>
                      <a:pt x="195" y="7"/>
                      <a:pt x="195" y="7"/>
                    </a:cubicBezTo>
                    <a:cubicBezTo>
                      <a:pt x="203" y="7"/>
                      <a:pt x="203" y="7"/>
                      <a:pt x="203" y="7"/>
                    </a:cubicBezTo>
                    <a:cubicBezTo>
                      <a:pt x="203" y="16"/>
                      <a:pt x="203" y="16"/>
                      <a:pt x="203" y="16"/>
                    </a:cubicBezTo>
                    <a:cubicBezTo>
                      <a:pt x="203" y="16"/>
                      <a:pt x="203" y="16"/>
                      <a:pt x="203" y="16"/>
                    </a:cubicBezTo>
                    <a:close/>
                    <a:moveTo>
                      <a:pt x="223" y="16"/>
                    </a:moveTo>
                    <a:cubicBezTo>
                      <a:pt x="220" y="16"/>
                      <a:pt x="220" y="16"/>
                      <a:pt x="220" y="16"/>
                    </a:cubicBezTo>
                    <a:cubicBezTo>
                      <a:pt x="218" y="14"/>
                      <a:pt x="218" y="14"/>
                      <a:pt x="218" y="14"/>
                    </a:cubicBezTo>
                    <a:cubicBezTo>
                      <a:pt x="217" y="13"/>
                      <a:pt x="217" y="13"/>
                      <a:pt x="217" y="13"/>
                    </a:cubicBezTo>
                    <a:cubicBezTo>
                      <a:pt x="214" y="16"/>
                      <a:pt x="214" y="16"/>
                      <a:pt x="214" y="16"/>
                    </a:cubicBezTo>
                    <a:cubicBezTo>
                      <a:pt x="214" y="16"/>
                      <a:pt x="214" y="16"/>
                      <a:pt x="214" y="16"/>
                    </a:cubicBezTo>
                    <a:cubicBezTo>
                      <a:pt x="211" y="16"/>
                      <a:pt x="211" y="16"/>
                      <a:pt x="211" y="16"/>
                    </a:cubicBezTo>
                    <a:cubicBezTo>
                      <a:pt x="215" y="11"/>
                      <a:pt x="215" y="11"/>
                      <a:pt x="215" y="11"/>
                    </a:cubicBezTo>
                    <a:cubicBezTo>
                      <a:pt x="211" y="7"/>
                      <a:pt x="211" y="7"/>
                      <a:pt x="211" y="7"/>
                    </a:cubicBezTo>
                    <a:cubicBezTo>
                      <a:pt x="214" y="7"/>
                      <a:pt x="214" y="7"/>
                      <a:pt x="214" y="7"/>
                    </a:cubicBezTo>
                    <a:cubicBezTo>
                      <a:pt x="217" y="10"/>
                      <a:pt x="217" y="10"/>
                      <a:pt x="217" y="10"/>
                    </a:cubicBezTo>
                    <a:cubicBezTo>
                      <a:pt x="220" y="7"/>
                      <a:pt x="220" y="7"/>
                      <a:pt x="220" y="7"/>
                    </a:cubicBezTo>
                    <a:cubicBezTo>
                      <a:pt x="223" y="7"/>
                      <a:pt x="223" y="7"/>
                      <a:pt x="223" y="7"/>
                    </a:cubicBezTo>
                    <a:cubicBezTo>
                      <a:pt x="218" y="11"/>
                      <a:pt x="218" y="11"/>
                      <a:pt x="218" y="11"/>
                    </a:cubicBezTo>
                    <a:cubicBezTo>
                      <a:pt x="223" y="16"/>
                      <a:pt x="223" y="16"/>
                      <a:pt x="223" y="16"/>
                    </a:cubicBezTo>
                    <a:cubicBezTo>
                      <a:pt x="223" y="16"/>
                      <a:pt x="223" y="16"/>
                      <a:pt x="223" y="16"/>
                    </a:cubicBezTo>
                    <a:close/>
                  </a:path>
                </a:pathLst>
              </a:custGeom>
              <a:solidFill>
                <a:schemeClr val="accent1"/>
              </a:solidFill>
              <a:ln>
                <a:noFill/>
              </a:ln>
            </p:spPr>
            <p:txBody>
              <a:bodyPr vert="horz" wrap="square" lIns="89606" tIns="44804" rIns="89606" bIns="44804" numCol="1" anchor="t" anchorCtr="0" compatLnSpc="1">
                <a:prstTxWarp prst="textNoShape">
                  <a:avLst/>
                </a:prstTxWarp>
              </a:bodyPr>
              <a:lstStyle/>
              <a:p>
                <a:pPr defTabSz="914367">
                  <a:lnSpc>
                    <a:spcPct val="90000"/>
                  </a:lnSpc>
                </a:pPr>
                <a:endParaRPr lang="en-US">
                  <a:solidFill>
                    <a:srgbClr val="505050"/>
                  </a:solidFill>
                </a:endParaRPr>
              </a:p>
            </p:txBody>
          </p:sp>
        </p:grpSp>
        <p:sp>
          <p:nvSpPr>
            <p:cNvPr id="144" name="Rectangle 143"/>
            <p:cNvSpPr/>
            <p:nvPr/>
          </p:nvSpPr>
          <p:spPr bwMode="auto">
            <a:xfrm>
              <a:off x="1165360" y="1920043"/>
              <a:ext cx="9858105" cy="65291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79212" tIns="143371" anchor="t" anchorCtr="0"/>
            <a:lstStyle/>
            <a:p>
              <a:pPr defTabSz="914367">
                <a:lnSpc>
                  <a:spcPct val="90000"/>
                </a:lnSpc>
              </a:pPr>
              <a:r>
                <a:rPr lang="en-US" sz="2744" spc="-69" dirty="0">
                  <a:gradFill>
                    <a:gsLst>
                      <a:gs pos="12500">
                        <a:srgbClr val="505050"/>
                      </a:gs>
                      <a:gs pos="24000">
                        <a:srgbClr val="505050"/>
                      </a:gs>
                    </a:gsLst>
                    <a:lin ang="5400000" scaled="0"/>
                  </a:gradFill>
                  <a:latin typeface="Segoe UI Light"/>
                </a:rPr>
                <a:t>Service template (multi-tier .NET applications)</a:t>
              </a:r>
            </a:p>
          </p:txBody>
        </p:sp>
      </p:grpSp>
      <p:cxnSp>
        <p:nvCxnSpPr>
          <p:cNvPr id="222" name="Straight Connector 221"/>
          <p:cNvCxnSpPr/>
          <p:nvPr/>
        </p:nvCxnSpPr>
        <p:spPr>
          <a:xfrm flipV="1">
            <a:off x="2652249" y="2286409"/>
            <a:ext cx="1855969" cy="255996"/>
          </a:xfrm>
          <a:prstGeom prst="line">
            <a:avLst/>
          </a:prstGeom>
          <a:ln w="25400">
            <a:solidFill>
              <a:schemeClr val="bg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H="1" flipV="1">
            <a:off x="7686515" y="2286409"/>
            <a:ext cx="1853238" cy="255996"/>
          </a:xfrm>
          <a:prstGeom prst="line">
            <a:avLst/>
          </a:prstGeom>
          <a:ln w="25400">
            <a:solidFill>
              <a:schemeClr val="bg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6097527" y="2238790"/>
            <a:ext cx="40" cy="292566"/>
          </a:xfrm>
          <a:prstGeom prst="line">
            <a:avLst/>
          </a:prstGeom>
          <a:ln w="25400">
            <a:solidFill>
              <a:schemeClr val="bg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a:xfrm>
            <a:off x="4243115" y="1182828"/>
            <a:ext cx="3708865" cy="1113107"/>
            <a:chOff x="4235916" y="1182508"/>
            <a:chExt cx="3709391" cy="1113265"/>
          </a:xfrm>
        </p:grpSpPr>
        <p:grpSp>
          <p:nvGrpSpPr>
            <p:cNvPr id="202" name="Group 201"/>
            <p:cNvGrpSpPr/>
            <p:nvPr/>
          </p:nvGrpSpPr>
          <p:grpSpPr>
            <a:xfrm>
              <a:off x="4235916" y="1182508"/>
              <a:ext cx="3709391" cy="1113265"/>
              <a:chOff x="1548753" y="1528798"/>
              <a:chExt cx="3784758" cy="1135427"/>
            </a:xfrm>
          </p:grpSpPr>
          <p:sp>
            <p:nvSpPr>
              <p:cNvPr id="206" name="Rectangle 205"/>
              <p:cNvSpPr/>
              <p:nvPr/>
            </p:nvSpPr>
            <p:spPr>
              <a:xfrm>
                <a:off x="1548753" y="1528798"/>
                <a:ext cx="3784758" cy="113542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82854" tIns="146284" anchor="t" anchorCtr="0"/>
              <a:lstStyle/>
              <a:p>
                <a:pPr defTabSz="914367">
                  <a:lnSpc>
                    <a:spcPct val="90000"/>
                  </a:lnSpc>
                </a:pPr>
                <a:endParaRPr lang="en-US" sz="2700" dirty="0">
                  <a:gradFill>
                    <a:gsLst>
                      <a:gs pos="12500">
                        <a:srgbClr val="505050"/>
                      </a:gs>
                      <a:gs pos="24000">
                        <a:srgbClr val="505050"/>
                      </a:gs>
                    </a:gsLst>
                    <a:lin ang="5400000" scaled="0"/>
                  </a:gradFill>
                  <a:latin typeface="Segoe UI Light"/>
                </a:endParaRPr>
              </a:p>
            </p:txBody>
          </p:sp>
          <p:pic>
            <p:nvPicPr>
              <p:cNvPr id="2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9122" y="1810344"/>
                <a:ext cx="2157570" cy="59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 name="Freeform 6"/>
              <p:cNvSpPr>
                <a:spLocks noEditPoints="1"/>
              </p:cNvSpPr>
              <p:nvPr/>
            </p:nvSpPr>
            <p:spPr bwMode="auto">
              <a:xfrm>
                <a:off x="2590421" y="1945144"/>
                <a:ext cx="325910" cy="324595"/>
              </a:xfrm>
              <a:custGeom>
                <a:avLst/>
                <a:gdLst>
                  <a:gd name="T0" fmla="*/ 61 w 150"/>
                  <a:gd name="T1" fmla="*/ 82 h 149"/>
                  <a:gd name="T2" fmla="*/ 84 w 150"/>
                  <a:gd name="T3" fmla="*/ 104 h 149"/>
                  <a:gd name="T4" fmla="*/ 66 w 150"/>
                  <a:gd name="T5" fmla="*/ 104 h 149"/>
                  <a:gd name="T6" fmla="*/ 35 w 150"/>
                  <a:gd name="T7" fmla="*/ 75 h 149"/>
                  <a:gd name="T8" fmla="*/ 65 w 150"/>
                  <a:gd name="T9" fmla="*/ 46 h 149"/>
                  <a:gd name="T10" fmla="*/ 84 w 150"/>
                  <a:gd name="T11" fmla="*/ 46 h 149"/>
                  <a:gd name="T12" fmla="*/ 61 w 150"/>
                  <a:gd name="T13" fmla="*/ 67 h 149"/>
                  <a:gd name="T14" fmla="*/ 113 w 150"/>
                  <a:gd name="T15" fmla="*/ 67 h 149"/>
                  <a:gd name="T16" fmla="*/ 113 w 150"/>
                  <a:gd name="T17" fmla="*/ 82 h 149"/>
                  <a:gd name="T18" fmla="*/ 61 w 150"/>
                  <a:gd name="T19" fmla="*/ 82 h 149"/>
                  <a:gd name="T20" fmla="*/ 150 w 150"/>
                  <a:gd name="T21" fmla="*/ 75 h 149"/>
                  <a:gd name="T22" fmla="*/ 75 w 150"/>
                  <a:gd name="T23" fmla="*/ 149 h 149"/>
                  <a:gd name="T24" fmla="*/ 0 w 150"/>
                  <a:gd name="T25" fmla="*/ 75 h 149"/>
                  <a:gd name="T26" fmla="*/ 75 w 150"/>
                  <a:gd name="T27" fmla="*/ 0 h 149"/>
                  <a:gd name="T28" fmla="*/ 150 w 150"/>
                  <a:gd name="T29" fmla="*/ 75 h 149"/>
                  <a:gd name="T30" fmla="*/ 140 w 150"/>
                  <a:gd name="T31" fmla="*/ 75 h 149"/>
                  <a:gd name="T32" fmla="*/ 75 w 150"/>
                  <a:gd name="T33" fmla="*/ 9 h 149"/>
                  <a:gd name="T34" fmla="*/ 10 w 150"/>
                  <a:gd name="T35" fmla="*/ 75 h 149"/>
                  <a:gd name="T36" fmla="*/ 75 w 150"/>
                  <a:gd name="T37" fmla="*/ 140 h 149"/>
                  <a:gd name="T38" fmla="*/ 140 w 150"/>
                  <a:gd name="T39" fmla="*/ 7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49">
                    <a:moveTo>
                      <a:pt x="61" y="82"/>
                    </a:moveTo>
                    <a:cubicBezTo>
                      <a:pt x="84" y="104"/>
                      <a:pt x="84" y="104"/>
                      <a:pt x="84" y="104"/>
                    </a:cubicBezTo>
                    <a:cubicBezTo>
                      <a:pt x="66" y="104"/>
                      <a:pt x="66" y="104"/>
                      <a:pt x="66" y="104"/>
                    </a:cubicBezTo>
                    <a:cubicBezTo>
                      <a:pt x="35" y="75"/>
                      <a:pt x="35" y="75"/>
                      <a:pt x="35" y="75"/>
                    </a:cubicBezTo>
                    <a:cubicBezTo>
                      <a:pt x="65" y="46"/>
                      <a:pt x="65" y="46"/>
                      <a:pt x="65" y="46"/>
                    </a:cubicBezTo>
                    <a:cubicBezTo>
                      <a:pt x="84" y="46"/>
                      <a:pt x="84" y="46"/>
                      <a:pt x="84" y="46"/>
                    </a:cubicBezTo>
                    <a:cubicBezTo>
                      <a:pt x="61" y="67"/>
                      <a:pt x="61" y="67"/>
                      <a:pt x="61" y="67"/>
                    </a:cubicBezTo>
                    <a:cubicBezTo>
                      <a:pt x="113" y="67"/>
                      <a:pt x="113" y="67"/>
                      <a:pt x="113" y="67"/>
                    </a:cubicBezTo>
                    <a:cubicBezTo>
                      <a:pt x="113" y="82"/>
                      <a:pt x="113" y="82"/>
                      <a:pt x="113" y="82"/>
                    </a:cubicBezTo>
                    <a:lnTo>
                      <a:pt x="61" y="82"/>
                    </a:lnTo>
                    <a:close/>
                    <a:moveTo>
                      <a:pt x="150" y="75"/>
                    </a:moveTo>
                    <a:cubicBezTo>
                      <a:pt x="150" y="116"/>
                      <a:pt x="116" y="149"/>
                      <a:pt x="75" y="149"/>
                    </a:cubicBezTo>
                    <a:cubicBezTo>
                      <a:pt x="34" y="149"/>
                      <a:pt x="0" y="116"/>
                      <a:pt x="0" y="75"/>
                    </a:cubicBezTo>
                    <a:cubicBezTo>
                      <a:pt x="0" y="33"/>
                      <a:pt x="34" y="0"/>
                      <a:pt x="75" y="0"/>
                    </a:cubicBezTo>
                    <a:cubicBezTo>
                      <a:pt x="116" y="0"/>
                      <a:pt x="150" y="33"/>
                      <a:pt x="150" y="75"/>
                    </a:cubicBezTo>
                    <a:close/>
                    <a:moveTo>
                      <a:pt x="140" y="75"/>
                    </a:moveTo>
                    <a:cubicBezTo>
                      <a:pt x="140" y="39"/>
                      <a:pt x="111" y="9"/>
                      <a:pt x="75" y="9"/>
                    </a:cubicBezTo>
                    <a:cubicBezTo>
                      <a:pt x="39" y="9"/>
                      <a:pt x="10" y="39"/>
                      <a:pt x="10" y="75"/>
                    </a:cubicBezTo>
                    <a:cubicBezTo>
                      <a:pt x="10" y="111"/>
                      <a:pt x="39" y="140"/>
                      <a:pt x="75" y="140"/>
                    </a:cubicBezTo>
                    <a:cubicBezTo>
                      <a:pt x="111" y="140"/>
                      <a:pt x="140" y="111"/>
                      <a:pt x="140" y="7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896087"/>
                <a:endParaRPr lang="en-US">
                  <a:solidFill>
                    <a:srgbClr val="FFFFFF"/>
                  </a:solidFill>
                </a:endParaRPr>
              </a:p>
            </p:txBody>
          </p:sp>
        </p:grpSp>
        <p:grpSp>
          <p:nvGrpSpPr>
            <p:cNvPr id="203" name="Group 202"/>
            <p:cNvGrpSpPr/>
            <p:nvPr/>
          </p:nvGrpSpPr>
          <p:grpSpPr>
            <a:xfrm>
              <a:off x="4419015" y="1458558"/>
              <a:ext cx="766484" cy="582597"/>
              <a:chOff x="1887972" y="1962743"/>
              <a:chExt cx="782057" cy="594195"/>
            </a:xfrm>
            <a:solidFill>
              <a:schemeClr val="accent3"/>
            </a:solidFill>
          </p:grpSpPr>
          <p:sp>
            <p:nvSpPr>
              <p:cNvPr id="204" name="Freeform 6"/>
              <p:cNvSpPr>
                <a:spLocks noChangeAspect="1" noEditPoints="1"/>
              </p:cNvSpPr>
              <p:nvPr/>
            </p:nvSpPr>
            <p:spPr bwMode="auto">
              <a:xfrm>
                <a:off x="1887972" y="1962743"/>
                <a:ext cx="782057" cy="594195"/>
              </a:xfrm>
              <a:custGeom>
                <a:avLst/>
                <a:gdLst>
                  <a:gd name="T0" fmla="*/ 235 w 238"/>
                  <a:gd name="T1" fmla="*/ 27 h 181"/>
                  <a:gd name="T2" fmla="*/ 3 w 238"/>
                  <a:gd name="T3" fmla="*/ 27 h 181"/>
                  <a:gd name="T4" fmla="*/ 0 w 238"/>
                  <a:gd name="T5" fmla="*/ 31 h 181"/>
                  <a:gd name="T6" fmla="*/ 0 w 238"/>
                  <a:gd name="T7" fmla="*/ 177 h 181"/>
                  <a:gd name="T8" fmla="*/ 3 w 238"/>
                  <a:gd name="T9" fmla="*/ 181 h 181"/>
                  <a:gd name="T10" fmla="*/ 235 w 238"/>
                  <a:gd name="T11" fmla="*/ 181 h 181"/>
                  <a:gd name="T12" fmla="*/ 238 w 238"/>
                  <a:gd name="T13" fmla="*/ 177 h 181"/>
                  <a:gd name="T14" fmla="*/ 238 w 238"/>
                  <a:gd name="T15" fmla="*/ 31 h 181"/>
                  <a:gd name="T16" fmla="*/ 235 w 238"/>
                  <a:gd name="T17" fmla="*/ 27 h 181"/>
                  <a:gd name="T18" fmla="*/ 229 w 238"/>
                  <a:gd name="T19" fmla="*/ 172 h 181"/>
                  <a:gd name="T20" fmla="*/ 9 w 238"/>
                  <a:gd name="T21" fmla="*/ 172 h 181"/>
                  <a:gd name="T22" fmla="*/ 9 w 238"/>
                  <a:gd name="T23" fmla="*/ 37 h 181"/>
                  <a:gd name="T24" fmla="*/ 229 w 238"/>
                  <a:gd name="T25" fmla="*/ 37 h 181"/>
                  <a:gd name="T26" fmla="*/ 229 w 238"/>
                  <a:gd name="T27" fmla="*/ 172 h 181"/>
                  <a:gd name="T28" fmla="*/ 229 w 238"/>
                  <a:gd name="T29" fmla="*/ 172 h 181"/>
                  <a:gd name="T30" fmla="*/ 202 w 238"/>
                  <a:gd name="T31" fmla="*/ 14 h 181"/>
                  <a:gd name="T32" fmla="*/ 197 w 238"/>
                  <a:gd name="T33" fmla="*/ 14 h 181"/>
                  <a:gd name="T34" fmla="*/ 197 w 238"/>
                  <a:gd name="T35" fmla="*/ 9 h 181"/>
                  <a:gd name="T36" fmla="*/ 202 w 238"/>
                  <a:gd name="T37" fmla="*/ 9 h 181"/>
                  <a:gd name="T38" fmla="*/ 202 w 238"/>
                  <a:gd name="T39" fmla="*/ 14 h 181"/>
                  <a:gd name="T40" fmla="*/ 202 w 238"/>
                  <a:gd name="T41" fmla="*/ 14 h 181"/>
                  <a:gd name="T42" fmla="*/ 235 w 238"/>
                  <a:gd name="T43" fmla="*/ 0 h 181"/>
                  <a:gd name="T44" fmla="*/ 3 w 238"/>
                  <a:gd name="T45" fmla="*/ 0 h 181"/>
                  <a:gd name="T46" fmla="*/ 0 w 238"/>
                  <a:gd name="T47" fmla="*/ 3 h 181"/>
                  <a:gd name="T48" fmla="*/ 0 w 238"/>
                  <a:gd name="T49" fmla="*/ 20 h 181"/>
                  <a:gd name="T50" fmla="*/ 3 w 238"/>
                  <a:gd name="T51" fmla="*/ 23 h 181"/>
                  <a:gd name="T52" fmla="*/ 235 w 238"/>
                  <a:gd name="T53" fmla="*/ 23 h 181"/>
                  <a:gd name="T54" fmla="*/ 238 w 238"/>
                  <a:gd name="T55" fmla="*/ 20 h 181"/>
                  <a:gd name="T56" fmla="*/ 238 w 238"/>
                  <a:gd name="T57" fmla="*/ 3 h 181"/>
                  <a:gd name="T58" fmla="*/ 235 w 238"/>
                  <a:gd name="T59" fmla="*/ 0 h 181"/>
                  <a:gd name="T60" fmla="*/ 189 w 238"/>
                  <a:gd name="T61" fmla="*/ 16 h 181"/>
                  <a:gd name="T62" fmla="*/ 178 w 238"/>
                  <a:gd name="T63" fmla="*/ 16 h 181"/>
                  <a:gd name="T64" fmla="*/ 178 w 238"/>
                  <a:gd name="T65" fmla="*/ 14 h 181"/>
                  <a:gd name="T66" fmla="*/ 189 w 238"/>
                  <a:gd name="T67" fmla="*/ 14 h 181"/>
                  <a:gd name="T68" fmla="*/ 189 w 238"/>
                  <a:gd name="T69" fmla="*/ 16 h 181"/>
                  <a:gd name="T70" fmla="*/ 189 w 238"/>
                  <a:gd name="T71" fmla="*/ 16 h 181"/>
                  <a:gd name="T72" fmla="*/ 203 w 238"/>
                  <a:gd name="T73" fmla="*/ 16 h 181"/>
                  <a:gd name="T74" fmla="*/ 195 w 238"/>
                  <a:gd name="T75" fmla="*/ 16 h 181"/>
                  <a:gd name="T76" fmla="*/ 195 w 238"/>
                  <a:gd name="T77" fmla="*/ 7 h 181"/>
                  <a:gd name="T78" fmla="*/ 203 w 238"/>
                  <a:gd name="T79" fmla="*/ 7 h 181"/>
                  <a:gd name="T80" fmla="*/ 203 w 238"/>
                  <a:gd name="T81" fmla="*/ 16 h 181"/>
                  <a:gd name="T82" fmla="*/ 203 w 238"/>
                  <a:gd name="T83" fmla="*/ 16 h 181"/>
                  <a:gd name="T84" fmla="*/ 223 w 238"/>
                  <a:gd name="T85" fmla="*/ 16 h 181"/>
                  <a:gd name="T86" fmla="*/ 220 w 238"/>
                  <a:gd name="T87" fmla="*/ 16 h 181"/>
                  <a:gd name="T88" fmla="*/ 218 w 238"/>
                  <a:gd name="T89" fmla="*/ 14 h 181"/>
                  <a:gd name="T90" fmla="*/ 217 w 238"/>
                  <a:gd name="T91" fmla="*/ 13 h 181"/>
                  <a:gd name="T92" fmla="*/ 214 w 238"/>
                  <a:gd name="T93" fmla="*/ 16 h 181"/>
                  <a:gd name="T94" fmla="*/ 214 w 238"/>
                  <a:gd name="T95" fmla="*/ 16 h 181"/>
                  <a:gd name="T96" fmla="*/ 211 w 238"/>
                  <a:gd name="T97" fmla="*/ 16 h 181"/>
                  <a:gd name="T98" fmla="*/ 215 w 238"/>
                  <a:gd name="T99" fmla="*/ 11 h 181"/>
                  <a:gd name="T100" fmla="*/ 211 w 238"/>
                  <a:gd name="T101" fmla="*/ 7 h 181"/>
                  <a:gd name="T102" fmla="*/ 214 w 238"/>
                  <a:gd name="T103" fmla="*/ 7 h 181"/>
                  <a:gd name="T104" fmla="*/ 217 w 238"/>
                  <a:gd name="T105" fmla="*/ 10 h 181"/>
                  <a:gd name="T106" fmla="*/ 220 w 238"/>
                  <a:gd name="T107" fmla="*/ 7 h 181"/>
                  <a:gd name="T108" fmla="*/ 223 w 238"/>
                  <a:gd name="T109" fmla="*/ 7 h 181"/>
                  <a:gd name="T110" fmla="*/ 218 w 238"/>
                  <a:gd name="T111" fmla="*/ 11 h 181"/>
                  <a:gd name="T112" fmla="*/ 223 w 238"/>
                  <a:gd name="T113" fmla="*/ 16 h 181"/>
                  <a:gd name="T114" fmla="*/ 223 w 238"/>
                  <a:gd name="T115" fmla="*/ 1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8" h="181">
                    <a:moveTo>
                      <a:pt x="235" y="27"/>
                    </a:moveTo>
                    <a:cubicBezTo>
                      <a:pt x="3" y="27"/>
                      <a:pt x="3" y="27"/>
                      <a:pt x="3" y="27"/>
                    </a:cubicBezTo>
                    <a:cubicBezTo>
                      <a:pt x="1" y="27"/>
                      <a:pt x="0" y="29"/>
                      <a:pt x="0" y="31"/>
                    </a:cubicBezTo>
                    <a:cubicBezTo>
                      <a:pt x="0" y="177"/>
                      <a:pt x="0" y="177"/>
                      <a:pt x="0" y="177"/>
                    </a:cubicBezTo>
                    <a:cubicBezTo>
                      <a:pt x="0" y="179"/>
                      <a:pt x="1" y="181"/>
                      <a:pt x="3" y="181"/>
                    </a:cubicBezTo>
                    <a:cubicBezTo>
                      <a:pt x="235" y="181"/>
                      <a:pt x="235" y="181"/>
                      <a:pt x="235" y="181"/>
                    </a:cubicBezTo>
                    <a:cubicBezTo>
                      <a:pt x="237" y="181"/>
                      <a:pt x="238" y="179"/>
                      <a:pt x="238" y="177"/>
                    </a:cubicBezTo>
                    <a:cubicBezTo>
                      <a:pt x="238" y="31"/>
                      <a:pt x="238" y="31"/>
                      <a:pt x="238" y="31"/>
                    </a:cubicBezTo>
                    <a:cubicBezTo>
                      <a:pt x="238" y="29"/>
                      <a:pt x="237" y="27"/>
                      <a:pt x="235" y="27"/>
                    </a:cubicBezTo>
                    <a:close/>
                    <a:moveTo>
                      <a:pt x="229" y="172"/>
                    </a:moveTo>
                    <a:cubicBezTo>
                      <a:pt x="9" y="172"/>
                      <a:pt x="9" y="172"/>
                      <a:pt x="9" y="172"/>
                    </a:cubicBezTo>
                    <a:cubicBezTo>
                      <a:pt x="9" y="37"/>
                      <a:pt x="9" y="37"/>
                      <a:pt x="9" y="37"/>
                    </a:cubicBezTo>
                    <a:cubicBezTo>
                      <a:pt x="229" y="37"/>
                      <a:pt x="229" y="37"/>
                      <a:pt x="229" y="37"/>
                    </a:cubicBezTo>
                    <a:cubicBezTo>
                      <a:pt x="229" y="172"/>
                      <a:pt x="229" y="172"/>
                      <a:pt x="229" y="172"/>
                    </a:cubicBezTo>
                    <a:cubicBezTo>
                      <a:pt x="229" y="172"/>
                      <a:pt x="229" y="172"/>
                      <a:pt x="229" y="172"/>
                    </a:cubicBezTo>
                    <a:close/>
                    <a:moveTo>
                      <a:pt x="202" y="14"/>
                    </a:moveTo>
                    <a:cubicBezTo>
                      <a:pt x="197" y="14"/>
                      <a:pt x="197" y="14"/>
                      <a:pt x="197" y="14"/>
                    </a:cubicBezTo>
                    <a:cubicBezTo>
                      <a:pt x="197" y="9"/>
                      <a:pt x="197" y="9"/>
                      <a:pt x="197" y="9"/>
                    </a:cubicBezTo>
                    <a:cubicBezTo>
                      <a:pt x="202" y="9"/>
                      <a:pt x="202" y="9"/>
                      <a:pt x="202" y="9"/>
                    </a:cubicBezTo>
                    <a:cubicBezTo>
                      <a:pt x="202" y="14"/>
                      <a:pt x="202" y="14"/>
                      <a:pt x="202" y="14"/>
                    </a:cubicBezTo>
                    <a:cubicBezTo>
                      <a:pt x="202" y="14"/>
                      <a:pt x="202" y="14"/>
                      <a:pt x="202" y="14"/>
                    </a:cubicBezTo>
                    <a:close/>
                    <a:moveTo>
                      <a:pt x="235" y="0"/>
                    </a:moveTo>
                    <a:cubicBezTo>
                      <a:pt x="3" y="0"/>
                      <a:pt x="3" y="0"/>
                      <a:pt x="3" y="0"/>
                    </a:cubicBezTo>
                    <a:cubicBezTo>
                      <a:pt x="1" y="0"/>
                      <a:pt x="0" y="1"/>
                      <a:pt x="0" y="3"/>
                    </a:cubicBezTo>
                    <a:cubicBezTo>
                      <a:pt x="0" y="20"/>
                      <a:pt x="0" y="20"/>
                      <a:pt x="0" y="20"/>
                    </a:cubicBezTo>
                    <a:cubicBezTo>
                      <a:pt x="0" y="22"/>
                      <a:pt x="1" y="23"/>
                      <a:pt x="3" y="23"/>
                    </a:cubicBezTo>
                    <a:cubicBezTo>
                      <a:pt x="235" y="23"/>
                      <a:pt x="235" y="23"/>
                      <a:pt x="235" y="23"/>
                    </a:cubicBezTo>
                    <a:cubicBezTo>
                      <a:pt x="237" y="23"/>
                      <a:pt x="238" y="22"/>
                      <a:pt x="238" y="20"/>
                    </a:cubicBezTo>
                    <a:cubicBezTo>
                      <a:pt x="238" y="3"/>
                      <a:pt x="238" y="3"/>
                      <a:pt x="238" y="3"/>
                    </a:cubicBezTo>
                    <a:cubicBezTo>
                      <a:pt x="238" y="1"/>
                      <a:pt x="237" y="0"/>
                      <a:pt x="235" y="0"/>
                    </a:cubicBezTo>
                    <a:close/>
                    <a:moveTo>
                      <a:pt x="189" y="16"/>
                    </a:moveTo>
                    <a:cubicBezTo>
                      <a:pt x="178" y="16"/>
                      <a:pt x="178" y="16"/>
                      <a:pt x="178" y="16"/>
                    </a:cubicBezTo>
                    <a:cubicBezTo>
                      <a:pt x="178" y="14"/>
                      <a:pt x="178" y="14"/>
                      <a:pt x="178" y="14"/>
                    </a:cubicBezTo>
                    <a:cubicBezTo>
                      <a:pt x="189" y="14"/>
                      <a:pt x="189" y="14"/>
                      <a:pt x="189" y="14"/>
                    </a:cubicBezTo>
                    <a:cubicBezTo>
                      <a:pt x="189" y="16"/>
                      <a:pt x="189" y="16"/>
                      <a:pt x="189" y="16"/>
                    </a:cubicBezTo>
                    <a:cubicBezTo>
                      <a:pt x="189" y="16"/>
                      <a:pt x="189" y="16"/>
                      <a:pt x="189" y="16"/>
                    </a:cubicBezTo>
                    <a:close/>
                    <a:moveTo>
                      <a:pt x="203" y="16"/>
                    </a:moveTo>
                    <a:cubicBezTo>
                      <a:pt x="195" y="16"/>
                      <a:pt x="195" y="16"/>
                      <a:pt x="195" y="16"/>
                    </a:cubicBezTo>
                    <a:cubicBezTo>
                      <a:pt x="195" y="7"/>
                      <a:pt x="195" y="7"/>
                      <a:pt x="195" y="7"/>
                    </a:cubicBezTo>
                    <a:cubicBezTo>
                      <a:pt x="203" y="7"/>
                      <a:pt x="203" y="7"/>
                      <a:pt x="203" y="7"/>
                    </a:cubicBezTo>
                    <a:cubicBezTo>
                      <a:pt x="203" y="16"/>
                      <a:pt x="203" y="16"/>
                      <a:pt x="203" y="16"/>
                    </a:cubicBezTo>
                    <a:cubicBezTo>
                      <a:pt x="203" y="16"/>
                      <a:pt x="203" y="16"/>
                      <a:pt x="203" y="16"/>
                    </a:cubicBezTo>
                    <a:close/>
                    <a:moveTo>
                      <a:pt x="223" y="16"/>
                    </a:moveTo>
                    <a:cubicBezTo>
                      <a:pt x="220" y="16"/>
                      <a:pt x="220" y="16"/>
                      <a:pt x="220" y="16"/>
                    </a:cubicBezTo>
                    <a:cubicBezTo>
                      <a:pt x="218" y="14"/>
                      <a:pt x="218" y="14"/>
                      <a:pt x="218" y="14"/>
                    </a:cubicBezTo>
                    <a:cubicBezTo>
                      <a:pt x="217" y="13"/>
                      <a:pt x="217" y="13"/>
                      <a:pt x="217" y="13"/>
                    </a:cubicBezTo>
                    <a:cubicBezTo>
                      <a:pt x="214" y="16"/>
                      <a:pt x="214" y="16"/>
                      <a:pt x="214" y="16"/>
                    </a:cubicBezTo>
                    <a:cubicBezTo>
                      <a:pt x="214" y="16"/>
                      <a:pt x="214" y="16"/>
                      <a:pt x="214" y="16"/>
                    </a:cubicBezTo>
                    <a:cubicBezTo>
                      <a:pt x="211" y="16"/>
                      <a:pt x="211" y="16"/>
                      <a:pt x="211" y="16"/>
                    </a:cubicBezTo>
                    <a:cubicBezTo>
                      <a:pt x="215" y="11"/>
                      <a:pt x="215" y="11"/>
                      <a:pt x="215" y="11"/>
                    </a:cubicBezTo>
                    <a:cubicBezTo>
                      <a:pt x="211" y="7"/>
                      <a:pt x="211" y="7"/>
                      <a:pt x="211" y="7"/>
                    </a:cubicBezTo>
                    <a:cubicBezTo>
                      <a:pt x="214" y="7"/>
                      <a:pt x="214" y="7"/>
                      <a:pt x="214" y="7"/>
                    </a:cubicBezTo>
                    <a:cubicBezTo>
                      <a:pt x="217" y="10"/>
                      <a:pt x="217" y="10"/>
                      <a:pt x="217" y="10"/>
                    </a:cubicBezTo>
                    <a:cubicBezTo>
                      <a:pt x="220" y="7"/>
                      <a:pt x="220" y="7"/>
                      <a:pt x="220" y="7"/>
                    </a:cubicBezTo>
                    <a:cubicBezTo>
                      <a:pt x="223" y="7"/>
                      <a:pt x="223" y="7"/>
                      <a:pt x="223" y="7"/>
                    </a:cubicBezTo>
                    <a:cubicBezTo>
                      <a:pt x="218" y="11"/>
                      <a:pt x="218" y="11"/>
                      <a:pt x="218" y="11"/>
                    </a:cubicBezTo>
                    <a:cubicBezTo>
                      <a:pt x="223" y="16"/>
                      <a:pt x="223" y="16"/>
                      <a:pt x="223" y="16"/>
                    </a:cubicBezTo>
                    <a:cubicBezTo>
                      <a:pt x="223" y="16"/>
                      <a:pt x="223" y="16"/>
                      <a:pt x="223" y="16"/>
                    </a:cubicBezTo>
                    <a:close/>
                  </a:path>
                </a:pathLst>
              </a:custGeom>
              <a:solidFill>
                <a:schemeClr val="tx2"/>
              </a:solidFill>
              <a:ln>
                <a:noFill/>
              </a:ln>
            </p:spPr>
            <p:txBody>
              <a:bodyPr vert="horz" wrap="square" lIns="91427" tIns="45713" rIns="91427" bIns="45713" numCol="1" anchor="t" anchorCtr="0" compatLnSpc="1">
                <a:prstTxWarp prst="textNoShape">
                  <a:avLst/>
                </a:prstTxWarp>
              </a:bodyPr>
              <a:lstStyle/>
              <a:p>
                <a:pPr defTabSz="914367">
                  <a:lnSpc>
                    <a:spcPct val="90000"/>
                  </a:lnSpc>
                </a:pPr>
                <a:endParaRPr lang="en-US">
                  <a:solidFill>
                    <a:srgbClr val="505050"/>
                  </a:solidFill>
                </a:endParaRPr>
              </a:p>
            </p:txBody>
          </p:sp>
          <p:sp>
            <p:nvSpPr>
              <p:cNvPr id="205" name="Freeform 204"/>
              <p:cNvSpPr>
                <a:spLocks noChangeAspect="1" noEditPoints="1"/>
              </p:cNvSpPr>
              <p:nvPr/>
            </p:nvSpPr>
            <p:spPr bwMode="black">
              <a:xfrm>
                <a:off x="2092931" y="2155959"/>
                <a:ext cx="372139" cy="302747"/>
              </a:xfrm>
              <a:custGeom>
                <a:avLst/>
                <a:gdLst>
                  <a:gd name="T0" fmla="*/ 478 w 667"/>
                  <a:gd name="T1" fmla="*/ 242 h 543"/>
                  <a:gd name="T2" fmla="*/ 398 w 667"/>
                  <a:gd name="T3" fmla="*/ 228 h 543"/>
                  <a:gd name="T4" fmla="*/ 420 w 667"/>
                  <a:gd name="T5" fmla="*/ 150 h 543"/>
                  <a:gd name="T6" fmla="*/ 382 w 667"/>
                  <a:gd name="T7" fmla="*/ 107 h 543"/>
                  <a:gd name="T8" fmla="*/ 312 w 667"/>
                  <a:gd name="T9" fmla="*/ 149 h 543"/>
                  <a:gd name="T10" fmla="*/ 278 w 667"/>
                  <a:gd name="T11" fmla="*/ 64 h 543"/>
                  <a:gd name="T12" fmla="*/ 220 w 667"/>
                  <a:gd name="T13" fmla="*/ 54 h 543"/>
                  <a:gd name="T14" fmla="*/ 192 w 667"/>
                  <a:gd name="T15" fmla="*/ 142 h 543"/>
                  <a:gd name="T16" fmla="*/ 120 w 667"/>
                  <a:gd name="T17" fmla="*/ 105 h 543"/>
                  <a:gd name="T18" fmla="*/ 70 w 667"/>
                  <a:gd name="T19" fmla="*/ 135 h 543"/>
                  <a:gd name="T20" fmla="*/ 98 w 667"/>
                  <a:gd name="T21" fmla="*/ 212 h 543"/>
                  <a:gd name="T22" fmla="*/ 20 w 667"/>
                  <a:gd name="T23" fmla="*/ 232 h 543"/>
                  <a:gd name="T24" fmla="*/ 0 w 667"/>
                  <a:gd name="T25" fmla="*/ 287 h 543"/>
                  <a:gd name="T26" fmla="*/ 72 w 667"/>
                  <a:gd name="T27" fmla="*/ 327 h 543"/>
                  <a:gd name="T28" fmla="*/ 23 w 667"/>
                  <a:gd name="T29" fmla="*/ 393 h 543"/>
                  <a:gd name="T30" fmla="*/ 45 w 667"/>
                  <a:gd name="T31" fmla="*/ 448 h 543"/>
                  <a:gd name="T32" fmla="*/ 125 w 667"/>
                  <a:gd name="T33" fmla="*/ 431 h 543"/>
                  <a:gd name="T34" fmla="*/ 132 w 667"/>
                  <a:gd name="T35" fmla="*/ 513 h 543"/>
                  <a:gd name="T36" fmla="*/ 182 w 667"/>
                  <a:gd name="T37" fmla="*/ 541 h 543"/>
                  <a:gd name="T38" fmla="*/ 233 w 667"/>
                  <a:gd name="T39" fmla="*/ 478 h 543"/>
                  <a:gd name="T40" fmla="*/ 253 w 667"/>
                  <a:gd name="T41" fmla="*/ 478 h 543"/>
                  <a:gd name="T42" fmla="*/ 305 w 667"/>
                  <a:gd name="T43" fmla="*/ 541 h 543"/>
                  <a:gd name="T44" fmla="*/ 355 w 667"/>
                  <a:gd name="T45" fmla="*/ 513 h 543"/>
                  <a:gd name="T46" fmla="*/ 362 w 667"/>
                  <a:gd name="T47" fmla="*/ 431 h 543"/>
                  <a:gd name="T48" fmla="*/ 442 w 667"/>
                  <a:gd name="T49" fmla="*/ 448 h 543"/>
                  <a:gd name="T50" fmla="*/ 463 w 667"/>
                  <a:gd name="T51" fmla="*/ 393 h 543"/>
                  <a:gd name="T52" fmla="*/ 415 w 667"/>
                  <a:gd name="T53" fmla="*/ 327 h 543"/>
                  <a:gd name="T54" fmla="*/ 487 w 667"/>
                  <a:gd name="T55" fmla="*/ 287 h 543"/>
                  <a:gd name="T56" fmla="*/ 312 w 667"/>
                  <a:gd name="T57" fmla="*/ 375 h 543"/>
                  <a:gd name="T58" fmla="*/ 175 w 667"/>
                  <a:gd name="T59" fmla="*/ 375 h 543"/>
                  <a:gd name="T60" fmla="*/ 175 w 667"/>
                  <a:gd name="T61" fmla="*/ 238 h 543"/>
                  <a:gd name="T62" fmla="*/ 312 w 667"/>
                  <a:gd name="T63" fmla="*/ 238 h 543"/>
                  <a:gd name="T64" fmla="*/ 198 w 667"/>
                  <a:gd name="T65" fmla="*/ 306 h 543"/>
                  <a:gd name="T66" fmla="*/ 288 w 667"/>
                  <a:gd name="T67" fmla="*/ 306 h 543"/>
                  <a:gd name="T68" fmla="*/ 198 w 667"/>
                  <a:gd name="T69" fmla="*/ 306 h 543"/>
                  <a:gd name="T70" fmla="*/ 638 w 667"/>
                  <a:gd name="T71" fmla="*/ 133 h 543"/>
                  <a:gd name="T72" fmla="*/ 662 w 667"/>
                  <a:gd name="T73" fmla="*/ 92 h 543"/>
                  <a:gd name="T74" fmla="*/ 665 w 667"/>
                  <a:gd name="T75" fmla="*/ 77 h 543"/>
                  <a:gd name="T76" fmla="*/ 642 w 667"/>
                  <a:gd name="T77" fmla="*/ 52 h 543"/>
                  <a:gd name="T78" fmla="*/ 605 w 667"/>
                  <a:gd name="T79" fmla="*/ 62 h 543"/>
                  <a:gd name="T80" fmla="*/ 566 w 667"/>
                  <a:gd name="T81" fmla="*/ 10 h 543"/>
                  <a:gd name="T82" fmla="*/ 531 w 667"/>
                  <a:gd name="T83" fmla="*/ 0 h 543"/>
                  <a:gd name="T84" fmla="*/ 511 w 667"/>
                  <a:gd name="T85" fmla="*/ 45 h 543"/>
                  <a:gd name="T86" fmla="*/ 446 w 667"/>
                  <a:gd name="T87" fmla="*/ 52 h 543"/>
                  <a:gd name="T88" fmla="*/ 432 w 667"/>
                  <a:gd name="T89" fmla="*/ 57 h 543"/>
                  <a:gd name="T90" fmla="*/ 419 w 667"/>
                  <a:gd name="T91" fmla="*/ 83 h 543"/>
                  <a:gd name="T92" fmla="*/ 451 w 667"/>
                  <a:gd name="T93" fmla="*/ 117 h 543"/>
                  <a:gd name="T94" fmla="*/ 451 w 667"/>
                  <a:gd name="T95" fmla="*/ 152 h 543"/>
                  <a:gd name="T96" fmla="*/ 419 w 667"/>
                  <a:gd name="T97" fmla="*/ 185 h 543"/>
                  <a:gd name="T98" fmla="*/ 432 w 667"/>
                  <a:gd name="T99" fmla="*/ 210 h 543"/>
                  <a:gd name="T100" fmla="*/ 446 w 667"/>
                  <a:gd name="T101" fmla="*/ 217 h 543"/>
                  <a:gd name="T102" fmla="*/ 511 w 667"/>
                  <a:gd name="T103" fmla="*/ 222 h 543"/>
                  <a:gd name="T104" fmla="*/ 531 w 667"/>
                  <a:gd name="T105" fmla="*/ 267 h 543"/>
                  <a:gd name="T106" fmla="*/ 566 w 667"/>
                  <a:gd name="T107" fmla="*/ 258 h 543"/>
                  <a:gd name="T108" fmla="*/ 605 w 667"/>
                  <a:gd name="T109" fmla="*/ 205 h 543"/>
                  <a:gd name="T110" fmla="*/ 642 w 667"/>
                  <a:gd name="T111" fmla="*/ 217 h 543"/>
                  <a:gd name="T112" fmla="*/ 665 w 667"/>
                  <a:gd name="T113" fmla="*/ 190 h 543"/>
                  <a:gd name="T114" fmla="*/ 662 w 667"/>
                  <a:gd name="T115" fmla="*/ 177 h 543"/>
                  <a:gd name="T116" fmla="*/ 635 w 667"/>
                  <a:gd name="T117" fmla="*/ 152 h 543"/>
                  <a:gd name="T118" fmla="*/ 543 w 667"/>
                  <a:gd name="T119" fmla="*/ 170 h 543"/>
                  <a:gd name="T120" fmla="*/ 543 w 667"/>
                  <a:gd name="T121" fmla="*/ 9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7" h="543">
                    <a:moveTo>
                      <a:pt x="487" y="287"/>
                    </a:moveTo>
                    <a:cubicBezTo>
                      <a:pt x="478" y="242"/>
                      <a:pt x="478" y="242"/>
                      <a:pt x="478" y="242"/>
                    </a:cubicBezTo>
                    <a:cubicBezTo>
                      <a:pt x="477" y="237"/>
                      <a:pt x="473" y="233"/>
                      <a:pt x="467" y="232"/>
                    </a:cubicBezTo>
                    <a:cubicBezTo>
                      <a:pt x="398" y="228"/>
                      <a:pt x="398" y="228"/>
                      <a:pt x="398" y="228"/>
                    </a:cubicBezTo>
                    <a:cubicBezTo>
                      <a:pt x="395" y="223"/>
                      <a:pt x="392" y="217"/>
                      <a:pt x="388" y="212"/>
                    </a:cubicBezTo>
                    <a:cubicBezTo>
                      <a:pt x="420" y="150"/>
                      <a:pt x="420" y="150"/>
                      <a:pt x="420" y="150"/>
                    </a:cubicBezTo>
                    <a:cubicBezTo>
                      <a:pt x="423" y="145"/>
                      <a:pt x="422" y="139"/>
                      <a:pt x="417" y="135"/>
                    </a:cubicBezTo>
                    <a:cubicBezTo>
                      <a:pt x="382" y="107"/>
                      <a:pt x="382" y="107"/>
                      <a:pt x="382" y="107"/>
                    </a:cubicBezTo>
                    <a:cubicBezTo>
                      <a:pt x="378" y="102"/>
                      <a:pt x="372" y="102"/>
                      <a:pt x="367" y="105"/>
                    </a:cubicBezTo>
                    <a:cubicBezTo>
                      <a:pt x="312" y="149"/>
                      <a:pt x="312" y="149"/>
                      <a:pt x="312" y="149"/>
                    </a:cubicBezTo>
                    <a:cubicBezTo>
                      <a:pt x="307" y="145"/>
                      <a:pt x="302" y="144"/>
                      <a:pt x="295" y="142"/>
                    </a:cubicBezTo>
                    <a:cubicBezTo>
                      <a:pt x="278" y="64"/>
                      <a:pt x="278" y="64"/>
                      <a:pt x="278" y="64"/>
                    </a:cubicBezTo>
                    <a:cubicBezTo>
                      <a:pt x="277" y="59"/>
                      <a:pt x="272" y="54"/>
                      <a:pt x="267" y="54"/>
                    </a:cubicBezTo>
                    <a:cubicBezTo>
                      <a:pt x="220" y="54"/>
                      <a:pt x="220" y="54"/>
                      <a:pt x="220" y="54"/>
                    </a:cubicBezTo>
                    <a:cubicBezTo>
                      <a:pt x="215" y="54"/>
                      <a:pt x="210" y="59"/>
                      <a:pt x="208" y="64"/>
                    </a:cubicBezTo>
                    <a:cubicBezTo>
                      <a:pt x="192" y="142"/>
                      <a:pt x="192" y="142"/>
                      <a:pt x="192" y="142"/>
                    </a:cubicBezTo>
                    <a:cubicBezTo>
                      <a:pt x="185" y="144"/>
                      <a:pt x="180" y="145"/>
                      <a:pt x="175" y="149"/>
                    </a:cubicBezTo>
                    <a:cubicBezTo>
                      <a:pt x="120" y="105"/>
                      <a:pt x="120" y="105"/>
                      <a:pt x="120" y="105"/>
                    </a:cubicBezTo>
                    <a:cubicBezTo>
                      <a:pt x="115" y="102"/>
                      <a:pt x="108" y="102"/>
                      <a:pt x="105" y="105"/>
                    </a:cubicBezTo>
                    <a:cubicBezTo>
                      <a:pt x="70" y="135"/>
                      <a:pt x="70" y="135"/>
                      <a:pt x="70" y="135"/>
                    </a:cubicBezTo>
                    <a:cubicBezTo>
                      <a:pt x="65" y="139"/>
                      <a:pt x="65" y="145"/>
                      <a:pt x="67" y="150"/>
                    </a:cubicBezTo>
                    <a:cubicBezTo>
                      <a:pt x="98" y="212"/>
                      <a:pt x="98" y="212"/>
                      <a:pt x="98" y="212"/>
                    </a:cubicBezTo>
                    <a:cubicBezTo>
                      <a:pt x="95" y="217"/>
                      <a:pt x="92" y="223"/>
                      <a:pt x="88" y="228"/>
                    </a:cubicBezTo>
                    <a:cubicBezTo>
                      <a:pt x="20" y="232"/>
                      <a:pt x="20" y="232"/>
                      <a:pt x="20" y="232"/>
                    </a:cubicBezTo>
                    <a:cubicBezTo>
                      <a:pt x="13" y="232"/>
                      <a:pt x="10" y="237"/>
                      <a:pt x="8" y="242"/>
                    </a:cubicBezTo>
                    <a:cubicBezTo>
                      <a:pt x="0" y="287"/>
                      <a:pt x="0" y="287"/>
                      <a:pt x="0" y="287"/>
                    </a:cubicBezTo>
                    <a:cubicBezTo>
                      <a:pt x="0" y="292"/>
                      <a:pt x="2" y="298"/>
                      <a:pt x="7" y="300"/>
                    </a:cubicBezTo>
                    <a:cubicBezTo>
                      <a:pt x="72" y="327"/>
                      <a:pt x="72" y="327"/>
                      <a:pt x="72" y="327"/>
                    </a:cubicBezTo>
                    <a:cubicBezTo>
                      <a:pt x="73" y="333"/>
                      <a:pt x="73" y="340"/>
                      <a:pt x="75" y="347"/>
                    </a:cubicBezTo>
                    <a:cubicBezTo>
                      <a:pt x="23" y="393"/>
                      <a:pt x="23" y="393"/>
                      <a:pt x="23" y="393"/>
                    </a:cubicBezTo>
                    <a:cubicBezTo>
                      <a:pt x="20" y="397"/>
                      <a:pt x="18" y="403"/>
                      <a:pt x="22" y="408"/>
                    </a:cubicBezTo>
                    <a:cubicBezTo>
                      <a:pt x="45" y="448"/>
                      <a:pt x="45" y="448"/>
                      <a:pt x="45" y="448"/>
                    </a:cubicBezTo>
                    <a:cubicBezTo>
                      <a:pt x="47" y="451"/>
                      <a:pt x="53" y="455"/>
                      <a:pt x="58" y="453"/>
                    </a:cubicBezTo>
                    <a:cubicBezTo>
                      <a:pt x="125" y="431"/>
                      <a:pt x="125" y="431"/>
                      <a:pt x="125" y="431"/>
                    </a:cubicBezTo>
                    <a:cubicBezTo>
                      <a:pt x="130" y="436"/>
                      <a:pt x="135" y="441"/>
                      <a:pt x="140" y="445"/>
                    </a:cubicBezTo>
                    <a:cubicBezTo>
                      <a:pt x="132" y="513"/>
                      <a:pt x="132" y="513"/>
                      <a:pt x="132" y="513"/>
                    </a:cubicBezTo>
                    <a:cubicBezTo>
                      <a:pt x="130" y="520"/>
                      <a:pt x="133" y="525"/>
                      <a:pt x="138" y="526"/>
                    </a:cubicBezTo>
                    <a:cubicBezTo>
                      <a:pt x="182" y="541"/>
                      <a:pt x="182" y="541"/>
                      <a:pt x="182" y="541"/>
                    </a:cubicBezTo>
                    <a:cubicBezTo>
                      <a:pt x="187" y="543"/>
                      <a:pt x="193" y="541"/>
                      <a:pt x="197" y="538"/>
                    </a:cubicBezTo>
                    <a:cubicBezTo>
                      <a:pt x="233" y="478"/>
                      <a:pt x="233" y="478"/>
                      <a:pt x="233" y="478"/>
                    </a:cubicBezTo>
                    <a:cubicBezTo>
                      <a:pt x="237" y="478"/>
                      <a:pt x="240" y="480"/>
                      <a:pt x="243" y="480"/>
                    </a:cubicBezTo>
                    <a:cubicBezTo>
                      <a:pt x="247" y="480"/>
                      <a:pt x="250" y="478"/>
                      <a:pt x="253" y="478"/>
                    </a:cubicBezTo>
                    <a:cubicBezTo>
                      <a:pt x="290" y="538"/>
                      <a:pt x="290" y="538"/>
                      <a:pt x="290" y="538"/>
                    </a:cubicBezTo>
                    <a:cubicBezTo>
                      <a:pt x="293" y="541"/>
                      <a:pt x="300" y="543"/>
                      <a:pt x="305" y="541"/>
                    </a:cubicBezTo>
                    <a:cubicBezTo>
                      <a:pt x="348" y="526"/>
                      <a:pt x="348" y="526"/>
                      <a:pt x="348" y="526"/>
                    </a:cubicBezTo>
                    <a:cubicBezTo>
                      <a:pt x="353" y="525"/>
                      <a:pt x="357" y="520"/>
                      <a:pt x="355" y="513"/>
                    </a:cubicBezTo>
                    <a:cubicBezTo>
                      <a:pt x="347" y="445"/>
                      <a:pt x="347" y="445"/>
                      <a:pt x="347" y="445"/>
                    </a:cubicBezTo>
                    <a:cubicBezTo>
                      <a:pt x="352" y="440"/>
                      <a:pt x="357" y="436"/>
                      <a:pt x="362" y="431"/>
                    </a:cubicBezTo>
                    <a:cubicBezTo>
                      <a:pt x="428" y="453"/>
                      <a:pt x="428" y="453"/>
                      <a:pt x="428" y="453"/>
                    </a:cubicBezTo>
                    <a:cubicBezTo>
                      <a:pt x="433" y="455"/>
                      <a:pt x="440" y="451"/>
                      <a:pt x="442" y="448"/>
                    </a:cubicBezTo>
                    <a:cubicBezTo>
                      <a:pt x="465" y="408"/>
                      <a:pt x="465" y="408"/>
                      <a:pt x="465" y="408"/>
                    </a:cubicBezTo>
                    <a:cubicBezTo>
                      <a:pt x="468" y="403"/>
                      <a:pt x="467" y="397"/>
                      <a:pt x="463" y="393"/>
                    </a:cubicBezTo>
                    <a:cubicBezTo>
                      <a:pt x="412" y="347"/>
                      <a:pt x="412" y="347"/>
                      <a:pt x="412" y="347"/>
                    </a:cubicBezTo>
                    <a:cubicBezTo>
                      <a:pt x="413" y="340"/>
                      <a:pt x="413" y="333"/>
                      <a:pt x="415" y="327"/>
                    </a:cubicBezTo>
                    <a:cubicBezTo>
                      <a:pt x="480" y="300"/>
                      <a:pt x="480" y="300"/>
                      <a:pt x="480" y="300"/>
                    </a:cubicBezTo>
                    <a:cubicBezTo>
                      <a:pt x="485" y="298"/>
                      <a:pt x="487" y="293"/>
                      <a:pt x="487" y="287"/>
                    </a:cubicBezTo>
                    <a:close/>
                    <a:moveTo>
                      <a:pt x="340" y="307"/>
                    </a:moveTo>
                    <a:cubicBezTo>
                      <a:pt x="340" y="333"/>
                      <a:pt x="328" y="357"/>
                      <a:pt x="312" y="375"/>
                    </a:cubicBezTo>
                    <a:cubicBezTo>
                      <a:pt x="293" y="392"/>
                      <a:pt x="270" y="403"/>
                      <a:pt x="243" y="403"/>
                    </a:cubicBezTo>
                    <a:cubicBezTo>
                      <a:pt x="217" y="403"/>
                      <a:pt x="193" y="392"/>
                      <a:pt x="175" y="375"/>
                    </a:cubicBezTo>
                    <a:cubicBezTo>
                      <a:pt x="158" y="357"/>
                      <a:pt x="147" y="333"/>
                      <a:pt x="147" y="307"/>
                    </a:cubicBezTo>
                    <a:cubicBezTo>
                      <a:pt x="147" y="280"/>
                      <a:pt x="158" y="255"/>
                      <a:pt x="175" y="238"/>
                    </a:cubicBezTo>
                    <a:cubicBezTo>
                      <a:pt x="193" y="220"/>
                      <a:pt x="217" y="210"/>
                      <a:pt x="243" y="210"/>
                    </a:cubicBezTo>
                    <a:cubicBezTo>
                      <a:pt x="270" y="210"/>
                      <a:pt x="293" y="220"/>
                      <a:pt x="312" y="238"/>
                    </a:cubicBezTo>
                    <a:cubicBezTo>
                      <a:pt x="328" y="255"/>
                      <a:pt x="340" y="280"/>
                      <a:pt x="340" y="307"/>
                    </a:cubicBezTo>
                    <a:close/>
                    <a:moveTo>
                      <a:pt x="198" y="306"/>
                    </a:moveTo>
                    <a:cubicBezTo>
                      <a:pt x="198" y="281"/>
                      <a:pt x="218" y="261"/>
                      <a:pt x="243" y="261"/>
                    </a:cubicBezTo>
                    <a:cubicBezTo>
                      <a:pt x="268" y="261"/>
                      <a:pt x="288" y="281"/>
                      <a:pt x="288" y="306"/>
                    </a:cubicBezTo>
                    <a:cubicBezTo>
                      <a:pt x="288" y="331"/>
                      <a:pt x="268" y="351"/>
                      <a:pt x="243" y="351"/>
                    </a:cubicBezTo>
                    <a:cubicBezTo>
                      <a:pt x="218" y="351"/>
                      <a:pt x="198" y="331"/>
                      <a:pt x="198" y="306"/>
                    </a:cubicBezTo>
                    <a:close/>
                    <a:moveTo>
                      <a:pt x="635" y="152"/>
                    </a:moveTo>
                    <a:cubicBezTo>
                      <a:pt x="637" y="147"/>
                      <a:pt x="638" y="140"/>
                      <a:pt x="638" y="133"/>
                    </a:cubicBezTo>
                    <a:cubicBezTo>
                      <a:pt x="638" y="128"/>
                      <a:pt x="637" y="122"/>
                      <a:pt x="635" y="117"/>
                    </a:cubicBezTo>
                    <a:cubicBezTo>
                      <a:pt x="662" y="92"/>
                      <a:pt x="662" y="92"/>
                      <a:pt x="662" y="92"/>
                    </a:cubicBezTo>
                    <a:cubicBezTo>
                      <a:pt x="665" y="90"/>
                      <a:pt x="665" y="87"/>
                      <a:pt x="665" y="83"/>
                    </a:cubicBezTo>
                    <a:cubicBezTo>
                      <a:pt x="665" y="82"/>
                      <a:pt x="665" y="78"/>
                      <a:pt x="665" y="77"/>
                    </a:cubicBezTo>
                    <a:cubicBezTo>
                      <a:pt x="654" y="57"/>
                      <a:pt x="654" y="57"/>
                      <a:pt x="654" y="57"/>
                    </a:cubicBezTo>
                    <a:cubicBezTo>
                      <a:pt x="650" y="53"/>
                      <a:pt x="647" y="52"/>
                      <a:pt x="642" y="52"/>
                    </a:cubicBezTo>
                    <a:cubicBezTo>
                      <a:pt x="642" y="52"/>
                      <a:pt x="640" y="52"/>
                      <a:pt x="638" y="52"/>
                    </a:cubicBezTo>
                    <a:cubicBezTo>
                      <a:pt x="605" y="62"/>
                      <a:pt x="605" y="62"/>
                      <a:pt x="605" y="62"/>
                    </a:cubicBezTo>
                    <a:cubicBezTo>
                      <a:pt x="595" y="55"/>
                      <a:pt x="585" y="49"/>
                      <a:pt x="573" y="45"/>
                    </a:cubicBezTo>
                    <a:cubicBezTo>
                      <a:pt x="566" y="10"/>
                      <a:pt x="566" y="10"/>
                      <a:pt x="566" y="10"/>
                    </a:cubicBezTo>
                    <a:cubicBezTo>
                      <a:pt x="565" y="5"/>
                      <a:pt x="560" y="0"/>
                      <a:pt x="555" y="0"/>
                    </a:cubicBezTo>
                    <a:cubicBezTo>
                      <a:pt x="531" y="0"/>
                      <a:pt x="531" y="0"/>
                      <a:pt x="531" y="0"/>
                    </a:cubicBezTo>
                    <a:cubicBezTo>
                      <a:pt x="524" y="0"/>
                      <a:pt x="521" y="5"/>
                      <a:pt x="519" y="10"/>
                    </a:cubicBezTo>
                    <a:cubicBezTo>
                      <a:pt x="511" y="45"/>
                      <a:pt x="511" y="45"/>
                      <a:pt x="511" y="45"/>
                    </a:cubicBezTo>
                    <a:cubicBezTo>
                      <a:pt x="499" y="49"/>
                      <a:pt x="489" y="55"/>
                      <a:pt x="481" y="63"/>
                    </a:cubicBezTo>
                    <a:cubicBezTo>
                      <a:pt x="446" y="52"/>
                      <a:pt x="446" y="52"/>
                      <a:pt x="446" y="52"/>
                    </a:cubicBezTo>
                    <a:cubicBezTo>
                      <a:pt x="444" y="52"/>
                      <a:pt x="444" y="52"/>
                      <a:pt x="442" y="52"/>
                    </a:cubicBezTo>
                    <a:cubicBezTo>
                      <a:pt x="439" y="52"/>
                      <a:pt x="434" y="53"/>
                      <a:pt x="432" y="57"/>
                    </a:cubicBezTo>
                    <a:cubicBezTo>
                      <a:pt x="421" y="77"/>
                      <a:pt x="421" y="77"/>
                      <a:pt x="421" y="77"/>
                    </a:cubicBezTo>
                    <a:cubicBezTo>
                      <a:pt x="419" y="78"/>
                      <a:pt x="419" y="82"/>
                      <a:pt x="419" y="83"/>
                    </a:cubicBezTo>
                    <a:cubicBezTo>
                      <a:pt x="419" y="87"/>
                      <a:pt x="421" y="90"/>
                      <a:pt x="422" y="92"/>
                    </a:cubicBezTo>
                    <a:cubicBezTo>
                      <a:pt x="451" y="117"/>
                      <a:pt x="451" y="117"/>
                      <a:pt x="451" y="117"/>
                    </a:cubicBezTo>
                    <a:cubicBezTo>
                      <a:pt x="449" y="122"/>
                      <a:pt x="447" y="128"/>
                      <a:pt x="447" y="133"/>
                    </a:cubicBezTo>
                    <a:cubicBezTo>
                      <a:pt x="447" y="140"/>
                      <a:pt x="449" y="145"/>
                      <a:pt x="451" y="152"/>
                    </a:cubicBezTo>
                    <a:cubicBezTo>
                      <a:pt x="422" y="177"/>
                      <a:pt x="422" y="177"/>
                      <a:pt x="422" y="177"/>
                    </a:cubicBezTo>
                    <a:cubicBezTo>
                      <a:pt x="421" y="178"/>
                      <a:pt x="419" y="182"/>
                      <a:pt x="419" y="185"/>
                    </a:cubicBezTo>
                    <a:cubicBezTo>
                      <a:pt x="419" y="187"/>
                      <a:pt x="419" y="188"/>
                      <a:pt x="421" y="190"/>
                    </a:cubicBezTo>
                    <a:cubicBezTo>
                      <a:pt x="432" y="210"/>
                      <a:pt x="432" y="210"/>
                      <a:pt x="432" y="210"/>
                    </a:cubicBezTo>
                    <a:cubicBezTo>
                      <a:pt x="434" y="215"/>
                      <a:pt x="439" y="217"/>
                      <a:pt x="442" y="217"/>
                    </a:cubicBezTo>
                    <a:cubicBezTo>
                      <a:pt x="444" y="217"/>
                      <a:pt x="444" y="217"/>
                      <a:pt x="446" y="217"/>
                    </a:cubicBezTo>
                    <a:cubicBezTo>
                      <a:pt x="481" y="205"/>
                      <a:pt x="481" y="205"/>
                      <a:pt x="481" y="205"/>
                    </a:cubicBezTo>
                    <a:cubicBezTo>
                      <a:pt x="489" y="212"/>
                      <a:pt x="499" y="218"/>
                      <a:pt x="511" y="222"/>
                    </a:cubicBezTo>
                    <a:cubicBezTo>
                      <a:pt x="519" y="258"/>
                      <a:pt x="519" y="258"/>
                      <a:pt x="519" y="258"/>
                    </a:cubicBezTo>
                    <a:cubicBezTo>
                      <a:pt x="521" y="263"/>
                      <a:pt x="524" y="267"/>
                      <a:pt x="531" y="267"/>
                    </a:cubicBezTo>
                    <a:cubicBezTo>
                      <a:pt x="555" y="267"/>
                      <a:pt x="555" y="267"/>
                      <a:pt x="555" y="267"/>
                    </a:cubicBezTo>
                    <a:cubicBezTo>
                      <a:pt x="560" y="267"/>
                      <a:pt x="565" y="263"/>
                      <a:pt x="566" y="258"/>
                    </a:cubicBezTo>
                    <a:cubicBezTo>
                      <a:pt x="573" y="223"/>
                      <a:pt x="573" y="223"/>
                      <a:pt x="573" y="223"/>
                    </a:cubicBezTo>
                    <a:cubicBezTo>
                      <a:pt x="585" y="218"/>
                      <a:pt x="595" y="213"/>
                      <a:pt x="605" y="205"/>
                    </a:cubicBezTo>
                    <a:cubicBezTo>
                      <a:pt x="638" y="217"/>
                      <a:pt x="638" y="217"/>
                      <a:pt x="638" y="217"/>
                    </a:cubicBezTo>
                    <a:cubicBezTo>
                      <a:pt x="640" y="217"/>
                      <a:pt x="642" y="217"/>
                      <a:pt x="642" y="217"/>
                    </a:cubicBezTo>
                    <a:cubicBezTo>
                      <a:pt x="647" y="217"/>
                      <a:pt x="650" y="215"/>
                      <a:pt x="654" y="210"/>
                    </a:cubicBezTo>
                    <a:cubicBezTo>
                      <a:pt x="665" y="190"/>
                      <a:pt x="665" y="190"/>
                      <a:pt x="665" y="190"/>
                    </a:cubicBezTo>
                    <a:cubicBezTo>
                      <a:pt x="665" y="188"/>
                      <a:pt x="667" y="187"/>
                      <a:pt x="665" y="185"/>
                    </a:cubicBezTo>
                    <a:cubicBezTo>
                      <a:pt x="667" y="182"/>
                      <a:pt x="665" y="178"/>
                      <a:pt x="662" y="177"/>
                    </a:cubicBezTo>
                    <a:cubicBezTo>
                      <a:pt x="635" y="152"/>
                      <a:pt x="635" y="152"/>
                      <a:pt x="635" y="152"/>
                    </a:cubicBezTo>
                    <a:cubicBezTo>
                      <a:pt x="635" y="152"/>
                      <a:pt x="635" y="152"/>
                      <a:pt x="635" y="152"/>
                    </a:cubicBezTo>
                    <a:close/>
                    <a:moveTo>
                      <a:pt x="580" y="133"/>
                    </a:moveTo>
                    <a:cubicBezTo>
                      <a:pt x="580" y="153"/>
                      <a:pt x="563" y="170"/>
                      <a:pt x="543" y="170"/>
                    </a:cubicBezTo>
                    <a:cubicBezTo>
                      <a:pt x="523" y="170"/>
                      <a:pt x="506" y="153"/>
                      <a:pt x="506" y="133"/>
                    </a:cubicBezTo>
                    <a:cubicBezTo>
                      <a:pt x="506" y="113"/>
                      <a:pt x="523" y="97"/>
                      <a:pt x="543" y="97"/>
                    </a:cubicBezTo>
                    <a:cubicBezTo>
                      <a:pt x="563" y="97"/>
                      <a:pt x="580" y="113"/>
                      <a:pt x="580" y="133"/>
                    </a:cubicBezTo>
                    <a:close/>
                  </a:path>
                </a:pathLst>
              </a:custGeom>
              <a:solidFill>
                <a:schemeClr val="tx2"/>
              </a:solidFill>
              <a:ln>
                <a:noFill/>
              </a:ln>
              <a:extLst/>
            </p:spPr>
            <p:txBody>
              <a:bodyPr vert="horz" wrap="square" lIns="91427" tIns="45713" rIns="91427" bIns="45713" numCol="1" anchor="t" anchorCtr="0" compatLnSpc="1">
                <a:prstTxWarp prst="textNoShape">
                  <a:avLst/>
                </a:prstTxWarp>
              </a:bodyPr>
              <a:lstStyle/>
              <a:p>
                <a:pPr defTabSz="914367">
                  <a:lnSpc>
                    <a:spcPct val="90000"/>
                  </a:lnSpc>
                </a:pPr>
                <a:endParaRPr lang="en-US">
                  <a:solidFill>
                    <a:srgbClr val="505050"/>
                  </a:solidFill>
                </a:endParaRPr>
              </a:p>
            </p:txBody>
          </p:sp>
        </p:grpSp>
      </p:grpSp>
      <p:grpSp>
        <p:nvGrpSpPr>
          <p:cNvPr id="10" name="Group 9"/>
          <p:cNvGrpSpPr/>
          <p:nvPr/>
        </p:nvGrpSpPr>
        <p:grpSpPr>
          <a:xfrm>
            <a:off x="4383270" y="3972093"/>
            <a:ext cx="3428553" cy="274281"/>
            <a:chOff x="4657664" y="4010271"/>
            <a:chExt cx="3429040" cy="239881"/>
          </a:xfrm>
        </p:grpSpPr>
        <p:cxnSp>
          <p:nvCxnSpPr>
            <p:cNvPr id="249" name="Straight Connector 248"/>
            <p:cNvCxnSpPr/>
            <p:nvPr/>
          </p:nvCxnSpPr>
          <p:spPr>
            <a:xfrm flipH="1">
              <a:off x="6372164" y="4010271"/>
              <a:ext cx="40" cy="239881"/>
            </a:xfrm>
            <a:prstGeom prst="line">
              <a:avLst/>
            </a:prstGeom>
            <a:ln w="2540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flipH="1">
              <a:off x="8086664" y="4010271"/>
              <a:ext cx="40" cy="239881"/>
            </a:xfrm>
            <a:prstGeom prst="line">
              <a:avLst/>
            </a:prstGeom>
            <a:ln w="2540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4657664" y="4010271"/>
              <a:ext cx="40" cy="239881"/>
            </a:xfrm>
            <a:prstGeom prst="line">
              <a:avLst/>
            </a:prstGeom>
            <a:ln w="25400">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a:off x="3297876" y="4238456"/>
            <a:ext cx="5599342" cy="1279979"/>
            <a:chOff x="3315459" y="4225041"/>
            <a:chExt cx="5600136" cy="1280160"/>
          </a:xfrm>
        </p:grpSpPr>
        <p:sp>
          <p:nvSpPr>
            <p:cNvPr id="213" name="Rectangle 212"/>
            <p:cNvSpPr/>
            <p:nvPr/>
          </p:nvSpPr>
          <p:spPr bwMode="auto">
            <a:xfrm>
              <a:off x="3315459" y="4225041"/>
              <a:ext cx="5600136" cy="128016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537639" tIns="143371" rIns="179212" bIns="143371" anchor="t" anchorCtr="0"/>
            <a:lstStyle/>
            <a:p>
              <a:pPr defTabSz="914367">
                <a:lnSpc>
                  <a:spcPct val="90000"/>
                </a:lnSpc>
              </a:pPr>
              <a:endParaRPr lang="en-US" sz="1960" spc="-29" dirty="0">
                <a:gradFill>
                  <a:gsLst>
                    <a:gs pos="4583">
                      <a:srgbClr val="EFEFEF"/>
                    </a:gs>
                    <a:gs pos="12500">
                      <a:srgbClr val="EFEFEF"/>
                    </a:gs>
                  </a:gsLst>
                  <a:lin ang="5400000" scaled="0"/>
                </a:gradFill>
              </a:endParaRPr>
            </a:p>
          </p:txBody>
        </p:sp>
        <p:grpSp>
          <p:nvGrpSpPr>
            <p:cNvPr id="214" name="Group 213"/>
            <p:cNvGrpSpPr/>
            <p:nvPr/>
          </p:nvGrpSpPr>
          <p:grpSpPr>
            <a:xfrm>
              <a:off x="3707290" y="4365852"/>
              <a:ext cx="4585493" cy="1030019"/>
              <a:chOff x="3498057" y="5024437"/>
              <a:chExt cx="4585493" cy="1030019"/>
            </a:xfrm>
          </p:grpSpPr>
          <p:sp>
            <p:nvSpPr>
              <p:cNvPr id="215" name="TextBox 214"/>
              <p:cNvSpPr txBox="1">
                <a:spLocks noChangeArrowheads="1"/>
              </p:cNvSpPr>
              <p:nvPr/>
            </p:nvSpPr>
            <p:spPr bwMode="auto">
              <a:xfrm>
                <a:off x="3673475" y="5748338"/>
                <a:ext cx="1004888" cy="280718"/>
              </a:xfrm>
              <a:prstGeom prst="rect">
                <a:avLst/>
              </a:prstGeom>
              <a:noFill/>
              <a:ln w="9525">
                <a:noFill/>
                <a:miter lim="800000"/>
                <a:headEnd/>
                <a:tailEnd/>
              </a:ln>
            </p:spPr>
            <p:txBody>
              <a:bodyPr>
                <a:spAutoFit/>
              </a:bodyPr>
              <a:lstStyle/>
              <a:p>
                <a:pPr algn="ctr" defTabSz="914367"/>
                <a:r>
                  <a:rPr lang="en-US" sz="1200" b="1" dirty="0">
                    <a:gradFill>
                      <a:gsLst>
                        <a:gs pos="0">
                          <a:srgbClr val="EFEFEF"/>
                        </a:gs>
                        <a:gs pos="100000">
                          <a:srgbClr val="EFEFEF"/>
                        </a:gs>
                      </a:gsLst>
                      <a:lin ang="5400000" scaled="0"/>
                    </a:gradFill>
                    <a:ea typeface="Segoe UI" pitchFamily="34" charset="0"/>
                  </a:rPr>
                  <a:t>Compute</a:t>
                </a:r>
              </a:p>
            </p:txBody>
          </p:sp>
          <p:pic>
            <p:nvPicPr>
              <p:cNvPr id="216" name="Picture 215"/>
              <p:cNvPicPr>
                <a:picLocks noChangeAspect="1"/>
              </p:cNvPicPr>
              <p:nvPr/>
            </p:nvPicPr>
            <p:blipFill>
              <a:blip r:embed="rId4" cstate="email"/>
              <a:srcRect/>
              <a:stretch>
                <a:fillRect/>
              </a:stretch>
            </p:blipFill>
            <p:spPr bwMode="auto">
              <a:xfrm>
                <a:off x="3498057" y="5024437"/>
                <a:ext cx="712787" cy="793750"/>
              </a:xfrm>
              <a:prstGeom prst="rect">
                <a:avLst/>
              </a:prstGeom>
              <a:noFill/>
              <a:ln w="9525">
                <a:noFill/>
                <a:miter lim="800000"/>
                <a:headEnd/>
                <a:tailEnd/>
              </a:ln>
            </p:spPr>
          </p:pic>
          <p:pic>
            <p:nvPicPr>
              <p:cNvPr id="217" name="Picture 216"/>
              <p:cNvPicPr>
                <a:picLocks noChangeAspect="1"/>
              </p:cNvPicPr>
              <p:nvPr/>
            </p:nvPicPr>
            <p:blipFill>
              <a:blip r:embed="rId4" cstate="email"/>
              <a:srcRect/>
              <a:stretch>
                <a:fillRect/>
              </a:stretch>
            </p:blipFill>
            <p:spPr bwMode="auto">
              <a:xfrm>
                <a:off x="4175919" y="5024437"/>
                <a:ext cx="712788" cy="793750"/>
              </a:xfrm>
              <a:prstGeom prst="rect">
                <a:avLst/>
              </a:prstGeom>
              <a:noFill/>
              <a:ln w="9525">
                <a:noFill/>
                <a:miter lim="800000"/>
                <a:headEnd/>
                <a:tailEnd/>
              </a:ln>
            </p:spPr>
          </p:pic>
          <p:sp>
            <p:nvSpPr>
              <p:cNvPr id="218" name="TextBox 217"/>
              <p:cNvSpPr txBox="1">
                <a:spLocks noChangeArrowheads="1"/>
              </p:cNvSpPr>
              <p:nvPr/>
            </p:nvSpPr>
            <p:spPr bwMode="auto">
              <a:xfrm>
                <a:off x="5462588" y="5763260"/>
                <a:ext cx="887412" cy="280718"/>
              </a:xfrm>
              <a:prstGeom prst="rect">
                <a:avLst/>
              </a:prstGeom>
              <a:noFill/>
              <a:ln w="9525">
                <a:noFill/>
                <a:miter lim="800000"/>
                <a:headEnd/>
                <a:tailEnd/>
              </a:ln>
            </p:spPr>
            <p:txBody>
              <a:bodyPr>
                <a:spAutoFit/>
              </a:bodyPr>
              <a:lstStyle/>
              <a:p>
                <a:pPr algn="ctr" defTabSz="914367"/>
                <a:r>
                  <a:rPr lang="en-US" sz="1200" b="1" dirty="0">
                    <a:gradFill>
                      <a:gsLst>
                        <a:gs pos="0">
                          <a:srgbClr val="EFEFEF"/>
                        </a:gs>
                        <a:gs pos="100000">
                          <a:srgbClr val="EFEFEF"/>
                        </a:gs>
                      </a:gsLst>
                      <a:lin ang="5400000" scaled="0"/>
                    </a:gradFill>
                    <a:ea typeface="Segoe UI" pitchFamily="34" charset="0"/>
                  </a:rPr>
                  <a:t>Storage</a:t>
                </a:r>
              </a:p>
            </p:txBody>
          </p:sp>
          <p:pic>
            <p:nvPicPr>
              <p:cNvPr id="219" name="Picture 218"/>
              <p:cNvPicPr>
                <a:picLocks noChangeAspect="1"/>
              </p:cNvPicPr>
              <p:nvPr/>
            </p:nvPicPr>
            <p:blipFill>
              <a:blip r:embed="rId5" cstate="print"/>
              <a:srcRect/>
              <a:stretch>
                <a:fillRect/>
              </a:stretch>
            </p:blipFill>
            <p:spPr bwMode="auto">
              <a:xfrm>
                <a:off x="5582444" y="5130800"/>
                <a:ext cx="647700" cy="657225"/>
              </a:xfrm>
              <a:prstGeom prst="rect">
                <a:avLst/>
              </a:prstGeom>
              <a:noFill/>
              <a:ln w="9525">
                <a:noFill/>
                <a:miter lim="800000"/>
                <a:headEnd/>
                <a:tailEnd/>
              </a:ln>
            </p:spPr>
          </p:pic>
          <p:sp>
            <p:nvSpPr>
              <p:cNvPr id="220" name="TextBox 219"/>
              <p:cNvSpPr txBox="1">
                <a:spLocks noChangeArrowheads="1"/>
              </p:cNvSpPr>
              <p:nvPr/>
            </p:nvSpPr>
            <p:spPr bwMode="auto">
              <a:xfrm>
                <a:off x="7153275" y="5773738"/>
                <a:ext cx="930275" cy="280718"/>
              </a:xfrm>
              <a:prstGeom prst="rect">
                <a:avLst/>
              </a:prstGeom>
              <a:noFill/>
              <a:ln w="9525">
                <a:noFill/>
                <a:miter lim="800000"/>
                <a:headEnd/>
                <a:tailEnd/>
              </a:ln>
            </p:spPr>
            <p:txBody>
              <a:bodyPr>
                <a:spAutoFit/>
              </a:bodyPr>
              <a:lstStyle/>
              <a:p>
                <a:pPr algn="ctr" defTabSz="914367"/>
                <a:r>
                  <a:rPr lang="en-US" sz="1200" b="1" dirty="0">
                    <a:gradFill>
                      <a:gsLst>
                        <a:gs pos="0">
                          <a:srgbClr val="EFEFEF"/>
                        </a:gs>
                        <a:gs pos="100000">
                          <a:srgbClr val="EFEFEF"/>
                        </a:gs>
                      </a:gsLst>
                      <a:lin ang="5400000" scaled="0"/>
                    </a:gradFill>
                    <a:ea typeface="Segoe UI" pitchFamily="34" charset="0"/>
                  </a:rPr>
                  <a:t>Network</a:t>
                </a:r>
              </a:p>
            </p:txBody>
          </p:sp>
          <p:pic>
            <p:nvPicPr>
              <p:cNvPr id="221" name="Picture 220"/>
              <p:cNvPicPr>
                <a:picLocks noChangeAspect="1"/>
              </p:cNvPicPr>
              <p:nvPr/>
            </p:nvPicPr>
            <p:blipFill>
              <a:blip r:embed="rId6" cstate="print"/>
              <a:srcRect/>
              <a:stretch>
                <a:fillRect/>
              </a:stretch>
            </p:blipFill>
            <p:spPr bwMode="auto">
              <a:xfrm>
                <a:off x="7204075" y="5186363"/>
                <a:ext cx="830263" cy="625475"/>
              </a:xfrm>
              <a:prstGeom prst="rect">
                <a:avLst/>
              </a:prstGeom>
              <a:noFill/>
              <a:ln w="9525">
                <a:noFill/>
                <a:miter lim="800000"/>
                <a:headEnd/>
                <a:tailEnd/>
              </a:ln>
            </p:spPr>
          </p:pic>
        </p:grpSp>
      </p:grpSp>
      <p:grpSp>
        <p:nvGrpSpPr>
          <p:cNvPr id="224" name="Group 223"/>
          <p:cNvGrpSpPr/>
          <p:nvPr/>
        </p:nvGrpSpPr>
        <p:grpSpPr>
          <a:xfrm>
            <a:off x="2652250" y="2535780"/>
            <a:ext cx="6890595" cy="1462832"/>
            <a:chOff x="2650173" y="2506027"/>
            <a:chExt cx="6891573" cy="1463040"/>
          </a:xfrm>
        </p:grpSpPr>
        <p:sp>
          <p:nvSpPr>
            <p:cNvPr id="225" name="Rectangle 224"/>
            <p:cNvSpPr/>
            <p:nvPr/>
          </p:nvSpPr>
          <p:spPr bwMode="auto">
            <a:xfrm>
              <a:off x="2650173" y="2506027"/>
              <a:ext cx="6891573" cy="146304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537639" tIns="143371" rIns="179212" bIns="143371" anchor="t" anchorCtr="0"/>
            <a:lstStyle/>
            <a:p>
              <a:pPr defTabSz="914367">
                <a:lnSpc>
                  <a:spcPct val="90000"/>
                </a:lnSpc>
              </a:pPr>
              <a:endParaRPr lang="en-US" sz="1960" spc="-29" dirty="0">
                <a:gradFill>
                  <a:gsLst>
                    <a:gs pos="4583">
                      <a:srgbClr val="EFEFEF"/>
                    </a:gs>
                    <a:gs pos="12500">
                      <a:srgbClr val="EFEFEF"/>
                    </a:gs>
                  </a:gsLst>
                  <a:lin ang="5400000" scaled="0"/>
                </a:gradFill>
              </a:endParaRPr>
            </a:p>
          </p:txBody>
        </p:sp>
        <p:grpSp>
          <p:nvGrpSpPr>
            <p:cNvPr id="226" name="Group 225"/>
            <p:cNvGrpSpPr/>
            <p:nvPr/>
          </p:nvGrpSpPr>
          <p:grpSpPr>
            <a:xfrm>
              <a:off x="3247191" y="2693061"/>
              <a:ext cx="5697537" cy="1205226"/>
              <a:chOff x="3292475" y="2949627"/>
              <a:chExt cx="5697537" cy="1205226"/>
            </a:xfrm>
          </p:grpSpPr>
          <p:pic>
            <p:nvPicPr>
              <p:cNvPr id="227" name="Picture 226"/>
              <p:cNvPicPr>
                <a:picLocks noChangeAspect="1"/>
              </p:cNvPicPr>
              <p:nvPr/>
            </p:nvPicPr>
            <p:blipFill>
              <a:blip r:embed="rId7" cstate="email"/>
              <a:srcRect/>
              <a:stretch>
                <a:fillRect/>
              </a:stretch>
            </p:blipFill>
            <p:spPr bwMode="auto">
              <a:xfrm>
                <a:off x="3292475" y="2973388"/>
                <a:ext cx="571500" cy="850900"/>
              </a:xfrm>
              <a:prstGeom prst="rect">
                <a:avLst/>
              </a:prstGeom>
              <a:noFill/>
              <a:ln w="9525">
                <a:noFill/>
                <a:miter lim="800000"/>
                <a:headEnd/>
                <a:tailEnd/>
              </a:ln>
            </p:spPr>
          </p:pic>
          <p:pic>
            <p:nvPicPr>
              <p:cNvPr id="228" name="Picture 227"/>
              <p:cNvPicPr>
                <a:picLocks noChangeAspect="1"/>
              </p:cNvPicPr>
              <p:nvPr/>
            </p:nvPicPr>
            <p:blipFill>
              <a:blip r:embed="rId7" cstate="email"/>
              <a:srcRect/>
              <a:stretch>
                <a:fillRect/>
              </a:stretch>
            </p:blipFill>
            <p:spPr bwMode="auto">
              <a:xfrm>
                <a:off x="3714750" y="2960688"/>
                <a:ext cx="571500" cy="850900"/>
              </a:xfrm>
              <a:prstGeom prst="rect">
                <a:avLst/>
              </a:prstGeom>
              <a:noFill/>
              <a:ln w="9525">
                <a:noFill/>
                <a:miter lim="800000"/>
                <a:headEnd/>
                <a:tailEnd/>
              </a:ln>
            </p:spPr>
          </p:pic>
          <p:pic>
            <p:nvPicPr>
              <p:cNvPr id="229" name="Picture 228"/>
              <p:cNvPicPr>
                <a:picLocks noChangeAspect="1"/>
              </p:cNvPicPr>
              <p:nvPr/>
            </p:nvPicPr>
            <p:blipFill>
              <a:blip r:embed="rId8" cstate="email"/>
              <a:srcRect/>
              <a:stretch>
                <a:fillRect/>
              </a:stretch>
            </p:blipFill>
            <p:spPr bwMode="auto">
              <a:xfrm>
                <a:off x="3997325" y="2967038"/>
                <a:ext cx="858838" cy="873125"/>
              </a:xfrm>
              <a:prstGeom prst="rect">
                <a:avLst/>
              </a:prstGeom>
              <a:noFill/>
              <a:ln w="9525">
                <a:noFill/>
                <a:miter lim="800000"/>
                <a:headEnd/>
                <a:tailEnd/>
              </a:ln>
            </p:spPr>
          </p:pic>
          <p:pic>
            <p:nvPicPr>
              <p:cNvPr id="230" name="Picture 229"/>
              <p:cNvPicPr>
                <a:picLocks noChangeAspect="1"/>
              </p:cNvPicPr>
              <p:nvPr/>
            </p:nvPicPr>
            <p:blipFill>
              <a:blip r:embed="rId7" cstate="email"/>
              <a:srcRect/>
              <a:stretch>
                <a:fillRect/>
              </a:stretch>
            </p:blipFill>
            <p:spPr bwMode="auto">
              <a:xfrm>
                <a:off x="5848350" y="2971800"/>
                <a:ext cx="571500" cy="850900"/>
              </a:xfrm>
              <a:prstGeom prst="rect">
                <a:avLst/>
              </a:prstGeom>
              <a:noFill/>
              <a:ln w="9525">
                <a:noFill/>
                <a:miter lim="800000"/>
                <a:headEnd/>
                <a:tailEnd/>
              </a:ln>
            </p:spPr>
          </p:pic>
          <p:pic>
            <p:nvPicPr>
              <p:cNvPr id="231" name="Picture 230"/>
              <p:cNvPicPr>
                <a:picLocks noChangeAspect="1"/>
              </p:cNvPicPr>
              <p:nvPr/>
            </p:nvPicPr>
            <p:blipFill>
              <a:blip r:embed="rId7" cstate="email"/>
              <a:srcRect/>
              <a:stretch>
                <a:fillRect/>
              </a:stretch>
            </p:blipFill>
            <p:spPr bwMode="auto">
              <a:xfrm>
                <a:off x="6269038" y="2959100"/>
                <a:ext cx="571500" cy="850900"/>
              </a:xfrm>
              <a:prstGeom prst="rect">
                <a:avLst/>
              </a:prstGeom>
              <a:noFill/>
              <a:ln w="9525">
                <a:noFill/>
                <a:miter lim="800000"/>
                <a:headEnd/>
                <a:tailEnd/>
              </a:ln>
            </p:spPr>
          </p:pic>
          <p:pic>
            <p:nvPicPr>
              <p:cNvPr id="232" name="Picture 231"/>
              <p:cNvPicPr>
                <a:picLocks noChangeAspect="1"/>
              </p:cNvPicPr>
              <p:nvPr/>
            </p:nvPicPr>
            <p:blipFill>
              <a:blip r:embed="rId7" cstate="email"/>
              <a:srcRect/>
              <a:stretch>
                <a:fillRect/>
              </a:stretch>
            </p:blipFill>
            <p:spPr bwMode="auto">
              <a:xfrm>
                <a:off x="6683375" y="2967038"/>
                <a:ext cx="571500" cy="849312"/>
              </a:xfrm>
              <a:prstGeom prst="rect">
                <a:avLst/>
              </a:prstGeom>
              <a:noFill/>
              <a:ln w="9525">
                <a:noFill/>
                <a:miter lim="800000"/>
                <a:headEnd/>
                <a:tailEnd/>
              </a:ln>
            </p:spPr>
          </p:pic>
          <p:pic>
            <p:nvPicPr>
              <p:cNvPr id="233" name="Picture 232"/>
              <p:cNvPicPr>
                <a:picLocks noChangeAspect="1"/>
              </p:cNvPicPr>
              <p:nvPr/>
            </p:nvPicPr>
            <p:blipFill>
              <a:blip r:embed="rId9" cstate="email"/>
              <a:srcRect/>
              <a:stretch>
                <a:fillRect/>
              </a:stretch>
            </p:blipFill>
            <p:spPr bwMode="auto">
              <a:xfrm>
                <a:off x="5226050" y="3013075"/>
                <a:ext cx="792163" cy="808038"/>
              </a:xfrm>
              <a:prstGeom prst="rect">
                <a:avLst/>
              </a:prstGeom>
              <a:noFill/>
              <a:ln w="9525">
                <a:noFill/>
                <a:miter lim="800000"/>
                <a:headEnd/>
                <a:tailEnd/>
              </a:ln>
            </p:spPr>
          </p:pic>
          <p:pic>
            <p:nvPicPr>
              <p:cNvPr id="234" name="Picture 233"/>
              <p:cNvPicPr>
                <a:picLocks noChangeAspect="1"/>
              </p:cNvPicPr>
              <p:nvPr/>
            </p:nvPicPr>
            <p:blipFill>
              <a:blip r:embed="rId7" cstate="email"/>
              <a:srcRect/>
              <a:stretch>
                <a:fillRect/>
              </a:stretch>
            </p:blipFill>
            <p:spPr bwMode="auto">
              <a:xfrm>
                <a:off x="8002588" y="2949627"/>
                <a:ext cx="571500" cy="850900"/>
              </a:xfrm>
              <a:prstGeom prst="rect">
                <a:avLst/>
              </a:prstGeom>
              <a:noFill/>
              <a:ln w="9525">
                <a:noFill/>
                <a:miter lim="800000"/>
                <a:headEnd/>
                <a:tailEnd/>
              </a:ln>
            </p:spPr>
          </p:pic>
          <p:pic>
            <p:nvPicPr>
              <p:cNvPr id="235" name="Picture 234"/>
              <p:cNvPicPr>
                <a:picLocks noChangeAspect="1"/>
              </p:cNvPicPr>
              <p:nvPr/>
            </p:nvPicPr>
            <p:blipFill>
              <a:blip r:embed="rId10" cstate="email"/>
              <a:srcRect/>
              <a:stretch>
                <a:fillRect/>
              </a:stretch>
            </p:blipFill>
            <p:spPr bwMode="auto">
              <a:xfrm>
                <a:off x="7737475" y="3229027"/>
                <a:ext cx="450850" cy="457200"/>
              </a:xfrm>
              <a:prstGeom prst="rect">
                <a:avLst/>
              </a:prstGeom>
              <a:noFill/>
              <a:ln w="9525">
                <a:noFill/>
                <a:miter lim="800000"/>
                <a:headEnd/>
                <a:tailEnd/>
              </a:ln>
            </p:spPr>
          </p:pic>
          <p:sp>
            <p:nvSpPr>
              <p:cNvPr id="236" name="TextBox 235"/>
              <p:cNvSpPr txBox="1">
                <a:spLocks noChangeArrowheads="1"/>
              </p:cNvSpPr>
              <p:nvPr/>
            </p:nvSpPr>
            <p:spPr bwMode="auto">
              <a:xfrm>
                <a:off x="3533775" y="3874135"/>
                <a:ext cx="1047750" cy="280718"/>
              </a:xfrm>
              <a:prstGeom prst="rect">
                <a:avLst/>
              </a:prstGeom>
              <a:noFill/>
              <a:ln w="9525">
                <a:noFill/>
                <a:miter lim="800000"/>
                <a:headEnd/>
                <a:tailEnd/>
              </a:ln>
            </p:spPr>
            <p:txBody>
              <a:bodyPr>
                <a:spAutoFit/>
              </a:bodyPr>
              <a:lstStyle/>
              <a:p>
                <a:pPr algn="ctr" defTabSz="914367"/>
                <a:r>
                  <a:rPr lang="en-US" sz="1200" b="1" dirty="0">
                    <a:gradFill>
                      <a:gsLst>
                        <a:gs pos="0">
                          <a:srgbClr val="EFEFEF"/>
                        </a:gs>
                        <a:gs pos="100000">
                          <a:srgbClr val="EFEFEF"/>
                        </a:gs>
                      </a:gsLst>
                      <a:lin ang="5400000" scaled="0"/>
                    </a:gradFill>
                    <a:ea typeface="Segoe UI" pitchFamily="34" charset="0"/>
                  </a:rPr>
                  <a:t>Web (IIS)</a:t>
                </a:r>
              </a:p>
            </p:txBody>
          </p:sp>
          <p:sp>
            <p:nvSpPr>
              <p:cNvPr id="237" name="TextBox 236"/>
              <p:cNvSpPr txBox="1">
                <a:spLocks noChangeArrowheads="1"/>
              </p:cNvSpPr>
              <p:nvPr/>
            </p:nvSpPr>
            <p:spPr bwMode="auto">
              <a:xfrm>
                <a:off x="5324892" y="3863023"/>
                <a:ext cx="2078921" cy="280718"/>
              </a:xfrm>
              <a:prstGeom prst="rect">
                <a:avLst/>
              </a:prstGeom>
              <a:noFill/>
              <a:ln w="9525">
                <a:noFill/>
                <a:miter lim="800000"/>
                <a:headEnd/>
                <a:tailEnd/>
              </a:ln>
            </p:spPr>
            <p:txBody>
              <a:bodyPr wrap="square">
                <a:spAutoFit/>
              </a:bodyPr>
              <a:lstStyle/>
              <a:p>
                <a:pPr algn="ctr" defTabSz="914367"/>
                <a:r>
                  <a:rPr lang="en-US" sz="1200" b="1" dirty="0">
                    <a:gradFill>
                      <a:gsLst>
                        <a:gs pos="0">
                          <a:srgbClr val="EFEFEF"/>
                        </a:gs>
                        <a:gs pos="100000">
                          <a:srgbClr val="EFEFEF"/>
                        </a:gs>
                      </a:gsLst>
                      <a:lin ang="5400000" scaled="0"/>
                    </a:gradFill>
                    <a:ea typeface="Segoe UI" pitchFamily="34" charset="0"/>
                  </a:rPr>
                  <a:t>Server App-V</a:t>
                </a:r>
              </a:p>
            </p:txBody>
          </p:sp>
          <p:sp>
            <p:nvSpPr>
              <p:cNvPr id="238" name="TextBox 237"/>
              <p:cNvSpPr txBox="1">
                <a:spLocks noChangeArrowheads="1"/>
              </p:cNvSpPr>
              <p:nvPr/>
            </p:nvSpPr>
            <p:spPr bwMode="auto">
              <a:xfrm>
                <a:off x="7446962" y="3866198"/>
                <a:ext cx="1543050" cy="280718"/>
              </a:xfrm>
              <a:prstGeom prst="rect">
                <a:avLst/>
              </a:prstGeom>
              <a:noFill/>
              <a:ln w="9525">
                <a:noFill/>
                <a:miter lim="800000"/>
                <a:headEnd/>
                <a:tailEnd/>
              </a:ln>
            </p:spPr>
            <p:txBody>
              <a:bodyPr wrap="square">
                <a:spAutoFit/>
              </a:bodyPr>
              <a:lstStyle/>
              <a:p>
                <a:pPr algn="ctr" defTabSz="914367"/>
                <a:r>
                  <a:rPr lang="en-US" sz="1200" b="1" dirty="0">
                    <a:gradFill>
                      <a:gsLst>
                        <a:gs pos="0">
                          <a:srgbClr val="EFEFEF"/>
                        </a:gs>
                        <a:gs pos="100000">
                          <a:srgbClr val="EFEFEF"/>
                        </a:gs>
                      </a:gsLst>
                      <a:lin ang="5400000" scaled="0"/>
                    </a:gradFill>
                    <a:ea typeface="Segoe UI" pitchFamily="34" charset="0"/>
                  </a:rPr>
                  <a:t>Data (SQL)</a:t>
                </a:r>
              </a:p>
            </p:txBody>
          </p:sp>
        </p:grpSp>
      </p:grpSp>
      <p:sp>
        <p:nvSpPr>
          <p:cNvPr id="82949" name="Title 1"/>
          <p:cNvSpPr>
            <a:spLocks noGrp="1"/>
          </p:cNvSpPr>
          <p:nvPr>
            <p:ph type="title"/>
          </p:nvPr>
        </p:nvSpPr>
        <p:spPr/>
        <p:txBody>
          <a:bodyPr/>
          <a:lstStyle/>
          <a:p>
            <a:r>
              <a:rPr lang="en-US" smtClean="0"/>
              <a:t>Standardized application provisioning</a:t>
            </a:r>
            <a:endParaRPr lang="en-US" dirty="0"/>
          </a:p>
        </p:txBody>
      </p:sp>
      <p:grpSp>
        <p:nvGrpSpPr>
          <p:cNvPr id="3" name="Group 2"/>
          <p:cNvGrpSpPr/>
          <p:nvPr/>
        </p:nvGrpSpPr>
        <p:grpSpPr>
          <a:xfrm>
            <a:off x="7951145" y="1301379"/>
            <a:ext cx="559606" cy="994554"/>
            <a:chOff x="8110581" y="1326977"/>
            <a:chExt cx="570827" cy="1014497"/>
          </a:xfrm>
          <a:solidFill>
            <a:schemeClr val="accent1"/>
          </a:solidFill>
        </p:grpSpPr>
        <p:sp>
          <p:nvSpPr>
            <p:cNvPr id="105" name="Freeform 8"/>
            <p:cNvSpPr>
              <a:spLocks noEditPoints="1"/>
            </p:cNvSpPr>
            <p:nvPr/>
          </p:nvSpPr>
          <p:spPr bwMode="auto">
            <a:xfrm>
              <a:off x="8262980" y="1326977"/>
              <a:ext cx="247708" cy="618616"/>
            </a:xfrm>
            <a:custGeom>
              <a:avLst/>
              <a:gdLst>
                <a:gd name="T0" fmla="*/ 56 w 117"/>
                <a:gd name="T1" fmla="*/ 0 h 292"/>
                <a:gd name="T2" fmla="*/ 82 w 117"/>
                <a:gd name="T3" fmla="*/ 25 h 292"/>
                <a:gd name="T4" fmla="*/ 57 w 117"/>
                <a:gd name="T5" fmla="*/ 51 h 292"/>
                <a:gd name="T6" fmla="*/ 31 w 117"/>
                <a:gd name="T7" fmla="*/ 26 h 292"/>
                <a:gd name="T8" fmla="*/ 56 w 117"/>
                <a:gd name="T9" fmla="*/ 0 h 292"/>
                <a:gd name="T10" fmla="*/ 97 w 117"/>
                <a:gd name="T11" fmla="*/ 181 h 292"/>
                <a:gd name="T12" fmla="*/ 116 w 117"/>
                <a:gd name="T13" fmla="*/ 159 h 292"/>
                <a:gd name="T14" fmla="*/ 115 w 117"/>
                <a:gd name="T15" fmla="*/ 88 h 292"/>
                <a:gd name="T16" fmla="*/ 85 w 117"/>
                <a:gd name="T17" fmla="*/ 59 h 292"/>
                <a:gd name="T18" fmla="*/ 57 w 117"/>
                <a:gd name="T19" fmla="*/ 59 h 292"/>
                <a:gd name="T20" fmla="*/ 30 w 117"/>
                <a:gd name="T21" fmla="*/ 60 h 292"/>
                <a:gd name="T22" fmla="*/ 1 w 117"/>
                <a:gd name="T23" fmla="*/ 90 h 292"/>
                <a:gd name="T24" fmla="*/ 2 w 117"/>
                <a:gd name="T25" fmla="*/ 161 h 292"/>
                <a:gd name="T26" fmla="*/ 22 w 117"/>
                <a:gd name="T27" fmla="*/ 183 h 292"/>
                <a:gd name="T28" fmla="*/ 35 w 117"/>
                <a:gd name="T29" fmla="*/ 292 h 292"/>
                <a:gd name="T30" fmla="*/ 89 w 117"/>
                <a:gd name="T31" fmla="*/ 291 h 292"/>
                <a:gd name="T32" fmla="*/ 97 w 117"/>
                <a:gd name="T33" fmla="*/ 18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292">
                  <a:moveTo>
                    <a:pt x="56" y="0"/>
                  </a:moveTo>
                  <a:cubicBezTo>
                    <a:pt x="70" y="0"/>
                    <a:pt x="82" y="11"/>
                    <a:pt x="82" y="25"/>
                  </a:cubicBezTo>
                  <a:cubicBezTo>
                    <a:pt x="82" y="39"/>
                    <a:pt x="71" y="51"/>
                    <a:pt x="57" y="51"/>
                  </a:cubicBezTo>
                  <a:cubicBezTo>
                    <a:pt x="43" y="51"/>
                    <a:pt x="31" y="40"/>
                    <a:pt x="31" y="26"/>
                  </a:cubicBezTo>
                  <a:cubicBezTo>
                    <a:pt x="31" y="12"/>
                    <a:pt x="42" y="0"/>
                    <a:pt x="56" y="0"/>
                  </a:cubicBezTo>
                  <a:close/>
                  <a:moveTo>
                    <a:pt x="97" y="181"/>
                  </a:moveTo>
                  <a:cubicBezTo>
                    <a:pt x="97" y="181"/>
                    <a:pt x="117" y="179"/>
                    <a:pt x="116" y="159"/>
                  </a:cubicBezTo>
                  <a:cubicBezTo>
                    <a:pt x="115" y="88"/>
                    <a:pt x="115" y="88"/>
                    <a:pt x="115" y="88"/>
                  </a:cubicBezTo>
                  <a:cubicBezTo>
                    <a:pt x="115" y="75"/>
                    <a:pt x="106" y="58"/>
                    <a:pt x="85" y="59"/>
                  </a:cubicBezTo>
                  <a:cubicBezTo>
                    <a:pt x="57" y="59"/>
                    <a:pt x="57" y="59"/>
                    <a:pt x="57" y="59"/>
                  </a:cubicBezTo>
                  <a:cubicBezTo>
                    <a:pt x="30" y="60"/>
                    <a:pt x="30" y="60"/>
                    <a:pt x="30" y="60"/>
                  </a:cubicBezTo>
                  <a:cubicBezTo>
                    <a:pt x="9" y="60"/>
                    <a:pt x="0" y="77"/>
                    <a:pt x="1" y="90"/>
                  </a:cubicBezTo>
                  <a:cubicBezTo>
                    <a:pt x="2" y="161"/>
                    <a:pt x="2" y="161"/>
                    <a:pt x="2" y="161"/>
                  </a:cubicBezTo>
                  <a:cubicBezTo>
                    <a:pt x="3" y="182"/>
                    <a:pt x="22" y="183"/>
                    <a:pt x="22" y="183"/>
                  </a:cubicBezTo>
                  <a:cubicBezTo>
                    <a:pt x="35" y="292"/>
                    <a:pt x="35" y="292"/>
                    <a:pt x="35" y="292"/>
                  </a:cubicBezTo>
                  <a:cubicBezTo>
                    <a:pt x="89" y="291"/>
                    <a:pt x="89" y="291"/>
                    <a:pt x="89" y="291"/>
                  </a:cubicBezTo>
                  <a:lnTo>
                    <a:pt x="97" y="181"/>
                  </a:lnTo>
                  <a:close/>
                </a:path>
              </a:pathLst>
            </a:custGeom>
            <a:grpFill/>
            <a:ln>
              <a:noFill/>
            </a:ln>
            <a:extLst/>
          </p:spPr>
          <p:txBody>
            <a:bodyPr vert="horz" wrap="square" lIns="89642" tIns="44821" rIns="89642" bIns="44821" numCol="1" anchor="t" anchorCtr="0" compatLnSpc="1">
              <a:prstTxWarp prst="textNoShape">
                <a:avLst/>
              </a:prstTxWarp>
            </a:bodyPr>
            <a:lstStyle/>
            <a:p>
              <a:pPr defTabSz="914367"/>
              <a:endParaRPr lang="en-US" sz="1765">
                <a:solidFill>
                  <a:srgbClr val="505050"/>
                </a:solidFill>
              </a:endParaRPr>
            </a:p>
          </p:txBody>
        </p:sp>
        <p:sp>
          <p:nvSpPr>
            <p:cNvPr id="240" name="TextBox 239"/>
            <p:cNvSpPr txBox="1"/>
            <p:nvPr/>
          </p:nvSpPr>
          <p:spPr>
            <a:xfrm>
              <a:off x="8110581" y="1884812"/>
              <a:ext cx="570827" cy="456662"/>
            </a:xfrm>
            <a:prstGeom prst="rect">
              <a:avLst/>
            </a:prstGeom>
            <a:grpFill/>
          </p:spPr>
          <p:txBody>
            <a:bodyPr wrap="square" lIns="45713" tIns="45713" rIns="45713" bIns="45713" rtlCol="0">
              <a:noAutofit/>
            </a:bodyPr>
            <a:lstStyle>
              <a:defPPr>
                <a:defRPr lang="en-US"/>
              </a:defPPr>
              <a:lvl1pPr>
                <a:lnSpc>
                  <a:spcPct val="90000"/>
                </a:lnSpc>
                <a:defRPr sz="2400" spc="-50">
                  <a:gradFill>
                    <a:gsLst>
                      <a:gs pos="3750">
                        <a:schemeClr val="bg1"/>
                      </a:gs>
                      <a:gs pos="12000">
                        <a:schemeClr val="bg1"/>
                      </a:gs>
                    </a:gsLst>
                    <a:lin ang="5400000" scaled="0"/>
                  </a:gradFill>
                  <a:latin typeface="+mj-lt"/>
                </a:defRPr>
              </a:lvl1pPr>
            </a:lstStyle>
            <a:p>
              <a:pPr algn="ctr" defTabSz="914367"/>
              <a:r>
                <a:rPr lang="en-US" sz="1765" b="1" baseline="-25000" dirty="0">
                  <a:gradFill>
                    <a:gsLst>
                      <a:gs pos="3750">
                        <a:srgbClr val="EFEFEF"/>
                      </a:gs>
                      <a:gs pos="12000">
                        <a:srgbClr val="EFEFEF"/>
                      </a:gs>
                    </a:gsLst>
                    <a:lin ang="5400000" scaled="0"/>
                  </a:gradFill>
                  <a:latin typeface="Segoe UI"/>
                </a:rPr>
                <a:t>App owner</a:t>
              </a:r>
            </a:p>
          </p:txBody>
        </p:sp>
      </p:grpSp>
      <p:grpSp>
        <p:nvGrpSpPr>
          <p:cNvPr id="4" name="Group 3"/>
          <p:cNvGrpSpPr/>
          <p:nvPr/>
        </p:nvGrpSpPr>
        <p:grpSpPr>
          <a:xfrm>
            <a:off x="8897218" y="4499967"/>
            <a:ext cx="645628" cy="1018468"/>
            <a:chOff x="9075625" y="4589704"/>
            <a:chExt cx="658574" cy="1038890"/>
          </a:xfrm>
          <a:solidFill>
            <a:schemeClr val="accent4"/>
          </a:solidFill>
        </p:grpSpPr>
        <p:sp>
          <p:nvSpPr>
            <p:cNvPr id="243" name="TextBox 242"/>
            <p:cNvSpPr txBox="1"/>
            <p:nvPr/>
          </p:nvSpPr>
          <p:spPr>
            <a:xfrm>
              <a:off x="9075625" y="5117089"/>
              <a:ext cx="658574" cy="511505"/>
            </a:xfrm>
            <a:prstGeom prst="rect">
              <a:avLst/>
            </a:prstGeom>
            <a:grpFill/>
          </p:spPr>
          <p:txBody>
            <a:bodyPr wrap="square" lIns="45713" tIns="45713" rIns="45713" bIns="45713" rtlCol="0">
              <a:noAutofit/>
            </a:bodyPr>
            <a:lstStyle>
              <a:defPPr>
                <a:defRPr lang="en-US"/>
              </a:defPPr>
              <a:lvl1pPr>
                <a:lnSpc>
                  <a:spcPct val="90000"/>
                </a:lnSpc>
                <a:defRPr sz="2400" spc="-50">
                  <a:gradFill>
                    <a:gsLst>
                      <a:gs pos="3750">
                        <a:schemeClr val="bg1"/>
                      </a:gs>
                      <a:gs pos="12000">
                        <a:schemeClr val="bg1"/>
                      </a:gs>
                    </a:gsLst>
                    <a:lin ang="5400000" scaled="0"/>
                  </a:gradFill>
                  <a:latin typeface="+mj-lt"/>
                </a:defRPr>
              </a:lvl1pPr>
            </a:lstStyle>
            <a:p>
              <a:pPr algn="ctr" defTabSz="914367"/>
              <a:r>
                <a:rPr lang="en-US" sz="1372" b="1" dirty="0">
                  <a:gradFill>
                    <a:gsLst>
                      <a:gs pos="3750">
                        <a:srgbClr val="EFEFEF"/>
                      </a:gs>
                      <a:gs pos="12000">
                        <a:srgbClr val="EFEFEF"/>
                      </a:gs>
                    </a:gsLst>
                    <a:lin ang="5400000" scaled="0"/>
                  </a:gradFill>
                  <a:latin typeface="Segoe UI"/>
                </a:rPr>
                <a:t>DC admin</a:t>
              </a:r>
            </a:p>
          </p:txBody>
        </p:sp>
        <p:sp>
          <p:nvSpPr>
            <p:cNvPr id="107" name="Freeform 23"/>
            <p:cNvSpPr>
              <a:spLocks noChangeAspect="1" noEditPoints="1"/>
            </p:cNvSpPr>
            <p:nvPr/>
          </p:nvSpPr>
          <p:spPr bwMode="auto">
            <a:xfrm>
              <a:off x="9203302" y="4589704"/>
              <a:ext cx="391456" cy="537235"/>
            </a:xfrm>
            <a:custGeom>
              <a:avLst/>
              <a:gdLst>
                <a:gd name="T0" fmla="*/ 54 w 224"/>
                <a:gd name="T1" fmla="*/ 58 h 307"/>
                <a:gd name="T2" fmla="*/ 112 w 224"/>
                <a:gd name="T3" fmla="*/ 0 h 307"/>
                <a:gd name="T4" fmla="*/ 170 w 224"/>
                <a:gd name="T5" fmla="*/ 58 h 307"/>
                <a:gd name="T6" fmla="*/ 112 w 224"/>
                <a:gd name="T7" fmla="*/ 116 h 307"/>
                <a:gd name="T8" fmla="*/ 54 w 224"/>
                <a:gd name="T9" fmla="*/ 58 h 307"/>
                <a:gd name="T10" fmla="*/ 224 w 224"/>
                <a:gd name="T11" fmla="*/ 146 h 307"/>
                <a:gd name="T12" fmla="*/ 224 w 224"/>
                <a:gd name="T13" fmla="*/ 294 h 307"/>
                <a:gd name="T14" fmla="*/ 211 w 224"/>
                <a:gd name="T15" fmla="*/ 307 h 307"/>
                <a:gd name="T16" fmla="*/ 13 w 224"/>
                <a:gd name="T17" fmla="*/ 307 h 307"/>
                <a:gd name="T18" fmla="*/ 0 w 224"/>
                <a:gd name="T19" fmla="*/ 294 h 307"/>
                <a:gd name="T20" fmla="*/ 0 w 224"/>
                <a:gd name="T21" fmla="*/ 146 h 307"/>
                <a:gd name="T22" fmla="*/ 13 w 224"/>
                <a:gd name="T23" fmla="*/ 133 h 307"/>
                <a:gd name="T24" fmla="*/ 211 w 224"/>
                <a:gd name="T25" fmla="*/ 133 h 307"/>
                <a:gd name="T26" fmla="*/ 224 w 224"/>
                <a:gd name="T27" fmla="*/ 146 h 307"/>
                <a:gd name="T28" fmla="*/ 159 w 224"/>
                <a:gd name="T29" fmla="*/ 143 h 307"/>
                <a:gd name="T30" fmla="*/ 128 w 224"/>
                <a:gd name="T31" fmla="*/ 143 h 307"/>
                <a:gd name="T32" fmla="*/ 117 w 224"/>
                <a:gd name="T33" fmla="*/ 154 h 307"/>
                <a:gd name="T34" fmla="*/ 128 w 224"/>
                <a:gd name="T35" fmla="*/ 204 h 307"/>
                <a:gd name="T36" fmla="*/ 113 w 224"/>
                <a:gd name="T37" fmla="*/ 244 h 307"/>
                <a:gd name="T38" fmla="*/ 99 w 224"/>
                <a:gd name="T39" fmla="*/ 204 h 307"/>
                <a:gd name="T40" fmla="*/ 111 w 224"/>
                <a:gd name="T41" fmla="*/ 154 h 307"/>
                <a:gd name="T42" fmla="*/ 99 w 224"/>
                <a:gd name="T43" fmla="*/ 143 h 307"/>
                <a:gd name="T44" fmla="*/ 68 w 224"/>
                <a:gd name="T45" fmla="*/ 143 h 307"/>
                <a:gd name="T46" fmla="*/ 114 w 224"/>
                <a:gd name="T47" fmla="*/ 256 h 307"/>
                <a:gd name="T48" fmla="*/ 159 w 224"/>
                <a:gd name="T49" fmla="*/ 14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4" h="307">
                  <a:moveTo>
                    <a:pt x="54" y="58"/>
                  </a:moveTo>
                  <a:cubicBezTo>
                    <a:pt x="54" y="26"/>
                    <a:pt x="80" y="0"/>
                    <a:pt x="112" y="0"/>
                  </a:cubicBezTo>
                  <a:cubicBezTo>
                    <a:pt x="144" y="0"/>
                    <a:pt x="170" y="26"/>
                    <a:pt x="170" y="58"/>
                  </a:cubicBezTo>
                  <a:cubicBezTo>
                    <a:pt x="170" y="90"/>
                    <a:pt x="144" y="116"/>
                    <a:pt x="112" y="116"/>
                  </a:cubicBezTo>
                  <a:cubicBezTo>
                    <a:pt x="80" y="116"/>
                    <a:pt x="54" y="90"/>
                    <a:pt x="54" y="58"/>
                  </a:cubicBezTo>
                  <a:close/>
                  <a:moveTo>
                    <a:pt x="224" y="146"/>
                  </a:moveTo>
                  <a:cubicBezTo>
                    <a:pt x="224" y="294"/>
                    <a:pt x="224" y="294"/>
                    <a:pt x="224" y="294"/>
                  </a:cubicBezTo>
                  <a:cubicBezTo>
                    <a:pt x="224" y="301"/>
                    <a:pt x="219" y="307"/>
                    <a:pt x="211" y="307"/>
                  </a:cubicBezTo>
                  <a:cubicBezTo>
                    <a:pt x="13" y="307"/>
                    <a:pt x="13" y="307"/>
                    <a:pt x="13" y="307"/>
                  </a:cubicBezTo>
                  <a:cubicBezTo>
                    <a:pt x="6" y="307"/>
                    <a:pt x="0" y="301"/>
                    <a:pt x="0" y="294"/>
                  </a:cubicBezTo>
                  <a:cubicBezTo>
                    <a:pt x="0" y="146"/>
                    <a:pt x="0" y="146"/>
                    <a:pt x="0" y="146"/>
                  </a:cubicBezTo>
                  <a:cubicBezTo>
                    <a:pt x="0" y="138"/>
                    <a:pt x="6" y="133"/>
                    <a:pt x="13" y="133"/>
                  </a:cubicBezTo>
                  <a:cubicBezTo>
                    <a:pt x="211" y="133"/>
                    <a:pt x="211" y="133"/>
                    <a:pt x="211" y="133"/>
                  </a:cubicBezTo>
                  <a:cubicBezTo>
                    <a:pt x="219" y="133"/>
                    <a:pt x="224" y="138"/>
                    <a:pt x="224" y="146"/>
                  </a:cubicBezTo>
                  <a:close/>
                  <a:moveTo>
                    <a:pt x="159" y="143"/>
                  </a:moveTo>
                  <a:cubicBezTo>
                    <a:pt x="128" y="143"/>
                    <a:pt x="128" y="143"/>
                    <a:pt x="128" y="143"/>
                  </a:cubicBezTo>
                  <a:cubicBezTo>
                    <a:pt x="117" y="154"/>
                    <a:pt x="117" y="154"/>
                    <a:pt x="117" y="154"/>
                  </a:cubicBezTo>
                  <a:cubicBezTo>
                    <a:pt x="128" y="204"/>
                    <a:pt x="128" y="204"/>
                    <a:pt x="128" y="204"/>
                  </a:cubicBezTo>
                  <a:cubicBezTo>
                    <a:pt x="113" y="244"/>
                    <a:pt x="113" y="244"/>
                    <a:pt x="113" y="244"/>
                  </a:cubicBezTo>
                  <a:cubicBezTo>
                    <a:pt x="99" y="204"/>
                    <a:pt x="99" y="204"/>
                    <a:pt x="99" y="204"/>
                  </a:cubicBezTo>
                  <a:cubicBezTo>
                    <a:pt x="111" y="154"/>
                    <a:pt x="111" y="154"/>
                    <a:pt x="111" y="154"/>
                  </a:cubicBezTo>
                  <a:cubicBezTo>
                    <a:pt x="99" y="143"/>
                    <a:pt x="99" y="143"/>
                    <a:pt x="99" y="143"/>
                  </a:cubicBezTo>
                  <a:cubicBezTo>
                    <a:pt x="68" y="143"/>
                    <a:pt x="68" y="143"/>
                    <a:pt x="68" y="143"/>
                  </a:cubicBezTo>
                  <a:cubicBezTo>
                    <a:pt x="114" y="256"/>
                    <a:pt x="114" y="256"/>
                    <a:pt x="114" y="256"/>
                  </a:cubicBezTo>
                  <a:lnTo>
                    <a:pt x="159" y="143"/>
                  </a:lnTo>
                  <a:close/>
                </a:path>
              </a:pathLst>
            </a:custGeom>
            <a:grpFill/>
            <a:ln>
              <a:noFill/>
            </a:ln>
          </p:spPr>
          <p:txBody>
            <a:bodyPr vert="horz" wrap="square" lIns="89642" tIns="44821" rIns="89642" bIns="44821" numCol="1" anchor="t" anchorCtr="0" compatLnSpc="1">
              <a:prstTxWarp prst="textNoShape">
                <a:avLst/>
              </a:prstTxWarp>
            </a:bodyPr>
            <a:lstStyle/>
            <a:p>
              <a:pPr defTabSz="914367"/>
              <a:endParaRPr lang="en-US" sz="1765">
                <a:solidFill>
                  <a:srgbClr val="505050"/>
                </a:solidFill>
              </a:endParaRPr>
            </a:p>
          </p:txBody>
        </p:sp>
      </p:grpSp>
    </p:spTree>
    <p:extLst>
      <p:ext uri="{BB962C8B-B14F-4D97-AF65-F5344CB8AC3E}">
        <p14:creationId xmlns:p14="http://schemas.microsoft.com/office/powerpoint/2010/main" val="25966284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01"/>
                                        </p:tgtEl>
                                        <p:attrNameLst>
                                          <p:attrName>style.visibility</p:attrName>
                                        </p:attrNameLst>
                                      </p:cBhvr>
                                      <p:to>
                                        <p:strVal val="visible"/>
                                      </p:to>
                                    </p:set>
                                    <p:animEffect transition="in" filter="fade">
                                      <p:cBhvr>
                                        <p:cTn id="10" dur="500"/>
                                        <p:tgtEl>
                                          <p:spTgt spid="201"/>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17"/>
                                        </p:tgtEl>
                                        <p:attrNameLst>
                                          <p:attrName>style.visibility</p:attrName>
                                        </p:attrNameLst>
                                      </p:cBhvr>
                                      <p:to>
                                        <p:strVal val="visible"/>
                                      </p:to>
                                    </p:set>
                                    <p:animEffect transition="in" filter="wipe(right)">
                                      <p:cBhvr>
                                        <p:cTn id="14" dur="500"/>
                                        <p:tgtEl>
                                          <p:spTgt spid="117"/>
                                        </p:tgtEl>
                                      </p:cBhvr>
                                    </p:animEffect>
                                  </p:childTnLst>
                                </p:cTn>
                              </p:par>
                              <p:par>
                                <p:cTn id="15" presetID="22" presetClass="entr" presetSubtype="8" fill="hold"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wipe(left)">
                                      <p:cBhvr>
                                        <p:cTn id="17" dur="500"/>
                                        <p:tgtEl>
                                          <p:spTgt spid="11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19"/>
                                        </p:tgtEl>
                                        <p:attrNameLst>
                                          <p:attrName>style.visibility</p:attrName>
                                        </p:attrNameLst>
                                      </p:cBhvr>
                                      <p:to>
                                        <p:strVal val="visible"/>
                                      </p:to>
                                    </p:set>
                                    <p:animEffect transition="in" filter="fade">
                                      <p:cBhvr>
                                        <p:cTn id="21" dur="500"/>
                                        <p:tgtEl>
                                          <p:spTgt spid="1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19"/>
                                        </p:tgtEl>
                                      </p:cBhvr>
                                    </p:animEffect>
                                    <p:set>
                                      <p:cBhvr>
                                        <p:cTn id="26" dur="1" fill="hold">
                                          <p:stCondLst>
                                            <p:cond delay="499"/>
                                          </p:stCondLst>
                                        </p:cTn>
                                        <p:tgtEl>
                                          <p:spTgt spid="119"/>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17"/>
                                        </p:tgtEl>
                                      </p:cBhvr>
                                    </p:animEffect>
                                    <p:set>
                                      <p:cBhvr>
                                        <p:cTn id="29" dur="1" fill="hold">
                                          <p:stCondLst>
                                            <p:cond delay="499"/>
                                          </p:stCondLst>
                                        </p:cTn>
                                        <p:tgtEl>
                                          <p:spTgt spid="11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18"/>
                                        </p:tgtEl>
                                      </p:cBhvr>
                                    </p:animEffect>
                                    <p:set>
                                      <p:cBhvr>
                                        <p:cTn id="32" dur="1" fill="hold">
                                          <p:stCondLst>
                                            <p:cond delay="499"/>
                                          </p:stCondLst>
                                        </p:cTn>
                                        <p:tgtEl>
                                          <p:spTgt spid="118"/>
                                        </p:tgtEl>
                                        <p:attrNameLst>
                                          <p:attrName>style.visibility</p:attrName>
                                        </p:attrNameLst>
                                      </p:cBhvr>
                                      <p:to>
                                        <p:strVal val="hidden"/>
                                      </p:to>
                                    </p:se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222"/>
                                        </p:tgtEl>
                                        <p:attrNameLst>
                                          <p:attrName>style.visibility</p:attrName>
                                        </p:attrNameLst>
                                      </p:cBhvr>
                                      <p:to>
                                        <p:strVal val="visible"/>
                                      </p:to>
                                    </p:set>
                                    <p:animEffect transition="in" filter="wipe(right)">
                                      <p:cBhvr>
                                        <p:cTn id="36" dur="500"/>
                                        <p:tgtEl>
                                          <p:spTgt spid="222"/>
                                        </p:tgtEl>
                                      </p:cBhvr>
                                    </p:animEffect>
                                  </p:childTnLst>
                                </p:cTn>
                              </p:par>
                              <p:par>
                                <p:cTn id="37" presetID="22" presetClass="entr" presetSubtype="8" fill="hold" nodeType="withEffect">
                                  <p:stCondLst>
                                    <p:cond delay="0"/>
                                  </p:stCondLst>
                                  <p:childTnLst>
                                    <p:set>
                                      <p:cBhvr>
                                        <p:cTn id="38" dur="1" fill="hold">
                                          <p:stCondLst>
                                            <p:cond delay="0"/>
                                          </p:stCondLst>
                                        </p:cTn>
                                        <p:tgtEl>
                                          <p:spTgt spid="223"/>
                                        </p:tgtEl>
                                        <p:attrNameLst>
                                          <p:attrName>style.visibility</p:attrName>
                                        </p:attrNameLst>
                                      </p:cBhvr>
                                      <p:to>
                                        <p:strVal val="visible"/>
                                      </p:to>
                                    </p:set>
                                    <p:animEffect transition="in" filter="wipe(left)">
                                      <p:cBhvr>
                                        <p:cTn id="39" dur="500"/>
                                        <p:tgtEl>
                                          <p:spTgt spid="223"/>
                                        </p:tgtEl>
                                      </p:cBhvr>
                                    </p:animEffect>
                                  </p:childTnLst>
                                </p:cTn>
                              </p:par>
                              <p:par>
                                <p:cTn id="40" presetID="22" presetClass="entr" presetSubtype="1"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500"/>
                                        <p:tgtEl>
                                          <p:spTgt spid="5"/>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224"/>
                                        </p:tgtEl>
                                        <p:attrNameLst>
                                          <p:attrName>style.visibility</p:attrName>
                                        </p:attrNameLst>
                                      </p:cBhvr>
                                      <p:to>
                                        <p:strVal val="visible"/>
                                      </p:to>
                                    </p:set>
                                    <p:animEffect transition="in" filter="fade">
                                      <p:cBhvr>
                                        <p:cTn id="46" dur="500"/>
                                        <p:tgtEl>
                                          <p:spTgt spid="2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2"/>
                                        </p:tgtEl>
                                        <p:attrNameLst>
                                          <p:attrName>style.visibility</p:attrName>
                                        </p:attrNameLst>
                                      </p:cBhvr>
                                      <p:to>
                                        <p:strVal val="visible"/>
                                      </p:to>
                                    </p:set>
                                    <p:animEffect transition="in" filter="fade">
                                      <p:cBhvr>
                                        <p:cTn id="51" dur="500"/>
                                        <p:tgtEl>
                                          <p:spTgt spid="212"/>
                                        </p:tgtEl>
                                      </p:cBhvr>
                                    </p:animEffect>
                                  </p:childTnLst>
                                </p:cTn>
                              </p:par>
                              <p:par>
                                <p:cTn id="52" presetID="10"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par>
                                <p:cTn id="55" presetID="22" presetClass="entr" presetSubtype="1" fill="hold" nodeType="withEffect">
                                  <p:stCondLst>
                                    <p:cond delay="25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p:cNvGrpSpPr/>
          <p:nvPr/>
        </p:nvGrpSpPr>
        <p:grpSpPr>
          <a:xfrm>
            <a:off x="5213753" y="2072553"/>
            <a:ext cx="1770104" cy="2312650"/>
            <a:chOff x="5213593" y="2747489"/>
            <a:chExt cx="1770355" cy="2312978"/>
          </a:xfrm>
        </p:grpSpPr>
        <p:sp>
          <p:nvSpPr>
            <p:cNvPr id="86" name="Rectangle 85"/>
            <p:cNvSpPr/>
            <p:nvPr/>
          </p:nvSpPr>
          <p:spPr bwMode="black">
            <a:xfrm>
              <a:off x="5213594" y="2747489"/>
              <a:ext cx="1770354" cy="1199057"/>
            </a:xfrm>
            <a:prstGeom prst="rect">
              <a:avLst/>
            </a:prstGeom>
            <a:solidFill>
              <a:schemeClr val="accent1"/>
            </a:solidFill>
            <a:ln w="9525">
              <a:noFill/>
              <a:round/>
              <a:headEnd/>
              <a:tailEnd/>
            </a:ln>
            <a:effectLst/>
            <a:scene3d>
              <a:camera prst="orthographicFront">
                <a:rot lat="0" lon="0" rev="0"/>
              </a:camera>
              <a:lightRig rig="glow" dir="t">
                <a:rot lat="0" lon="0" rev="4800000"/>
              </a:lightRig>
            </a:scene3d>
            <a:sp3d prstMaterial="matte"/>
          </p:spPr>
          <p:txBody>
            <a:bodyPr vert="horz" wrap="square" lIns="121870" tIns="60935" rIns="121870" bIns="60935" numCol="1" anchor="ctr" anchorCtr="0" compatLnSpc="1">
              <a:prstTxWarp prst="textNoShape">
                <a:avLst/>
              </a:prstTxWarp>
            </a:bodyPr>
            <a:lstStyle/>
            <a:p>
              <a:pPr algn="ctr" defTabSz="914188" fontAlgn="base">
                <a:spcBef>
                  <a:spcPct val="0"/>
                </a:spcBef>
                <a:spcAft>
                  <a:spcPct val="0"/>
                </a:spcAft>
              </a:pPr>
              <a:r>
                <a:rPr lang="en-US" dirty="0">
                  <a:gradFill>
                    <a:gsLst>
                      <a:gs pos="1250">
                        <a:srgbClr val="EFEFEF"/>
                      </a:gs>
                      <a:gs pos="100000">
                        <a:srgbClr val="EFEFEF"/>
                      </a:gs>
                    </a:gsLst>
                    <a:lin ang="5400000" scaled="0"/>
                  </a:gradFill>
                  <a:ea typeface="Segoe UI" pitchFamily="34" charset="0"/>
                  <a:cs typeface="Segoe UI" pitchFamily="34" charset="0"/>
                </a:rPr>
                <a:t>Approve request</a:t>
              </a:r>
            </a:p>
          </p:txBody>
        </p:sp>
        <p:pic>
          <p:nvPicPr>
            <p:cNvPr id="87" name="Picture 1" descr="image00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550"/>
            <a:stretch/>
          </p:blipFill>
          <p:spPr bwMode="auto">
            <a:xfrm>
              <a:off x="5213593" y="3962401"/>
              <a:ext cx="1770355" cy="109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8" name="Group 87"/>
          <p:cNvGrpSpPr/>
          <p:nvPr/>
        </p:nvGrpSpPr>
        <p:grpSpPr>
          <a:xfrm>
            <a:off x="7618230" y="2072552"/>
            <a:ext cx="1770103" cy="2310600"/>
            <a:chOff x="7618412" y="2747489"/>
            <a:chExt cx="1770354" cy="2310927"/>
          </a:xfrm>
        </p:grpSpPr>
        <p:sp>
          <p:nvSpPr>
            <p:cNvPr id="89" name="Rectangle 88"/>
            <p:cNvSpPr/>
            <p:nvPr/>
          </p:nvSpPr>
          <p:spPr bwMode="black">
            <a:xfrm>
              <a:off x="7618412" y="2747489"/>
              <a:ext cx="1770354" cy="1199057"/>
            </a:xfrm>
            <a:prstGeom prst="rect">
              <a:avLst/>
            </a:prstGeom>
            <a:solidFill>
              <a:schemeClr val="accent1"/>
            </a:solidFill>
            <a:ln w="9525">
              <a:noFill/>
              <a:round/>
              <a:headEnd/>
              <a:tailEnd/>
            </a:ln>
            <a:effectLst/>
            <a:scene3d>
              <a:camera prst="orthographicFront">
                <a:rot lat="0" lon="0" rev="0"/>
              </a:camera>
              <a:lightRig rig="glow" dir="t">
                <a:rot lat="0" lon="0" rev="4800000"/>
              </a:lightRig>
            </a:scene3d>
            <a:sp3d prstMaterial="matte"/>
          </p:spPr>
          <p:txBody>
            <a:bodyPr vert="horz" wrap="square" lIns="121870" tIns="60935" rIns="121870" bIns="60935" numCol="1" anchor="ctr" anchorCtr="0" compatLnSpc="1">
              <a:prstTxWarp prst="textNoShape">
                <a:avLst/>
              </a:prstTxWarp>
            </a:bodyPr>
            <a:lstStyle/>
            <a:p>
              <a:pPr algn="ctr" defTabSz="914188" fontAlgn="base">
                <a:spcBef>
                  <a:spcPct val="0"/>
                </a:spcBef>
                <a:spcAft>
                  <a:spcPct val="0"/>
                </a:spcAft>
              </a:pPr>
              <a:r>
                <a:rPr lang="en-US" dirty="0">
                  <a:gradFill>
                    <a:gsLst>
                      <a:gs pos="1250">
                        <a:srgbClr val="EFEFEF"/>
                      </a:gs>
                      <a:gs pos="100000">
                        <a:srgbClr val="EFEFEF"/>
                      </a:gs>
                    </a:gsLst>
                    <a:lin ang="5400000" scaled="0"/>
                  </a:gradFill>
                  <a:ea typeface="Segoe UI" pitchFamily="34" charset="0"/>
                  <a:cs typeface="Segoe UI" pitchFamily="34" charset="0"/>
                </a:rPr>
                <a:t>Process automation</a:t>
              </a:r>
            </a:p>
          </p:txBody>
        </p:sp>
        <p:pic>
          <p:nvPicPr>
            <p:cNvPr id="90" name="Picture 4" descr="C:\blob\work\PROWESS\consulting\microsoft\winsvr\privatecloud\L200 AM Deck\working\process_automatio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778"/>
            <a:stretch/>
          </p:blipFill>
          <p:spPr bwMode="auto">
            <a:xfrm>
              <a:off x="7618412" y="3955557"/>
              <a:ext cx="1769127" cy="11028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90"/>
          <p:cNvGrpSpPr/>
          <p:nvPr/>
        </p:nvGrpSpPr>
        <p:grpSpPr>
          <a:xfrm>
            <a:off x="2787460" y="2110648"/>
            <a:ext cx="1782390" cy="2272505"/>
            <a:chOff x="2786955" y="2747489"/>
            <a:chExt cx="1782643" cy="2272827"/>
          </a:xfrm>
        </p:grpSpPr>
        <p:sp>
          <p:nvSpPr>
            <p:cNvPr id="92" name="Rectangle 91"/>
            <p:cNvSpPr/>
            <p:nvPr/>
          </p:nvSpPr>
          <p:spPr bwMode="black">
            <a:xfrm>
              <a:off x="2786955" y="2747489"/>
              <a:ext cx="1770354" cy="1199057"/>
            </a:xfrm>
            <a:prstGeom prst="rect">
              <a:avLst/>
            </a:prstGeom>
            <a:solidFill>
              <a:schemeClr val="accent1"/>
            </a:solidFill>
            <a:ln w="9525">
              <a:noFill/>
              <a:round/>
              <a:headEnd/>
              <a:tailEnd/>
            </a:ln>
            <a:effectLst/>
            <a:scene3d>
              <a:camera prst="orthographicFront">
                <a:rot lat="0" lon="0" rev="0"/>
              </a:camera>
              <a:lightRig rig="glow" dir="t">
                <a:rot lat="0" lon="0" rev="4800000"/>
              </a:lightRig>
            </a:scene3d>
            <a:sp3d prstMaterial="matte"/>
          </p:spPr>
          <p:txBody>
            <a:bodyPr vert="horz" wrap="square" lIns="121870" tIns="60935" rIns="121870" bIns="60935" numCol="1" anchor="ctr" anchorCtr="0" compatLnSpc="1">
              <a:prstTxWarp prst="textNoShape">
                <a:avLst/>
              </a:prstTxWarp>
            </a:bodyPr>
            <a:lstStyle/>
            <a:p>
              <a:pPr algn="ctr" defTabSz="914188" fontAlgn="base">
                <a:spcBef>
                  <a:spcPct val="0"/>
                </a:spcBef>
                <a:spcAft>
                  <a:spcPct val="0"/>
                </a:spcAft>
              </a:pPr>
              <a:r>
                <a:rPr lang="en-US" dirty="0">
                  <a:gradFill>
                    <a:gsLst>
                      <a:gs pos="1250">
                        <a:srgbClr val="EFEFEF"/>
                      </a:gs>
                      <a:gs pos="100000">
                        <a:srgbClr val="EFEFEF"/>
                      </a:gs>
                    </a:gsLst>
                    <a:lin ang="5400000" scaled="0"/>
                  </a:gradFill>
                  <a:ea typeface="Segoe UI" pitchFamily="34" charset="0"/>
                  <a:cs typeface="Segoe UI" pitchFamily="34" charset="0"/>
                </a:rPr>
                <a:t>Self-service deployment request</a:t>
              </a:r>
            </a:p>
          </p:txBody>
        </p:sp>
        <p:pic>
          <p:nvPicPr>
            <p:cNvPr id="9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0067"/>
            <a:stretch/>
          </p:blipFill>
          <p:spPr bwMode="auto">
            <a:xfrm>
              <a:off x="2786955" y="3962400"/>
              <a:ext cx="1782643" cy="105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4" name="Group 93"/>
          <p:cNvGrpSpPr/>
          <p:nvPr/>
        </p:nvGrpSpPr>
        <p:grpSpPr>
          <a:xfrm>
            <a:off x="426546" y="2081563"/>
            <a:ext cx="1783805" cy="2306212"/>
            <a:chOff x="379412" y="2747489"/>
            <a:chExt cx="1770354" cy="2306539"/>
          </a:xfrm>
        </p:grpSpPr>
        <p:sp>
          <p:nvSpPr>
            <p:cNvPr id="95" name="Rectangle 94"/>
            <p:cNvSpPr/>
            <p:nvPr/>
          </p:nvSpPr>
          <p:spPr bwMode="black">
            <a:xfrm>
              <a:off x="379412" y="2747489"/>
              <a:ext cx="1770354" cy="1199057"/>
            </a:xfrm>
            <a:prstGeom prst="rect">
              <a:avLst/>
            </a:prstGeom>
            <a:solidFill>
              <a:schemeClr val="accent1"/>
            </a:solidFill>
            <a:ln w="9525">
              <a:noFill/>
              <a:round/>
              <a:headEnd/>
              <a:tailEnd/>
            </a:ln>
            <a:effectLst/>
            <a:scene3d>
              <a:camera prst="orthographicFront">
                <a:rot lat="0" lon="0" rev="0"/>
              </a:camera>
              <a:lightRig rig="glow" dir="t">
                <a:rot lat="0" lon="0" rev="4800000"/>
              </a:lightRig>
            </a:scene3d>
            <a:sp3d prstMaterial="matte"/>
          </p:spPr>
          <p:txBody>
            <a:bodyPr vert="horz" wrap="square" lIns="121870" tIns="60935" rIns="121870" bIns="60935" numCol="1" anchor="ctr" anchorCtr="0" compatLnSpc="1">
              <a:prstTxWarp prst="textNoShape">
                <a:avLst/>
              </a:prstTxWarp>
            </a:bodyPr>
            <a:lstStyle/>
            <a:p>
              <a:pPr algn="ctr" defTabSz="914188" fontAlgn="base">
                <a:spcBef>
                  <a:spcPct val="0"/>
                </a:spcBef>
                <a:spcAft>
                  <a:spcPct val="0"/>
                </a:spcAft>
              </a:pPr>
              <a:r>
                <a:rPr lang="en-US" dirty="0">
                  <a:gradFill>
                    <a:gsLst>
                      <a:gs pos="1250">
                        <a:srgbClr val="EFEFEF"/>
                      </a:gs>
                      <a:gs pos="100000">
                        <a:srgbClr val="EFEFEF"/>
                      </a:gs>
                    </a:gsLst>
                    <a:lin ang="5400000" scaled="0"/>
                  </a:gradFill>
                  <a:ea typeface="Segoe UI" pitchFamily="34" charset="0"/>
                  <a:cs typeface="Segoe UI" pitchFamily="34" charset="0"/>
                </a:rPr>
                <a:t>Access service catalog</a:t>
              </a:r>
            </a:p>
          </p:txBody>
        </p:sp>
        <p:pic>
          <p:nvPicPr>
            <p:cNvPr id="9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3548"/>
            <a:stretch/>
          </p:blipFill>
          <p:spPr bwMode="auto">
            <a:xfrm>
              <a:off x="379412" y="3962400"/>
              <a:ext cx="1770353" cy="109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bwMode="auto">
          <a:xfrm>
            <a:off x="380257" y="1678237"/>
            <a:ext cx="11428379" cy="270001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4" fontAlgn="base">
              <a:lnSpc>
                <a:spcPct val="90000"/>
              </a:lnSpc>
              <a:spcBef>
                <a:spcPct val="0"/>
              </a:spcBef>
              <a:spcAft>
                <a:spcPct val="0"/>
              </a:spcAft>
            </a:pPr>
            <a:endParaRPr lang="en-US" sz="2000" spc="-50" dirty="0">
              <a:gradFill>
                <a:gsLst>
                  <a:gs pos="0">
                    <a:srgbClr val="EFEFEF"/>
                  </a:gs>
                  <a:gs pos="100000">
                    <a:srgbClr val="EFEFEF"/>
                  </a:gs>
                </a:gsLst>
                <a:lin ang="5400000" scaled="0"/>
              </a:gradFill>
            </a:endParaRPr>
          </a:p>
        </p:txBody>
      </p:sp>
      <p:grpSp>
        <p:nvGrpSpPr>
          <p:cNvPr id="97" name="Group 96"/>
          <p:cNvGrpSpPr/>
          <p:nvPr/>
        </p:nvGrpSpPr>
        <p:grpSpPr>
          <a:xfrm>
            <a:off x="10030122" y="2053506"/>
            <a:ext cx="1778514" cy="2324745"/>
            <a:chOff x="10030646" y="2747489"/>
            <a:chExt cx="1778766" cy="2325075"/>
          </a:xfrm>
        </p:grpSpPr>
        <p:sp>
          <p:nvSpPr>
            <p:cNvPr id="98" name="Rectangle 97"/>
            <p:cNvSpPr/>
            <p:nvPr/>
          </p:nvSpPr>
          <p:spPr bwMode="black">
            <a:xfrm>
              <a:off x="10039058" y="2747489"/>
              <a:ext cx="1770354" cy="1199057"/>
            </a:xfrm>
            <a:prstGeom prst="rect">
              <a:avLst/>
            </a:prstGeom>
            <a:solidFill>
              <a:schemeClr val="accent1"/>
            </a:solidFill>
            <a:ln w="9525">
              <a:noFill/>
              <a:round/>
              <a:headEnd/>
              <a:tailEnd/>
            </a:ln>
            <a:effectLst/>
            <a:scene3d>
              <a:camera prst="orthographicFront">
                <a:rot lat="0" lon="0" rev="0"/>
              </a:camera>
              <a:lightRig rig="glow" dir="t">
                <a:rot lat="0" lon="0" rev="4800000"/>
              </a:lightRig>
            </a:scene3d>
            <a:sp3d prstMaterial="matte"/>
          </p:spPr>
          <p:txBody>
            <a:bodyPr vert="horz" wrap="square" lIns="121870" tIns="60935" rIns="121870" bIns="60935"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dirty="0">
                  <a:gradFill>
                    <a:gsLst>
                      <a:gs pos="1250">
                        <a:srgbClr val="EFEFEF"/>
                      </a:gs>
                      <a:gs pos="100000">
                        <a:srgbClr val="EFEFEF"/>
                      </a:gs>
                    </a:gsLst>
                    <a:lin ang="5400000" scaled="0"/>
                  </a:gradFill>
                  <a:ea typeface="Segoe UI" pitchFamily="34" charset="0"/>
                  <a:cs typeface="Segoe UI" pitchFamily="34" charset="0"/>
                </a:rPr>
                <a:t>Provision service</a:t>
              </a:r>
            </a:p>
          </p:txBody>
        </p:sp>
        <p:pic>
          <p:nvPicPr>
            <p:cNvPr id="99" name="Picture 2" descr="C:\blob\work\PROWESS\consulting\microsoft\winsvr\privatecloud\L200 AM Deck\working\provision_service.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584" t="9785" r="5424" b="17268"/>
            <a:stretch/>
          </p:blipFill>
          <p:spPr bwMode="auto">
            <a:xfrm>
              <a:off x="10030646" y="3960878"/>
              <a:ext cx="1778765" cy="1111686"/>
            </a:xfrm>
            <a:prstGeom prst="rect">
              <a:avLst/>
            </a:prstGeom>
            <a:noFill/>
            <a:extLst>
              <a:ext uri="{909E8E84-426E-40DD-AFC4-6F175D3DCCD1}">
                <a14:hiddenFill xmlns:a14="http://schemas.microsoft.com/office/drawing/2010/main">
                  <a:solidFill>
                    <a:srgbClr val="FFFFFF"/>
                  </a:solidFill>
                </a14:hiddenFill>
              </a:ext>
            </a:extLst>
          </p:spPr>
        </p:pic>
      </p:grpSp>
      <p:pic>
        <p:nvPicPr>
          <p:cNvPr id="100"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2187"/>
          <a:stretch/>
        </p:blipFill>
        <p:spPr bwMode="auto">
          <a:xfrm>
            <a:off x="350357" y="2041644"/>
            <a:ext cx="2176154" cy="2336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4811"/>
          <a:stretch/>
        </p:blipFill>
        <p:spPr bwMode="auto">
          <a:xfrm>
            <a:off x="2757558" y="2035296"/>
            <a:ext cx="2202689" cy="234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5154"/>
          <a:stretch/>
        </p:blipFill>
        <p:spPr bwMode="auto">
          <a:xfrm>
            <a:off x="5155913" y="1995151"/>
            <a:ext cx="2198319" cy="23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617"/>
          <a:stretch/>
        </p:blipFill>
        <p:spPr bwMode="auto">
          <a:xfrm>
            <a:off x="7572291" y="2015532"/>
            <a:ext cx="2182502" cy="236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Rectangle 67"/>
          <p:cNvSpPr/>
          <p:nvPr/>
        </p:nvSpPr>
        <p:spPr bwMode="black">
          <a:xfrm>
            <a:off x="3369312" y="1213684"/>
            <a:ext cx="5240323" cy="876571"/>
          </a:xfrm>
          <a:prstGeom prst="rect">
            <a:avLst/>
          </a:prstGeom>
          <a:solidFill>
            <a:schemeClr val="accent1"/>
          </a:solidFill>
          <a:ln w="9525">
            <a:noFill/>
            <a:round/>
            <a:headEnd/>
            <a:tailEnd/>
          </a:ln>
          <a:effectLst/>
          <a:scene3d>
            <a:camera prst="orthographicFront">
              <a:rot lat="0" lon="0" rev="0"/>
            </a:camera>
            <a:lightRig rig="glow" dir="t">
              <a:rot lat="0" lon="0" rev="4800000"/>
            </a:lightRig>
          </a:scene3d>
          <a:sp3d prstMaterial="matte"/>
        </p:spPr>
        <p:txBody>
          <a:bodyPr vert="horz" wrap="square" lIns="121870" tIns="60935" rIns="121870" bIns="60935"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lnSpc>
                <a:spcPct val="90000"/>
              </a:lnSpc>
              <a:spcBef>
                <a:spcPct val="0"/>
              </a:spcBef>
              <a:spcAft>
                <a:spcPct val="0"/>
              </a:spcAft>
            </a:pPr>
            <a:r>
              <a:rPr lang="en-US" sz="2400" dirty="0">
                <a:gradFill>
                  <a:gsLst>
                    <a:gs pos="1250">
                      <a:srgbClr val="EFEFEF"/>
                    </a:gs>
                    <a:gs pos="100000">
                      <a:srgbClr val="EFEFEF"/>
                    </a:gs>
                  </a:gsLst>
                  <a:lin ang="5400000" scaled="0"/>
                </a:gradFill>
                <a:ea typeface="Segoe UI" pitchFamily="34" charset="0"/>
                <a:cs typeface="Segoe UI" pitchFamily="34" charset="0"/>
              </a:rPr>
              <a:t>Access service catalog</a:t>
            </a:r>
          </a:p>
        </p:txBody>
      </p:sp>
      <p:sp>
        <p:nvSpPr>
          <p:cNvPr id="73" name="Rectangle 72"/>
          <p:cNvSpPr/>
          <p:nvPr/>
        </p:nvSpPr>
        <p:spPr bwMode="black">
          <a:xfrm>
            <a:off x="3353189" y="1195293"/>
            <a:ext cx="5240323" cy="876571"/>
          </a:xfrm>
          <a:prstGeom prst="rect">
            <a:avLst/>
          </a:prstGeom>
          <a:solidFill>
            <a:schemeClr val="accent1"/>
          </a:solidFill>
          <a:ln w="9525">
            <a:noFill/>
            <a:round/>
            <a:headEnd/>
            <a:tailEnd/>
          </a:ln>
          <a:effectLst/>
          <a:scene3d>
            <a:camera prst="orthographicFront">
              <a:rot lat="0" lon="0" rev="0"/>
            </a:camera>
            <a:lightRig rig="glow" dir="t">
              <a:rot lat="0" lon="0" rev="4800000"/>
            </a:lightRig>
          </a:scene3d>
          <a:sp3d prstMaterial="matte"/>
        </p:spPr>
        <p:txBody>
          <a:bodyPr vert="horz" wrap="square" lIns="121870" tIns="60935" rIns="121870" bIns="60935"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lnSpc>
                <a:spcPct val="90000"/>
              </a:lnSpc>
              <a:spcBef>
                <a:spcPct val="0"/>
              </a:spcBef>
              <a:spcAft>
                <a:spcPct val="0"/>
              </a:spcAft>
            </a:pPr>
            <a:r>
              <a:rPr lang="en-US" sz="2400" dirty="0">
                <a:gradFill>
                  <a:gsLst>
                    <a:gs pos="1250">
                      <a:srgbClr val="EFEFEF"/>
                    </a:gs>
                    <a:gs pos="100000">
                      <a:srgbClr val="EFEFEF"/>
                    </a:gs>
                  </a:gsLst>
                  <a:lin ang="5400000" scaled="0"/>
                </a:gradFill>
                <a:ea typeface="Segoe UI" pitchFamily="34" charset="0"/>
                <a:cs typeface="Segoe UI" pitchFamily="34" charset="0"/>
              </a:rPr>
              <a:t>Self-service deployment request</a:t>
            </a:r>
          </a:p>
        </p:txBody>
      </p:sp>
      <p:sp>
        <p:nvSpPr>
          <p:cNvPr id="75" name="Rectangle 74"/>
          <p:cNvSpPr/>
          <p:nvPr/>
        </p:nvSpPr>
        <p:spPr bwMode="black">
          <a:xfrm>
            <a:off x="3353189" y="1181025"/>
            <a:ext cx="5240323" cy="876571"/>
          </a:xfrm>
          <a:prstGeom prst="rect">
            <a:avLst/>
          </a:prstGeom>
          <a:solidFill>
            <a:schemeClr val="accent1"/>
          </a:solidFill>
          <a:ln w="9525">
            <a:noFill/>
            <a:round/>
            <a:headEnd/>
            <a:tailEnd/>
          </a:ln>
          <a:effectLst/>
          <a:scene3d>
            <a:camera prst="orthographicFront">
              <a:rot lat="0" lon="0" rev="0"/>
            </a:camera>
            <a:lightRig rig="glow" dir="t">
              <a:rot lat="0" lon="0" rev="4800000"/>
            </a:lightRig>
          </a:scene3d>
          <a:sp3d prstMaterial="matte"/>
        </p:spPr>
        <p:txBody>
          <a:bodyPr vert="horz" wrap="square" lIns="121870" tIns="60935" rIns="121870" bIns="60935"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lnSpc>
                <a:spcPct val="90000"/>
              </a:lnSpc>
              <a:spcBef>
                <a:spcPct val="0"/>
              </a:spcBef>
              <a:spcAft>
                <a:spcPct val="0"/>
              </a:spcAft>
            </a:pPr>
            <a:r>
              <a:rPr lang="en-US" sz="2400" dirty="0">
                <a:gradFill>
                  <a:gsLst>
                    <a:gs pos="1250">
                      <a:srgbClr val="EFEFEF"/>
                    </a:gs>
                    <a:gs pos="100000">
                      <a:srgbClr val="EFEFEF"/>
                    </a:gs>
                  </a:gsLst>
                  <a:lin ang="5400000" scaled="0"/>
                </a:gradFill>
                <a:ea typeface="Segoe UI" pitchFamily="34" charset="0"/>
                <a:cs typeface="Segoe UI" pitchFamily="34" charset="0"/>
              </a:rPr>
              <a:t>Approve request</a:t>
            </a:r>
          </a:p>
        </p:txBody>
      </p:sp>
      <p:sp>
        <p:nvSpPr>
          <p:cNvPr id="77" name="Rectangle 76"/>
          <p:cNvSpPr/>
          <p:nvPr/>
        </p:nvSpPr>
        <p:spPr bwMode="black">
          <a:xfrm>
            <a:off x="3369313" y="1219514"/>
            <a:ext cx="5240323" cy="876571"/>
          </a:xfrm>
          <a:prstGeom prst="rect">
            <a:avLst/>
          </a:prstGeom>
          <a:solidFill>
            <a:schemeClr val="accent1"/>
          </a:solidFill>
          <a:ln w="9525">
            <a:noFill/>
            <a:round/>
            <a:headEnd/>
            <a:tailEnd/>
          </a:ln>
          <a:effectLst/>
          <a:scene3d>
            <a:camera prst="orthographicFront">
              <a:rot lat="0" lon="0" rev="0"/>
            </a:camera>
            <a:lightRig rig="glow" dir="t">
              <a:rot lat="0" lon="0" rev="4800000"/>
            </a:lightRig>
          </a:scene3d>
          <a:sp3d prstMaterial="matte"/>
        </p:spPr>
        <p:txBody>
          <a:bodyPr vert="horz" wrap="square" lIns="121870" tIns="60935" rIns="121870" bIns="60935"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lnSpc>
                <a:spcPct val="90000"/>
              </a:lnSpc>
              <a:spcBef>
                <a:spcPct val="0"/>
              </a:spcBef>
              <a:spcAft>
                <a:spcPct val="0"/>
              </a:spcAft>
            </a:pPr>
            <a:r>
              <a:rPr lang="en-US" sz="2400" dirty="0">
                <a:gradFill>
                  <a:gsLst>
                    <a:gs pos="1250">
                      <a:srgbClr val="EFEFEF"/>
                    </a:gs>
                    <a:gs pos="100000">
                      <a:srgbClr val="EFEFEF"/>
                    </a:gs>
                  </a:gsLst>
                  <a:lin ang="5400000" scaled="0"/>
                </a:gradFill>
                <a:ea typeface="Segoe UI" pitchFamily="34" charset="0"/>
                <a:cs typeface="Segoe UI" pitchFamily="34" charset="0"/>
              </a:rPr>
              <a:t>Process automation</a:t>
            </a:r>
          </a:p>
        </p:txBody>
      </p:sp>
      <p:sp>
        <p:nvSpPr>
          <p:cNvPr id="79" name="Rectangle 78"/>
          <p:cNvSpPr/>
          <p:nvPr/>
        </p:nvSpPr>
        <p:spPr bwMode="black">
          <a:xfrm>
            <a:off x="3369313" y="1181025"/>
            <a:ext cx="5240323" cy="876571"/>
          </a:xfrm>
          <a:prstGeom prst="rect">
            <a:avLst/>
          </a:prstGeom>
          <a:solidFill>
            <a:schemeClr val="accent1"/>
          </a:solidFill>
          <a:ln w="9525">
            <a:noFill/>
            <a:round/>
            <a:headEnd/>
            <a:tailEnd/>
          </a:ln>
          <a:effectLst/>
          <a:scene3d>
            <a:camera prst="orthographicFront">
              <a:rot lat="0" lon="0" rev="0"/>
            </a:camera>
            <a:lightRig rig="glow" dir="t">
              <a:rot lat="0" lon="0" rev="4800000"/>
            </a:lightRig>
          </a:scene3d>
          <a:sp3d prstMaterial="matte"/>
        </p:spPr>
        <p:txBody>
          <a:bodyPr vert="horz" wrap="square" lIns="121870" tIns="60935" rIns="121870" bIns="60935"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lnSpc>
                <a:spcPct val="90000"/>
              </a:lnSpc>
              <a:spcBef>
                <a:spcPct val="0"/>
              </a:spcBef>
              <a:spcAft>
                <a:spcPct val="0"/>
              </a:spcAft>
            </a:pPr>
            <a:r>
              <a:rPr lang="en-US" sz="2400" dirty="0">
                <a:gradFill>
                  <a:gsLst>
                    <a:gs pos="1250">
                      <a:srgbClr val="EFEFEF"/>
                    </a:gs>
                    <a:gs pos="100000">
                      <a:srgbClr val="EFEFEF"/>
                    </a:gs>
                  </a:gsLst>
                  <a:lin ang="5400000" scaled="0"/>
                </a:gradFill>
                <a:ea typeface="Segoe UI" pitchFamily="34" charset="0"/>
                <a:cs typeface="Segoe UI" pitchFamily="34" charset="0"/>
              </a:rPr>
              <a:t>Provision service</a:t>
            </a:r>
          </a:p>
        </p:txBody>
      </p:sp>
      <p:pic>
        <p:nvPicPr>
          <p:cNvPr id="64" name="Picture 6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48405" y="3048054"/>
            <a:ext cx="471905" cy="492972"/>
          </a:xfrm>
          <a:prstGeom prst="rect">
            <a:avLst/>
          </a:prstGeom>
        </p:spPr>
      </p:pic>
      <p:pic>
        <p:nvPicPr>
          <p:cNvPr id="65" name="Picture 6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71690" y="3048054"/>
            <a:ext cx="471905" cy="492972"/>
          </a:xfrm>
          <a:prstGeom prst="rect">
            <a:avLst/>
          </a:prstGeom>
        </p:spPr>
      </p:pic>
      <p:pic>
        <p:nvPicPr>
          <p:cNvPr id="66" name="Picture 65"/>
          <p:cNvPicPr>
            <a:picLocks noChangeAspect="1"/>
          </p:cNvPicPr>
          <p:nvPr/>
        </p:nvPicPr>
        <p:blipFill>
          <a:blip r:embed="rId12" cstate="print">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a:xfrm>
            <a:off x="9448324" y="3048054"/>
            <a:ext cx="471905" cy="492972"/>
          </a:xfrm>
          <a:prstGeom prst="rect">
            <a:avLst/>
          </a:prstGeom>
        </p:spPr>
      </p:pic>
      <p:pic>
        <p:nvPicPr>
          <p:cNvPr id="67" name="Picture 6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10352" y="3048054"/>
            <a:ext cx="471905" cy="492972"/>
          </a:xfrm>
          <a:prstGeom prst="rect">
            <a:avLst/>
          </a:prstGeom>
        </p:spPr>
      </p:pic>
      <p:pic>
        <p:nvPicPr>
          <p:cNvPr id="69"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69312" y="2090255"/>
            <a:ext cx="5239059" cy="339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69313" y="2071864"/>
            <a:ext cx="5224200" cy="344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18671"/>
          <a:stretch/>
        </p:blipFill>
        <p:spPr bwMode="auto">
          <a:xfrm>
            <a:off x="3369313" y="2071865"/>
            <a:ext cx="5240323" cy="40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4" descr="C:\blob\work\PROWESS\consulting\microsoft\winsvr\privatecloud\L200 AM Deck\working\process_autom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9313" y="2096084"/>
            <a:ext cx="5240324" cy="445985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C:\blob\work\PROWESS\consulting\microsoft\winsvr\privatecloud\L200 AM Deck\working\provision_service.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5584" t="9664" r="5424" b="17268"/>
          <a:stretch/>
        </p:blipFill>
        <p:spPr bwMode="auto">
          <a:xfrm>
            <a:off x="3369313" y="2057595"/>
            <a:ext cx="5239059" cy="2688519"/>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33"/>
          <p:cNvSpPr txBox="1">
            <a:spLocks/>
          </p:cNvSpPr>
          <p:nvPr/>
        </p:nvSpPr>
        <p:spPr>
          <a:xfrm>
            <a:off x="395590" y="91913"/>
            <a:ext cx="11198223" cy="1142838"/>
          </a:xfrm>
          <a:prstGeom prst="rect">
            <a:avLst/>
          </a:prstGeom>
          <a:effectLst>
            <a:outerShdw blurRad="50800" dist="38100" dir="2700000">
              <a:srgbClr val="000000">
                <a:alpha val="43000"/>
              </a:srgbClr>
            </a:outerShdw>
          </a:effectLst>
        </p:spPr>
        <p:txBody>
          <a:bodyPr vert="horz" lIns="121882" tIns="60940" rIns="121882" bIns="60940" rtlCol="0" anchor="ctr">
            <a:normAutofit/>
          </a:bodyPr>
          <a:lstStyle>
            <a:lvl1pPr algn="l" defTabSz="609493" rtl="0" eaLnBrk="1" latinLnBrk="0" hangingPunct="1">
              <a:spcBef>
                <a:spcPct val="0"/>
              </a:spcBef>
              <a:buNone/>
              <a:defRPr sz="4800" kern="1200">
                <a:solidFill>
                  <a:srgbClr val="FFFFFF"/>
                </a:solidFill>
                <a:latin typeface="Arial"/>
                <a:ea typeface="+mj-ea"/>
                <a:cs typeface="Arial"/>
              </a:defRPr>
            </a:lvl1pPr>
          </a:lstStyle>
          <a:p>
            <a:pPr fontAlgn="base">
              <a:lnSpc>
                <a:spcPct val="90000"/>
              </a:lnSpc>
              <a:spcBef>
                <a:spcPct val="20000"/>
              </a:spcBef>
              <a:spcAft>
                <a:spcPts val="400"/>
              </a:spcAft>
            </a:pPr>
            <a:endParaRPr lang="en-US" sz="4000" dirty="0">
              <a:latin typeface="Segoe UI" pitchFamily="34" charset="0"/>
              <a:ea typeface="Segoe UI" pitchFamily="34" charset="0"/>
              <a:cs typeface="Segoe UI" pitchFamily="34" charset="0"/>
            </a:endParaRPr>
          </a:p>
        </p:txBody>
      </p:sp>
      <p:pic>
        <p:nvPicPr>
          <p:cNvPr id="70" name="Picture 69"/>
          <p:cNvPicPr>
            <a:picLocks noChangeAspect="1"/>
          </p:cNvPicPr>
          <p:nvPr/>
        </p:nvPicPr>
        <p:blipFill>
          <a:blip r:embed="rId12" cstate="print">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a:xfrm>
            <a:off x="4648405" y="3048054"/>
            <a:ext cx="471905" cy="492972"/>
          </a:xfrm>
          <a:prstGeom prst="rect">
            <a:avLst/>
          </a:prstGeom>
        </p:spPr>
      </p:pic>
      <p:pic>
        <p:nvPicPr>
          <p:cNvPr id="71" name="Picture 70"/>
          <p:cNvPicPr>
            <a:picLocks noChangeAspect="1"/>
          </p:cNvPicPr>
          <p:nvPr/>
        </p:nvPicPr>
        <p:blipFill>
          <a:blip r:embed="rId12" cstate="print">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a:xfrm>
            <a:off x="7071690" y="3048054"/>
            <a:ext cx="471905" cy="492972"/>
          </a:xfrm>
          <a:prstGeom prst="rect">
            <a:avLst/>
          </a:prstGeom>
        </p:spPr>
      </p:pic>
      <p:pic>
        <p:nvPicPr>
          <p:cNvPr id="72" name="Picture 71"/>
          <p:cNvPicPr>
            <a:picLocks noChangeAspect="1"/>
          </p:cNvPicPr>
          <p:nvPr/>
        </p:nvPicPr>
        <p:blipFill>
          <a:blip r:embed="rId12" cstate="print">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a:xfrm>
            <a:off x="2210352" y="3048054"/>
            <a:ext cx="471905" cy="492972"/>
          </a:xfrm>
          <a:prstGeom prst="rect">
            <a:avLst/>
          </a:prstGeom>
        </p:spPr>
      </p:pic>
      <p:sp>
        <p:nvSpPr>
          <p:cNvPr id="2" name="Title 1"/>
          <p:cNvSpPr>
            <a:spLocks noGrp="1"/>
          </p:cNvSpPr>
          <p:nvPr>
            <p:ph type="title"/>
          </p:nvPr>
        </p:nvSpPr>
        <p:spPr/>
        <p:txBody>
          <a:bodyPr/>
          <a:lstStyle/>
          <a:p>
            <a:r>
              <a:rPr lang="en-US" smtClean="0"/>
              <a:t>Flexible service delivery </a:t>
            </a:r>
            <a:endParaRPr lang="en-US" dirty="0"/>
          </a:p>
        </p:txBody>
      </p:sp>
      <p:pic>
        <p:nvPicPr>
          <p:cNvPr id="83" name="Picture 6"/>
          <p:cNvPicPr>
            <a:picLocks noChangeAspect="1" noChangeArrowheads="1"/>
          </p:cNvPicPr>
          <p:nvPr/>
        </p:nvPicPr>
        <p:blipFill>
          <a:blip r:embed="rId17">
            <a:duotone>
              <a:schemeClr val="accent1">
                <a:shade val="45000"/>
                <a:satMod val="135000"/>
              </a:schemeClr>
              <a:prstClr val="white"/>
            </a:duotone>
            <a:extLst>
              <a:ext uri="{BEBA8EAE-BF5A-486C-A8C5-ECC9F3942E4B}">
                <a14:imgProps xmlns:a14="http://schemas.microsoft.com/office/drawing/2010/main">
                  <a14:imgLayer r:embed="rId18">
                    <a14:imgEffect>
                      <a14:colorTemperature colorTemp="7108"/>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72284" y="2768605"/>
            <a:ext cx="11047433" cy="194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sosceles Triangle 2"/>
          <p:cNvSpPr/>
          <p:nvPr/>
        </p:nvSpPr>
        <p:spPr bwMode="auto">
          <a:xfrm rot="10800000">
            <a:off x="395589" y="4378250"/>
            <a:ext cx="11413047" cy="1140965"/>
          </a:xfrm>
          <a:prstGeom prst="triangle">
            <a:avLst/>
          </a:prstGeom>
          <a:solidFill>
            <a:srgbClr val="D7D7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3924"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Tree>
    <p:extLst>
      <p:ext uri="{BB962C8B-B14F-4D97-AF65-F5344CB8AC3E}">
        <p14:creationId xmlns:p14="http://schemas.microsoft.com/office/powerpoint/2010/main" val="3303929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83"/>
                                        </p:tgtEl>
                                      </p:cBhvr>
                                      <p:by x="70000" y="70000"/>
                                    </p:animScale>
                                  </p:childTnLst>
                                </p:cTn>
                              </p:par>
                              <p:par>
                                <p:cTn id="7" presetID="42" presetClass="path" presetSubtype="0" fill="hold" nodeType="withEffect">
                                  <p:stCondLst>
                                    <p:cond delay="0"/>
                                  </p:stCondLst>
                                  <p:childTnLst>
                                    <p:animMotion origin="layout" path="M 8.61013E-7 -3.7037E-7 L -0.00313 0.36574 " pathEditMode="relative" rAng="0" ptsTypes="AA">
                                      <p:cBhvr>
                                        <p:cTn id="8" dur="1000" fill="hold"/>
                                        <p:tgtEl>
                                          <p:spTgt spid="83"/>
                                        </p:tgtEl>
                                        <p:attrNameLst>
                                          <p:attrName>ppt_x</p:attrName>
                                          <p:attrName>ppt_y</p:attrName>
                                        </p:attrNameLst>
                                      </p:cBhvr>
                                      <p:rCtr x="-156" y="18287"/>
                                    </p:animMotion>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par>
                                <p:cTn id="16" presetID="53" presetClass="entr" presetSubtype="16" fill="hold" nodeType="withEffect">
                                  <p:stCondLst>
                                    <p:cond delay="0"/>
                                  </p:stCondLst>
                                  <p:childTnLst>
                                    <p:set>
                                      <p:cBhvr>
                                        <p:cTn id="17" dur="1" fill="hold">
                                          <p:stCondLst>
                                            <p:cond delay="0"/>
                                          </p:stCondLst>
                                        </p:cTn>
                                        <p:tgtEl>
                                          <p:spTgt spid="69"/>
                                        </p:tgtEl>
                                        <p:attrNameLst>
                                          <p:attrName>style.visibility</p:attrName>
                                        </p:attrNameLst>
                                      </p:cBhvr>
                                      <p:to>
                                        <p:strVal val="visible"/>
                                      </p:to>
                                    </p:set>
                                    <p:anim calcmode="lin" valueType="num">
                                      <p:cBhvr>
                                        <p:cTn id="18" dur="500" fill="hold"/>
                                        <p:tgtEl>
                                          <p:spTgt spid="69"/>
                                        </p:tgtEl>
                                        <p:attrNameLst>
                                          <p:attrName>ppt_w</p:attrName>
                                        </p:attrNameLst>
                                      </p:cBhvr>
                                      <p:tavLst>
                                        <p:tav tm="0">
                                          <p:val>
                                            <p:fltVal val="0"/>
                                          </p:val>
                                        </p:tav>
                                        <p:tav tm="100000">
                                          <p:val>
                                            <p:strVal val="#ppt_w"/>
                                          </p:val>
                                        </p:tav>
                                      </p:tavLst>
                                    </p:anim>
                                    <p:anim calcmode="lin" valueType="num">
                                      <p:cBhvr>
                                        <p:cTn id="19" dur="500" fill="hold"/>
                                        <p:tgtEl>
                                          <p:spTgt spid="69"/>
                                        </p:tgtEl>
                                        <p:attrNameLst>
                                          <p:attrName>ppt_h</p:attrName>
                                        </p:attrNameLst>
                                      </p:cBhvr>
                                      <p:tavLst>
                                        <p:tav tm="0">
                                          <p:val>
                                            <p:fltVal val="0"/>
                                          </p:val>
                                        </p:tav>
                                        <p:tav tm="100000">
                                          <p:val>
                                            <p:strVal val="#ppt_h"/>
                                          </p:val>
                                        </p:tav>
                                      </p:tavLst>
                                    </p:anim>
                                    <p:animEffect transition="in" filter="fade">
                                      <p:cBhvr>
                                        <p:cTn id="20" dur="500"/>
                                        <p:tgtEl>
                                          <p:spTgt spid="6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5" presetClass="path" presetSubtype="0" fill="hold" grpId="2" nodeType="clickEffect">
                                  <p:stCondLst>
                                    <p:cond delay="0"/>
                                  </p:stCondLst>
                                  <p:childTnLst>
                                    <p:animMotion origin="layout" path="M 2.23785E-6 -4.44444E-6 L -0.38518 0.14445 " pathEditMode="relative" rAng="0" ptsTypes="AA">
                                      <p:cBhvr>
                                        <p:cTn id="28" dur="1000" fill="hold"/>
                                        <p:tgtEl>
                                          <p:spTgt spid="68"/>
                                        </p:tgtEl>
                                        <p:attrNameLst>
                                          <p:attrName>ppt_x</p:attrName>
                                          <p:attrName>ppt_y</p:attrName>
                                        </p:attrNameLst>
                                      </p:cBhvr>
                                      <p:rCtr x="-19265" y="7222"/>
                                    </p:animMotion>
                                  </p:childTnLst>
                                </p:cTn>
                              </p:par>
                              <p:par>
                                <p:cTn id="29" presetID="42" presetClass="path" presetSubtype="0" fill="hold" nodeType="withEffect">
                                  <p:stCondLst>
                                    <p:cond delay="0"/>
                                  </p:stCondLst>
                                  <p:childTnLst>
                                    <p:animMotion origin="layout" path="M -0.00131 -4.81481E-6 L -0.3801 0.00325 " pathEditMode="relative" rAng="0" ptsTypes="AA">
                                      <p:cBhvr>
                                        <p:cTn id="30" dur="1000" fill="hold"/>
                                        <p:tgtEl>
                                          <p:spTgt spid="69"/>
                                        </p:tgtEl>
                                        <p:attrNameLst>
                                          <p:attrName>ppt_x</p:attrName>
                                          <p:attrName>ppt_y</p:attrName>
                                        </p:attrNameLst>
                                      </p:cBhvr>
                                      <p:rCtr x="-18940" y="162"/>
                                    </p:animMotion>
                                  </p:childTnLst>
                                </p:cTn>
                              </p:par>
                              <p:par>
                                <p:cTn id="31" presetID="6" presetClass="emph" presetSubtype="0" fill="hold" grpId="1" nodeType="withEffect">
                                  <p:stCondLst>
                                    <p:cond delay="0"/>
                                  </p:stCondLst>
                                  <p:childTnLst>
                                    <p:animScale>
                                      <p:cBhvr>
                                        <p:cTn id="32" dur="1000" fill="hold"/>
                                        <p:tgtEl>
                                          <p:spTgt spid="68"/>
                                        </p:tgtEl>
                                      </p:cBhvr>
                                      <p:by x="30000" y="30000"/>
                                    </p:animScale>
                                  </p:childTnLst>
                                </p:cTn>
                              </p:par>
                              <p:par>
                                <p:cTn id="33" presetID="6" presetClass="emph" presetSubtype="0" fill="hold" nodeType="withEffect">
                                  <p:stCondLst>
                                    <p:cond delay="0"/>
                                  </p:stCondLst>
                                  <p:childTnLst>
                                    <p:animScale>
                                      <p:cBhvr>
                                        <p:cTn id="34" dur="1000" fill="hold"/>
                                        <p:tgtEl>
                                          <p:spTgt spid="69"/>
                                        </p:tgtEl>
                                      </p:cBhvr>
                                      <p:by x="25000" y="25000"/>
                                    </p:animScale>
                                  </p:childTnLst>
                                </p:cTn>
                              </p:par>
                              <p:par>
                                <p:cTn id="35" presetID="53" presetClass="exit" presetSubtype="32" fill="hold" grpId="3" nodeType="withEffect">
                                  <p:stCondLst>
                                    <p:cond delay="500"/>
                                  </p:stCondLst>
                                  <p:childTnLst>
                                    <p:anim calcmode="lin" valueType="num">
                                      <p:cBhvr>
                                        <p:cTn id="36" dur="2000"/>
                                        <p:tgtEl>
                                          <p:spTgt spid="68"/>
                                        </p:tgtEl>
                                        <p:attrNameLst>
                                          <p:attrName>ppt_w</p:attrName>
                                        </p:attrNameLst>
                                      </p:cBhvr>
                                      <p:tavLst>
                                        <p:tav tm="0">
                                          <p:val>
                                            <p:strVal val="ppt_w"/>
                                          </p:val>
                                        </p:tav>
                                        <p:tav tm="100000">
                                          <p:val>
                                            <p:fltVal val="0"/>
                                          </p:val>
                                        </p:tav>
                                      </p:tavLst>
                                    </p:anim>
                                    <p:anim calcmode="lin" valueType="num">
                                      <p:cBhvr>
                                        <p:cTn id="37" dur="2000"/>
                                        <p:tgtEl>
                                          <p:spTgt spid="68"/>
                                        </p:tgtEl>
                                        <p:attrNameLst>
                                          <p:attrName>ppt_h</p:attrName>
                                        </p:attrNameLst>
                                      </p:cBhvr>
                                      <p:tavLst>
                                        <p:tav tm="0">
                                          <p:val>
                                            <p:strVal val="ppt_h"/>
                                          </p:val>
                                        </p:tav>
                                        <p:tav tm="100000">
                                          <p:val>
                                            <p:fltVal val="0"/>
                                          </p:val>
                                        </p:tav>
                                      </p:tavLst>
                                    </p:anim>
                                    <p:animEffect transition="out" filter="fade">
                                      <p:cBhvr>
                                        <p:cTn id="38" dur="2000"/>
                                        <p:tgtEl>
                                          <p:spTgt spid="68"/>
                                        </p:tgtEl>
                                      </p:cBhvr>
                                    </p:animEffect>
                                    <p:set>
                                      <p:cBhvr>
                                        <p:cTn id="39" dur="1" fill="hold">
                                          <p:stCondLst>
                                            <p:cond delay="1999"/>
                                          </p:stCondLst>
                                        </p:cTn>
                                        <p:tgtEl>
                                          <p:spTgt spid="68"/>
                                        </p:tgtEl>
                                        <p:attrNameLst>
                                          <p:attrName>style.visibility</p:attrName>
                                        </p:attrNameLst>
                                      </p:cBhvr>
                                      <p:to>
                                        <p:strVal val="hidden"/>
                                      </p:to>
                                    </p:set>
                                  </p:childTnLst>
                                </p:cTn>
                              </p:par>
                              <p:par>
                                <p:cTn id="40" presetID="53" presetClass="exit" presetSubtype="32" fill="hold" nodeType="withEffect">
                                  <p:stCondLst>
                                    <p:cond delay="500"/>
                                  </p:stCondLst>
                                  <p:childTnLst>
                                    <p:anim calcmode="lin" valueType="num">
                                      <p:cBhvr>
                                        <p:cTn id="41" dur="2000"/>
                                        <p:tgtEl>
                                          <p:spTgt spid="69"/>
                                        </p:tgtEl>
                                        <p:attrNameLst>
                                          <p:attrName>ppt_w</p:attrName>
                                        </p:attrNameLst>
                                      </p:cBhvr>
                                      <p:tavLst>
                                        <p:tav tm="0">
                                          <p:val>
                                            <p:strVal val="ppt_w"/>
                                          </p:val>
                                        </p:tav>
                                        <p:tav tm="100000">
                                          <p:val>
                                            <p:fltVal val="0"/>
                                          </p:val>
                                        </p:tav>
                                      </p:tavLst>
                                    </p:anim>
                                    <p:anim calcmode="lin" valueType="num">
                                      <p:cBhvr>
                                        <p:cTn id="42" dur="2000"/>
                                        <p:tgtEl>
                                          <p:spTgt spid="69"/>
                                        </p:tgtEl>
                                        <p:attrNameLst>
                                          <p:attrName>ppt_h</p:attrName>
                                        </p:attrNameLst>
                                      </p:cBhvr>
                                      <p:tavLst>
                                        <p:tav tm="0">
                                          <p:val>
                                            <p:strVal val="ppt_h"/>
                                          </p:val>
                                        </p:tav>
                                        <p:tav tm="100000">
                                          <p:val>
                                            <p:fltVal val="0"/>
                                          </p:val>
                                        </p:tav>
                                      </p:tavLst>
                                    </p:anim>
                                    <p:animEffect transition="out" filter="fade">
                                      <p:cBhvr>
                                        <p:cTn id="43" dur="2000"/>
                                        <p:tgtEl>
                                          <p:spTgt spid="69"/>
                                        </p:tgtEl>
                                      </p:cBhvr>
                                    </p:animEffect>
                                    <p:set>
                                      <p:cBhvr>
                                        <p:cTn id="44" dur="1" fill="hold">
                                          <p:stCondLst>
                                            <p:cond delay="1999"/>
                                          </p:stCondLst>
                                        </p:cTn>
                                        <p:tgtEl>
                                          <p:spTgt spid="69"/>
                                        </p:tgtEl>
                                        <p:attrNameLst>
                                          <p:attrName>style.visibility</p:attrName>
                                        </p:attrNameLst>
                                      </p:cBhvr>
                                      <p:to>
                                        <p:strVal val="hidden"/>
                                      </p:to>
                                    </p:set>
                                  </p:childTnLst>
                                </p:cTn>
                              </p:par>
                              <p:par>
                                <p:cTn id="45" presetID="10" presetClass="entr" presetSubtype="0" fill="hold" nodeType="withEffect">
                                  <p:stCondLst>
                                    <p:cond delay="50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cBhvr>
                                        <p:cTn id="52" dur="500" fill="hold"/>
                                        <p:tgtEl>
                                          <p:spTgt spid="73"/>
                                        </p:tgtEl>
                                        <p:attrNameLst>
                                          <p:attrName>ppt_w</p:attrName>
                                        </p:attrNameLst>
                                      </p:cBhvr>
                                      <p:tavLst>
                                        <p:tav tm="0">
                                          <p:val>
                                            <p:fltVal val="0"/>
                                          </p:val>
                                        </p:tav>
                                        <p:tav tm="100000">
                                          <p:val>
                                            <p:strVal val="#ppt_w"/>
                                          </p:val>
                                        </p:tav>
                                      </p:tavLst>
                                    </p:anim>
                                    <p:anim calcmode="lin" valueType="num">
                                      <p:cBhvr>
                                        <p:cTn id="53" dur="500" fill="hold"/>
                                        <p:tgtEl>
                                          <p:spTgt spid="73"/>
                                        </p:tgtEl>
                                        <p:attrNameLst>
                                          <p:attrName>ppt_h</p:attrName>
                                        </p:attrNameLst>
                                      </p:cBhvr>
                                      <p:tavLst>
                                        <p:tav tm="0">
                                          <p:val>
                                            <p:fltVal val="0"/>
                                          </p:val>
                                        </p:tav>
                                        <p:tav tm="100000">
                                          <p:val>
                                            <p:strVal val="#ppt_h"/>
                                          </p:val>
                                        </p:tav>
                                      </p:tavLst>
                                    </p:anim>
                                    <p:animEffect transition="in" filter="fade">
                                      <p:cBhvr>
                                        <p:cTn id="54" dur="500"/>
                                        <p:tgtEl>
                                          <p:spTgt spid="73"/>
                                        </p:tgtEl>
                                      </p:cBhvr>
                                    </p:animEffect>
                                  </p:childTnLst>
                                </p:cTn>
                              </p:par>
                              <p:par>
                                <p:cTn id="55" presetID="53" presetClass="entr" presetSubtype="16" fill="hold" nodeType="withEffect">
                                  <p:stCondLst>
                                    <p:cond delay="0"/>
                                  </p:stCondLst>
                                  <p:childTnLst>
                                    <p:set>
                                      <p:cBhvr>
                                        <p:cTn id="56" dur="1" fill="hold">
                                          <p:stCondLst>
                                            <p:cond delay="0"/>
                                          </p:stCondLst>
                                        </p:cTn>
                                        <p:tgtEl>
                                          <p:spTgt spid="74"/>
                                        </p:tgtEl>
                                        <p:attrNameLst>
                                          <p:attrName>style.visibility</p:attrName>
                                        </p:attrNameLst>
                                      </p:cBhvr>
                                      <p:to>
                                        <p:strVal val="visible"/>
                                      </p:to>
                                    </p:set>
                                    <p:anim calcmode="lin" valueType="num">
                                      <p:cBhvr>
                                        <p:cTn id="57" dur="500" fill="hold"/>
                                        <p:tgtEl>
                                          <p:spTgt spid="74"/>
                                        </p:tgtEl>
                                        <p:attrNameLst>
                                          <p:attrName>ppt_w</p:attrName>
                                        </p:attrNameLst>
                                      </p:cBhvr>
                                      <p:tavLst>
                                        <p:tav tm="0">
                                          <p:val>
                                            <p:fltVal val="0"/>
                                          </p:val>
                                        </p:tav>
                                        <p:tav tm="100000">
                                          <p:val>
                                            <p:strVal val="#ppt_w"/>
                                          </p:val>
                                        </p:tav>
                                      </p:tavLst>
                                    </p:anim>
                                    <p:anim calcmode="lin" valueType="num">
                                      <p:cBhvr>
                                        <p:cTn id="58" dur="500" fill="hold"/>
                                        <p:tgtEl>
                                          <p:spTgt spid="74"/>
                                        </p:tgtEl>
                                        <p:attrNameLst>
                                          <p:attrName>ppt_h</p:attrName>
                                        </p:attrNameLst>
                                      </p:cBhvr>
                                      <p:tavLst>
                                        <p:tav tm="0">
                                          <p:val>
                                            <p:fltVal val="0"/>
                                          </p:val>
                                        </p:tav>
                                        <p:tav tm="100000">
                                          <p:val>
                                            <p:strVal val="#ppt_h"/>
                                          </p:val>
                                        </p:tav>
                                      </p:tavLst>
                                    </p:anim>
                                    <p:animEffect transition="in" filter="fade">
                                      <p:cBhvr>
                                        <p:cTn id="59" dur="500"/>
                                        <p:tgtEl>
                                          <p:spTgt spid="74"/>
                                        </p:tgtEl>
                                      </p:cBhvr>
                                    </p:animEffect>
                                  </p:childTnLst>
                                </p:cTn>
                              </p:par>
                              <p:par>
                                <p:cTn id="60" presetID="9" presetClass="emph" presetSubtype="0" nodeType="withEffect">
                                  <p:stCondLst>
                                    <p:cond delay="0"/>
                                  </p:stCondLst>
                                  <p:childTnLst>
                                    <p:set>
                                      <p:cBhvr rctx="PPT">
                                        <p:cTn id="61" dur="indefinite"/>
                                        <p:tgtEl>
                                          <p:spTgt spid="100"/>
                                        </p:tgtEl>
                                        <p:attrNameLst>
                                          <p:attrName>style.opacity</p:attrName>
                                        </p:attrNameLst>
                                      </p:cBhvr>
                                      <p:to>
                                        <p:strVal val="0.5"/>
                                      </p:to>
                                    </p:set>
                                    <p:animEffect filter="image" prLst="opacity: 0.5">
                                      <p:cBhvr rctx="IE">
                                        <p:cTn id="62" dur="indefinite"/>
                                        <p:tgtEl>
                                          <p:spTgt spid="100"/>
                                        </p:tgtEl>
                                      </p:cBhvr>
                                    </p:animEffect>
                                  </p:childTnLst>
                                </p:cTn>
                              </p:par>
                            </p:childTnLst>
                          </p:cTn>
                        </p:par>
                      </p:childTnLst>
                    </p:cTn>
                  </p:par>
                  <p:par>
                    <p:cTn id="63" fill="hold">
                      <p:stCondLst>
                        <p:cond delay="indefinite"/>
                      </p:stCondLst>
                      <p:childTnLst>
                        <p:par>
                          <p:cTn id="64" fill="hold">
                            <p:stCondLst>
                              <p:cond delay="0"/>
                            </p:stCondLst>
                            <p:childTnLst>
                              <p:par>
                                <p:cTn id="65" presetID="35" presetClass="path" presetSubtype="0" fill="hold" grpId="2" nodeType="clickEffect">
                                  <p:stCondLst>
                                    <p:cond delay="0"/>
                                  </p:stCondLst>
                                  <p:childTnLst>
                                    <p:animMotion origin="layout" path="M -4.91077E-6 -4.44444E-6 L -0.20242 0.13959 " pathEditMode="relative" rAng="0" ptsTypes="AA">
                                      <p:cBhvr>
                                        <p:cTn id="66" dur="1000" fill="hold"/>
                                        <p:tgtEl>
                                          <p:spTgt spid="73"/>
                                        </p:tgtEl>
                                        <p:attrNameLst>
                                          <p:attrName>ppt_x</p:attrName>
                                          <p:attrName>ppt_y</p:attrName>
                                        </p:attrNameLst>
                                      </p:cBhvr>
                                      <p:rCtr x="-10121" y="6968"/>
                                    </p:animMotion>
                                  </p:childTnLst>
                                </p:cTn>
                              </p:par>
                              <p:par>
                                <p:cTn id="67" presetID="42" presetClass="path" presetSubtype="0" fill="hold" nodeType="withEffect">
                                  <p:stCondLst>
                                    <p:cond delay="0"/>
                                  </p:stCondLst>
                                  <p:childTnLst>
                                    <p:animMotion origin="layout" path="M -0.00066 -2.22222E-6 L -0.19748 0.00209 " pathEditMode="relative" rAng="0" ptsTypes="AA">
                                      <p:cBhvr>
                                        <p:cTn id="68" dur="1000" fill="hold"/>
                                        <p:tgtEl>
                                          <p:spTgt spid="74"/>
                                        </p:tgtEl>
                                        <p:attrNameLst>
                                          <p:attrName>ppt_x</p:attrName>
                                          <p:attrName>ppt_y</p:attrName>
                                        </p:attrNameLst>
                                      </p:cBhvr>
                                      <p:rCtr x="-9848" y="93"/>
                                    </p:animMotion>
                                  </p:childTnLst>
                                </p:cTn>
                              </p:par>
                              <p:par>
                                <p:cTn id="69" presetID="6" presetClass="emph" presetSubtype="0" fill="hold" grpId="1" nodeType="withEffect">
                                  <p:stCondLst>
                                    <p:cond delay="0"/>
                                  </p:stCondLst>
                                  <p:childTnLst>
                                    <p:animScale>
                                      <p:cBhvr>
                                        <p:cTn id="70" dur="1000" fill="hold"/>
                                        <p:tgtEl>
                                          <p:spTgt spid="73"/>
                                        </p:tgtEl>
                                      </p:cBhvr>
                                      <p:by x="30000" y="30000"/>
                                    </p:animScale>
                                  </p:childTnLst>
                                </p:cTn>
                              </p:par>
                              <p:par>
                                <p:cTn id="71" presetID="6" presetClass="emph" presetSubtype="0" fill="hold" nodeType="withEffect">
                                  <p:stCondLst>
                                    <p:cond delay="0"/>
                                  </p:stCondLst>
                                  <p:childTnLst>
                                    <p:animScale>
                                      <p:cBhvr>
                                        <p:cTn id="72" dur="1000" fill="hold"/>
                                        <p:tgtEl>
                                          <p:spTgt spid="74"/>
                                        </p:tgtEl>
                                      </p:cBhvr>
                                      <p:by x="25000" y="25000"/>
                                    </p:animScale>
                                  </p:childTnLst>
                                </p:cTn>
                              </p:par>
                              <p:par>
                                <p:cTn id="73" presetID="53" presetClass="exit" presetSubtype="32" fill="hold" grpId="3" nodeType="withEffect">
                                  <p:stCondLst>
                                    <p:cond delay="500"/>
                                  </p:stCondLst>
                                  <p:childTnLst>
                                    <p:anim calcmode="lin" valueType="num">
                                      <p:cBhvr>
                                        <p:cTn id="74" dur="2000"/>
                                        <p:tgtEl>
                                          <p:spTgt spid="73"/>
                                        </p:tgtEl>
                                        <p:attrNameLst>
                                          <p:attrName>ppt_w</p:attrName>
                                        </p:attrNameLst>
                                      </p:cBhvr>
                                      <p:tavLst>
                                        <p:tav tm="0">
                                          <p:val>
                                            <p:strVal val="ppt_w"/>
                                          </p:val>
                                        </p:tav>
                                        <p:tav tm="100000">
                                          <p:val>
                                            <p:fltVal val="0"/>
                                          </p:val>
                                        </p:tav>
                                      </p:tavLst>
                                    </p:anim>
                                    <p:anim calcmode="lin" valueType="num">
                                      <p:cBhvr>
                                        <p:cTn id="75" dur="2000"/>
                                        <p:tgtEl>
                                          <p:spTgt spid="73"/>
                                        </p:tgtEl>
                                        <p:attrNameLst>
                                          <p:attrName>ppt_h</p:attrName>
                                        </p:attrNameLst>
                                      </p:cBhvr>
                                      <p:tavLst>
                                        <p:tav tm="0">
                                          <p:val>
                                            <p:strVal val="ppt_h"/>
                                          </p:val>
                                        </p:tav>
                                        <p:tav tm="100000">
                                          <p:val>
                                            <p:fltVal val="0"/>
                                          </p:val>
                                        </p:tav>
                                      </p:tavLst>
                                    </p:anim>
                                    <p:animEffect transition="out" filter="fade">
                                      <p:cBhvr>
                                        <p:cTn id="76" dur="2000"/>
                                        <p:tgtEl>
                                          <p:spTgt spid="73"/>
                                        </p:tgtEl>
                                      </p:cBhvr>
                                    </p:animEffect>
                                    <p:set>
                                      <p:cBhvr>
                                        <p:cTn id="77" dur="1" fill="hold">
                                          <p:stCondLst>
                                            <p:cond delay="1999"/>
                                          </p:stCondLst>
                                        </p:cTn>
                                        <p:tgtEl>
                                          <p:spTgt spid="73"/>
                                        </p:tgtEl>
                                        <p:attrNameLst>
                                          <p:attrName>style.visibility</p:attrName>
                                        </p:attrNameLst>
                                      </p:cBhvr>
                                      <p:to>
                                        <p:strVal val="hidden"/>
                                      </p:to>
                                    </p:set>
                                  </p:childTnLst>
                                </p:cTn>
                              </p:par>
                              <p:par>
                                <p:cTn id="78" presetID="53" presetClass="exit" presetSubtype="32" fill="hold" nodeType="withEffect">
                                  <p:stCondLst>
                                    <p:cond delay="500"/>
                                  </p:stCondLst>
                                  <p:childTnLst>
                                    <p:anim calcmode="lin" valueType="num">
                                      <p:cBhvr>
                                        <p:cTn id="79" dur="2000"/>
                                        <p:tgtEl>
                                          <p:spTgt spid="74"/>
                                        </p:tgtEl>
                                        <p:attrNameLst>
                                          <p:attrName>ppt_w</p:attrName>
                                        </p:attrNameLst>
                                      </p:cBhvr>
                                      <p:tavLst>
                                        <p:tav tm="0">
                                          <p:val>
                                            <p:strVal val="ppt_w"/>
                                          </p:val>
                                        </p:tav>
                                        <p:tav tm="100000">
                                          <p:val>
                                            <p:fltVal val="0"/>
                                          </p:val>
                                        </p:tav>
                                      </p:tavLst>
                                    </p:anim>
                                    <p:anim calcmode="lin" valueType="num">
                                      <p:cBhvr>
                                        <p:cTn id="80" dur="2000"/>
                                        <p:tgtEl>
                                          <p:spTgt spid="74"/>
                                        </p:tgtEl>
                                        <p:attrNameLst>
                                          <p:attrName>ppt_h</p:attrName>
                                        </p:attrNameLst>
                                      </p:cBhvr>
                                      <p:tavLst>
                                        <p:tav tm="0">
                                          <p:val>
                                            <p:strVal val="ppt_h"/>
                                          </p:val>
                                        </p:tav>
                                        <p:tav tm="100000">
                                          <p:val>
                                            <p:fltVal val="0"/>
                                          </p:val>
                                        </p:tav>
                                      </p:tavLst>
                                    </p:anim>
                                    <p:animEffect transition="out" filter="fade">
                                      <p:cBhvr>
                                        <p:cTn id="81" dur="2000"/>
                                        <p:tgtEl>
                                          <p:spTgt spid="74"/>
                                        </p:tgtEl>
                                      </p:cBhvr>
                                    </p:animEffect>
                                    <p:set>
                                      <p:cBhvr>
                                        <p:cTn id="82" dur="1" fill="hold">
                                          <p:stCondLst>
                                            <p:cond delay="1999"/>
                                          </p:stCondLst>
                                        </p:cTn>
                                        <p:tgtEl>
                                          <p:spTgt spid="74"/>
                                        </p:tgtEl>
                                        <p:attrNameLst>
                                          <p:attrName>style.visibility</p:attrName>
                                        </p:attrNameLst>
                                      </p:cBhvr>
                                      <p:to>
                                        <p:strVal val="hidden"/>
                                      </p:to>
                                    </p:set>
                                  </p:childTnLst>
                                </p:cTn>
                              </p:par>
                              <p:par>
                                <p:cTn id="83" presetID="1" presetClass="entr" presetSubtype="0" fill="hold" nodeType="withEffect">
                                  <p:stCondLst>
                                    <p:cond delay="500"/>
                                  </p:stCondLst>
                                  <p:childTnLst>
                                    <p:set>
                                      <p:cBhvr>
                                        <p:cTn id="84" dur="1" fill="hold">
                                          <p:stCondLst>
                                            <p:cond delay="0"/>
                                          </p:stCondLst>
                                        </p:cTn>
                                        <p:tgtEl>
                                          <p:spTgt spid="67"/>
                                        </p:tgtEl>
                                        <p:attrNameLst>
                                          <p:attrName>style.visibility</p:attrName>
                                        </p:attrNameLst>
                                      </p:cBhvr>
                                      <p:to>
                                        <p:strVal val="visible"/>
                                      </p:to>
                                    </p:set>
                                  </p:childTnLst>
                                </p:cTn>
                              </p:par>
                              <p:par>
                                <p:cTn id="85" presetID="10" presetClass="entr" presetSubtype="0" fill="hold" nodeType="withEffect">
                                  <p:stCondLst>
                                    <p:cond delay="500"/>
                                  </p:stCondLst>
                                  <p:childTnLst>
                                    <p:set>
                                      <p:cBhvr>
                                        <p:cTn id="86" dur="1" fill="hold">
                                          <p:stCondLst>
                                            <p:cond delay="0"/>
                                          </p:stCondLst>
                                        </p:cTn>
                                        <p:tgtEl>
                                          <p:spTgt spid="101"/>
                                        </p:tgtEl>
                                        <p:attrNameLst>
                                          <p:attrName>style.visibility</p:attrName>
                                        </p:attrNameLst>
                                      </p:cBhvr>
                                      <p:to>
                                        <p:strVal val="visible"/>
                                      </p:to>
                                    </p:set>
                                    <p:animEffect transition="in" filter="fade">
                                      <p:cBhvr>
                                        <p:cTn id="87" dur="500"/>
                                        <p:tgtEl>
                                          <p:spTgt spid="101"/>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75"/>
                                        </p:tgtEl>
                                        <p:attrNameLst>
                                          <p:attrName>style.visibility</p:attrName>
                                        </p:attrNameLst>
                                      </p:cBhvr>
                                      <p:to>
                                        <p:strVal val="visible"/>
                                      </p:to>
                                    </p:set>
                                    <p:anim calcmode="lin" valueType="num">
                                      <p:cBhvr>
                                        <p:cTn id="92" dur="500" fill="hold"/>
                                        <p:tgtEl>
                                          <p:spTgt spid="75"/>
                                        </p:tgtEl>
                                        <p:attrNameLst>
                                          <p:attrName>ppt_w</p:attrName>
                                        </p:attrNameLst>
                                      </p:cBhvr>
                                      <p:tavLst>
                                        <p:tav tm="0">
                                          <p:val>
                                            <p:fltVal val="0"/>
                                          </p:val>
                                        </p:tav>
                                        <p:tav tm="100000">
                                          <p:val>
                                            <p:strVal val="#ppt_w"/>
                                          </p:val>
                                        </p:tav>
                                      </p:tavLst>
                                    </p:anim>
                                    <p:anim calcmode="lin" valueType="num">
                                      <p:cBhvr>
                                        <p:cTn id="93" dur="500" fill="hold"/>
                                        <p:tgtEl>
                                          <p:spTgt spid="75"/>
                                        </p:tgtEl>
                                        <p:attrNameLst>
                                          <p:attrName>ppt_h</p:attrName>
                                        </p:attrNameLst>
                                      </p:cBhvr>
                                      <p:tavLst>
                                        <p:tav tm="0">
                                          <p:val>
                                            <p:fltVal val="0"/>
                                          </p:val>
                                        </p:tav>
                                        <p:tav tm="100000">
                                          <p:val>
                                            <p:strVal val="#ppt_h"/>
                                          </p:val>
                                        </p:tav>
                                      </p:tavLst>
                                    </p:anim>
                                    <p:animEffect transition="in" filter="fade">
                                      <p:cBhvr>
                                        <p:cTn id="94" dur="500"/>
                                        <p:tgtEl>
                                          <p:spTgt spid="75"/>
                                        </p:tgtEl>
                                      </p:cBhvr>
                                    </p:animEffect>
                                  </p:childTnLst>
                                </p:cTn>
                              </p:par>
                              <p:par>
                                <p:cTn id="95" presetID="53" presetClass="entr" presetSubtype="16" fill="hold" nodeType="withEffect">
                                  <p:stCondLst>
                                    <p:cond delay="0"/>
                                  </p:stCondLst>
                                  <p:childTnLst>
                                    <p:set>
                                      <p:cBhvr>
                                        <p:cTn id="96" dur="1" fill="hold">
                                          <p:stCondLst>
                                            <p:cond delay="0"/>
                                          </p:stCondLst>
                                        </p:cTn>
                                        <p:tgtEl>
                                          <p:spTgt spid="76"/>
                                        </p:tgtEl>
                                        <p:attrNameLst>
                                          <p:attrName>style.visibility</p:attrName>
                                        </p:attrNameLst>
                                      </p:cBhvr>
                                      <p:to>
                                        <p:strVal val="visible"/>
                                      </p:to>
                                    </p:set>
                                    <p:anim calcmode="lin" valueType="num">
                                      <p:cBhvr>
                                        <p:cTn id="97" dur="500" fill="hold"/>
                                        <p:tgtEl>
                                          <p:spTgt spid="76"/>
                                        </p:tgtEl>
                                        <p:attrNameLst>
                                          <p:attrName>ppt_w</p:attrName>
                                        </p:attrNameLst>
                                      </p:cBhvr>
                                      <p:tavLst>
                                        <p:tav tm="0">
                                          <p:val>
                                            <p:fltVal val="0"/>
                                          </p:val>
                                        </p:tav>
                                        <p:tav tm="100000">
                                          <p:val>
                                            <p:strVal val="#ppt_w"/>
                                          </p:val>
                                        </p:tav>
                                      </p:tavLst>
                                    </p:anim>
                                    <p:anim calcmode="lin" valueType="num">
                                      <p:cBhvr>
                                        <p:cTn id="98" dur="500" fill="hold"/>
                                        <p:tgtEl>
                                          <p:spTgt spid="76"/>
                                        </p:tgtEl>
                                        <p:attrNameLst>
                                          <p:attrName>ppt_h</p:attrName>
                                        </p:attrNameLst>
                                      </p:cBhvr>
                                      <p:tavLst>
                                        <p:tav tm="0">
                                          <p:val>
                                            <p:fltVal val="0"/>
                                          </p:val>
                                        </p:tav>
                                        <p:tav tm="100000">
                                          <p:val>
                                            <p:strVal val="#ppt_h"/>
                                          </p:val>
                                        </p:tav>
                                      </p:tavLst>
                                    </p:anim>
                                    <p:animEffect transition="in" filter="fade">
                                      <p:cBhvr>
                                        <p:cTn id="99" dur="500"/>
                                        <p:tgtEl>
                                          <p:spTgt spid="76"/>
                                        </p:tgtEl>
                                      </p:cBhvr>
                                    </p:animEffect>
                                  </p:childTnLst>
                                </p:cTn>
                              </p:par>
                              <p:par>
                                <p:cTn id="100" presetID="9" presetClass="emph" presetSubtype="0" nodeType="withEffect">
                                  <p:stCondLst>
                                    <p:cond delay="0"/>
                                  </p:stCondLst>
                                  <p:childTnLst>
                                    <p:set>
                                      <p:cBhvr rctx="PPT">
                                        <p:cTn id="101" dur="indefinite"/>
                                        <p:tgtEl>
                                          <p:spTgt spid="101"/>
                                        </p:tgtEl>
                                        <p:attrNameLst>
                                          <p:attrName>style.opacity</p:attrName>
                                        </p:attrNameLst>
                                      </p:cBhvr>
                                      <p:to>
                                        <p:strVal val="0.5"/>
                                      </p:to>
                                    </p:set>
                                    <p:animEffect filter="image" prLst="opacity: 0.5">
                                      <p:cBhvr rctx="IE">
                                        <p:cTn id="102" dur="indefinite"/>
                                        <p:tgtEl>
                                          <p:spTgt spid="101"/>
                                        </p:tgtEl>
                                      </p:cBhvr>
                                    </p:animEffect>
                                  </p:childTnLst>
                                </p:cTn>
                              </p:par>
                              <p:par>
                                <p:cTn id="103" presetID="9" presetClass="emph" presetSubtype="0" nodeType="withEffect">
                                  <p:stCondLst>
                                    <p:cond delay="0"/>
                                  </p:stCondLst>
                                  <p:childTnLst>
                                    <p:set>
                                      <p:cBhvr rctx="PPT">
                                        <p:cTn id="104" dur="indefinite"/>
                                        <p:tgtEl>
                                          <p:spTgt spid="67"/>
                                        </p:tgtEl>
                                        <p:attrNameLst>
                                          <p:attrName>style.opacity</p:attrName>
                                        </p:attrNameLst>
                                      </p:cBhvr>
                                      <p:to>
                                        <p:strVal val="0.5"/>
                                      </p:to>
                                    </p:set>
                                    <p:animEffect filter="image" prLst="opacity: 0.5">
                                      <p:cBhvr rctx="IE">
                                        <p:cTn id="105" dur="indefinite"/>
                                        <p:tgtEl>
                                          <p:spTgt spid="67"/>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path" presetSubtype="0" fill="hold" grpId="3" nodeType="clickEffect">
                                  <p:stCondLst>
                                    <p:cond delay="0"/>
                                  </p:stCondLst>
                                  <p:childTnLst>
                                    <p:animMotion origin="layout" path="M -4.91077E-6 -1.11111E-6 L -4.91077E-6 0.14167 " pathEditMode="relative" rAng="0" ptsTypes="AA">
                                      <p:cBhvr>
                                        <p:cTn id="109" dur="1000" fill="hold"/>
                                        <p:tgtEl>
                                          <p:spTgt spid="75"/>
                                        </p:tgtEl>
                                        <p:attrNameLst>
                                          <p:attrName>ppt_x</p:attrName>
                                          <p:attrName>ppt_y</p:attrName>
                                        </p:attrNameLst>
                                      </p:cBhvr>
                                      <p:rCtr x="0" y="7083"/>
                                    </p:animMotion>
                                  </p:childTnLst>
                                </p:cTn>
                              </p:par>
                              <p:par>
                                <p:cTn id="110" presetID="6" presetClass="emph" presetSubtype="0" fill="hold" grpId="1" nodeType="withEffect">
                                  <p:stCondLst>
                                    <p:cond delay="0"/>
                                  </p:stCondLst>
                                  <p:childTnLst>
                                    <p:animScale>
                                      <p:cBhvr>
                                        <p:cTn id="111" dur="1000" fill="hold"/>
                                        <p:tgtEl>
                                          <p:spTgt spid="75"/>
                                        </p:tgtEl>
                                      </p:cBhvr>
                                      <p:by x="30000" y="30000"/>
                                    </p:animScale>
                                  </p:childTnLst>
                                </p:cTn>
                              </p:par>
                              <p:par>
                                <p:cTn id="112" presetID="6" presetClass="emph" presetSubtype="0" fill="hold" nodeType="withEffect">
                                  <p:stCondLst>
                                    <p:cond delay="0"/>
                                  </p:stCondLst>
                                  <p:childTnLst>
                                    <p:animScale>
                                      <p:cBhvr>
                                        <p:cTn id="113" dur="1000" fill="hold"/>
                                        <p:tgtEl>
                                          <p:spTgt spid="76"/>
                                        </p:tgtEl>
                                      </p:cBhvr>
                                      <p:by x="25000" y="25000"/>
                                    </p:animScale>
                                  </p:childTnLst>
                                </p:cTn>
                              </p:par>
                              <p:par>
                                <p:cTn id="114" presetID="53" presetClass="exit" presetSubtype="32" fill="hold" grpId="2" nodeType="withEffect">
                                  <p:stCondLst>
                                    <p:cond delay="500"/>
                                  </p:stCondLst>
                                  <p:childTnLst>
                                    <p:anim calcmode="lin" valueType="num">
                                      <p:cBhvr>
                                        <p:cTn id="115" dur="2000"/>
                                        <p:tgtEl>
                                          <p:spTgt spid="75"/>
                                        </p:tgtEl>
                                        <p:attrNameLst>
                                          <p:attrName>ppt_w</p:attrName>
                                        </p:attrNameLst>
                                      </p:cBhvr>
                                      <p:tavLst>
                                        <p:tav tm="0">
                                          <p:val>
                                            <p:strVal val="ppt_w"/>
                                          </p:val>
                                        </p:tav>
                                        <p:tav tm="100000">
                                          <p:val>
                                            <p:fltVal val="0"/>
                                          </p:val>
                                        </p:tav>
                                      </p:tavLst>
                                    </p:anim>
                                    <p:anim calcmode="lin" valueType="num">
                                      <p:cBhvr>
                                        <p:cTn id="116" dur="2000"/>
                                        <p:tgtEl>
                                          <p:spTgt spid="75"/>
                                        </p:tgtEl>
                                        <p:attrNameLst>
                                          <p:attrName>ppt_h</p:attrName>
                                        </p:attrNameLst>
                                      </p:cBhvr>
                                      <p:tavLst>
                                        <p:tav tm="0">
                                          <p:val>
                                            <p:strVal val="ppt_h"/>
                                          </p:val>
                                        </p:tav>
                                        <p:tav tm="100000">
                                          <p:val>
                                            <p:fltVal val="0"/>
                                          </p:val>
                                        </p:tav>
                                      </p:tavLst>
                                    </p:anim>
                                    <p:animEffect transition="out" filter="fade">
                                      <p:cBhvr>
                                        <p:cTn id="117" dur="2000"/>
                                        <p:tgtEl>
                                          <p:spTgt spid="75"/>
                                        </p:tgtEl>
                                      </p:cBhvr>
                                    </p:animEffect>
                                    <p:set>
                                      <p:cBhvr>
                                        <p:cTn id="118" dur="1" fill="hold">
                                          <p:stCondLst>
                                            <p:cond delay="1999"/>
                                          </p:stCondLst>
                                        </p:cTn>
                                        <p:tgtEl>
                                          <p:spTgt spid="75"/>
                                        </p:tgtEl>
                                        <p:attrNameLst>
                                          <p:attrName>style.visibility</p:attrName>
                                        </p:attrNameLst>
                                      </p:cBhvr>
                                      <p:to>
                                        <p:strVal val="hidden"/>
                                      </p:to>
                                    </p:set>
                                  </p:childTnLst>
                                </p:cTn>
                              </p:par>
                              <p:par>
                                <p:cTn id="119" presetID="53" presetClass="exit" presetSubtype="32" fill="hold" nodeType="withEffect">
                                  <p:stCondLst>
                                    <p:cond delay="500"/>
                                  </p:stCondLst>
                                  <p:childTnLst>
                                    <p:anim calcmode="lin" valueType="num">
                                      <p:cBhvr>
                                        <p:cTn id="120" dur="2000"/>
                                        <p:tgtEl>
                                          <p:spTgt spid="76"/>
                                        </p:tgtEl>
                                        <p:attrNameLst>
                                          <p:attrName>ppt_w</p:attrName>
                                        </p:attrNameLst>
                                      </p:cBhvr>
                                      <p:tavLst>
                                        <p:tav tm="0">
                                          <p:val>
                                            <p:strVal val="ppt_w"/>
                                          </p:val>
                                        </p:tav>
                                        <p:tav tm="100000">
                                          <p:val>
                                            <p:fltVal val="0"/>
                                          </p:val>
                                        </p:tav>
                                      </p:tavLst>
                                    </p:anim>
                                    <p:anim calcmode="lin" valueType="num">
                                      <p:cBhvr>
                                        <p:cTn id="121" dur="2000"/>
                                        <p:tgtEl>
                                          <p:spTgt spid="76"/>
                                        </p:tgtEl>
                                        <p:attrNameLst>
                                          <p:attrName>ppt_h</p:attrName>
                                        </p:attrNameLst>
                                      </p:cBhvr>
                                      <p:tavLst>
                                        <p:tav tm="0">
                                          <p:val>
                                            <p:strVal val="ppt_h"/>
                                          </p:val>
                                        </p:tav>
                                        <p:tav tm="100000">
                                          <p:val>
                                            <p:fltVal val="0"/>
                                          </p:val>
                                        </p:tav>
                                      </p:tavLst>
                                    </p:anim>
                                    <p:animEffect transition="out" filter="fade">
                                      <p:cBhvr>
                                        <p:cTn id="122" dur="2000"/>
                                        <p:tgtEl>
                                          <p:spTgt spid="76"/>
                                        </p:tgtEl>
                                      </p:cBhvr>
                                    </p:animEffect>
                                    <p:set>
                                      <p:cBhvr>
                                        <p:cTn id="123" dur="1" fill="hold">
                                          <p:stCondLst>
                                            <p:cond delay="1999"/>
                                          </p:stCondLst>
                                        </p:cTn>
                                        <p:tgtEl>
                                          <p:spTgt spid="76"/>
                                        </p:tgtEl>
                                        <p:attrNameLst>
                                          <p:attrName>style.visibility</p:attrName>
                                        </p:attrNameLst>
                                      </p:cBhvr>
                                      <p:to>
                                        <p:strVal val="hidden"/>
                                      </p:to>
                                    </p:set>
                                  </p:childTnLst>
                                </p:cTn>
                              </p:par>
                              <p:par>
                                <p:cTn id="124" presetID="1" presetClass="entr" presetSubtype="0" fill="hold" nodeType="withEffect">
                                  <p:stCondLst>
                                    <p:cond delay="500"/>
                                  </p:stCondLst>
                                  <p:childTnLst>
                                    <p:set>
                                      <p:cBhvr>
                                        <p:cTn id="125" dur="1" fill="hold">
                                          <p:stCondLst>
                                            <p:cond delay="0"/>
                                          </p:stCondLst>
                                        </p:cTn>
                                        <p:tgtEl>
                                          <p:spTgt spid="64"/>
                                        </p:tgtEl>
                                        <p:attrNameLst>
                                          <p:attrName>style.visibility</p:attrName>
                                        </p:attrNameLst>
                                      </p:cBhvr>
                                      <p:to>
                                        <p:strVal val="visible"/>
                                      </p:to>
                                    </p:set>
                                  </p:childTnLst>
                                </p:cTn>
                              </p:par>
                              <p:par>
                                <p:cTn id="126" presetID="10" presetClass="entr" presetSubtype="0" fill="hold" nodeType="withEffect">
                                  <p:stCondLst>
                                    <p:cond delay="500"/>
                                  </p:stCondLst>
                                  <p:childTnLst>
                                    <p:set>
                                      <p:cBhvr>
                                        <p:cTn id="127" dur="1" fill="hold">
                                          <p:stCondLst>
                                            <p:cond delay="0"/>
                                          </p:stCondLst>
                                        </p:cTn>
                                        <p:tgtEl>
                                          <p:spTgt spid="102"/>
                                        </p:tgtEl>
                                        <p:attrNameLst>
                                          <p:attrName>style.visibility</p:attrName>
                                        </p:attrNameLst>
                                      </p:cBhvr>
                                      <p:to>
                                        <p:strVal val="visible"/>
                                      </p:to>
                                    </p:set>
                                    <p:animEffect transition="in" filter="fade">
                                      <p:cBhvr>
                                        <p:cTn id="128" dur="500"/>
                                        <p:tgtEl>
                                          <p:spTgt spid="102"/>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77"/>
                                        </p:tgtEl>
                                        <p:attrNameLst>
                                          <p:attrName>style.visibility</p:attrName>
                                        </p:attrNameLst>
                                      </p:cBhvr>
                                      <p:to>
                                        <p:strVal val="visible"/>
                                      </p:to>
                                    </p:set>
                                    <p:anim calcmode="lin" valueType="num">
                                      <p:cBhvr>
                                        <p:cTn id="133" dur="500" fill="hold"/>
                                        <p:tgtEl>
                                          <p:spTgt spid="77"/>
                                        </p:tgtEl>
                                        <p:attrNameLst>
                                          <p:attrName>ppt_w</p:attrName>
                                        </p:attrNameLst>
                                      </p:cBhvr>
                                      <p:tavLst>
                                        <p:tav tm="0">
                                          <p:val>
                                            <p:fltVal val="0"/>
                                          </p:val>
                                        </p:tav>
                                        <p:tav tm="100000">
                                          <p:val>
                                            <p:strVal val="#ppt_w"/>
                                          </p:val>
                                        </p:tav>
                                      </p:tavLst>
                                    </p:anim>
                                    <p:anim calcmode="lin" valueType="num">
                                      <p:cBhvr>
                                        <p:cTn id="134" dur="500" fill="hold"/>
                                        <p:tgtEl>
                                          <p:spTgt spid="77"/>
                                        </p:tgtEl>
                                        <p:attrNameLst>
                                          <p:attrName>ppt_h</p:attrName>
                                        </p:attrNameLst>
                                      </p:cBhvr>
                                      <p:tavLst>
                                        <p:tav tm="0">
                                          <p:val>
                                            <p:fltVal val="0"/>
                                          </p:val>
                                        </p:tav>
                                        <p:tav tm="100000">
                                          <p:val>
                                            <p:strVal val="#ppt_h"/>
                                          </p:val>
                                        </p:tav>
                                      </p:tavLst>
                                    </p:anim>
                                    <p:animEffect transition="in" filter="fade">
                                      <p:cBhvr>
                                        <p:cTn id="135" dur="500"/>
                                        <p:tgtEl>
                                          <p:spTgt spid="77"/>
                                        </p:tgtEl>
                                      </p:cBhvr>
                                    </p:animEffect>
                                  </p:childTnLst>
                                </p:cTn>
                              </p:par>
                              <p:par>
                                <p:cTn id="136" presetID="53" presetClass="entr" presetSubtype="16" fill="hold" nodeType="withEffect">
                                  <p:stCondLst>
                                    <p:cond delay="0"/>
                                  </p:stCondLst>
                                  <p:childTnLst>
                                    <p:set>
                                      <p:cBhvr>
                                        <p:cTn id="137" dur="1" fill="hold">
                                          <p:stCondLst>
                                            <p:cond delay="0"/>
                                          </p:stCondLst>
                                        </p:cTn>
                                        <p:tgtEl>
                                          <p:spTgt spid="78"/>
                                        </p:tgtEl>
                                        <p:attrNameLst>
                                          <p:attrName>style.visibility</p:attrName>
                                        </p:attrNameLst>
                                      </p:cBhvr>
                                      <p:to>
                                        <p:strVal val="visible"/>
                                      </p:to>
                                    </p:set>
                                    <p:anim calcmode="lin" valueType="num">
                                      <p:cBhvr>
                                        <p:cTn id="138" dur="500" fill="hold"/>
                                        <p:tgtEl>
                                          <p:spTgt spid="78"/>
                                        </p:tgtEl>
                                        <p:attrNameLst>
                                          <p:attrName>ppt_w</p:attrName>
                                        </p:attrNameLst>
                                      </p:cBhvr>
                                      <p:tavLst>
                                        <p:tav tm="0">
                                          <p:val>
                                            <p:fltVal val="0"/>
                                          </p:val>
                                        </p:tav>
                                        <p:tav tm="100000">
                                          <p:val>
                                            <p:strVal val="#ppt_w"/>
                                          </p:val>
                                        </p:tav>
                                      </p:tavLst>
                                    </p:anim>
                                    <p:anim calcmode="lin" valueType="num">
                                      <p:cBhvr>
                                        <p:cTn id="139" dur="500" fill="hold"/>
                                        <p:tgtEl>
                                          <p:spTgt spid="78"/>
                                        </p:tgtEl>
                                        <p:attrNameLst>
                                          <p:attrName>ppt_h</p:attrName>
                                        </p:attrNameLst>
                                      </p:cBhvr>
                                      <p:tavLst>
                                        <p:tav tm="0">
                                          <p:val>
                                            <p:fltVal val="0"/>
                                          </p:val>
                                        </p:tav>
                                        <p:tav tm="100000">
                                          <p:val>
                                            <p:strVal val="#ppt_h"/>
                                          </p:val>
                                        </p:tav>
                                      </p:tavLst>
                                    </p:anim>
                                    <p:animEffect transition="in" filter="fade">
                                      <p:cBhvr>
                                        <p:cTn id="140" dur="500"/>
                                        <p:tgtEl>
                                          <p:spTgt spid="78"/>
                                        </p:tgtEl>
                                      </p:cBhvr>
                                    </p:animEffect>
                                  </p:childTnLst>
                                </p:cTn>
                              </p:par>
                              <p:par>
                                <p:cTn id="141" presetID="9" presetClass="emph" presetSubtype="0" nodeType="withEffect">
                                  <p:stCondLst>
                                    <p:cond delay="0"/>
                                  </p:stCondLst>
                                  <p:childTnLst>
                                    <p:set>
                                      <p:cBhvr rctx="PPT">
                                        <p:cTn id="142" dur="indefinite"/>
                                        <p:tgtEl>
                                          <p:spTgt spid="102"/>
                                        </p:tgtEl>
                                        <p:attrNameLst>
                                          <p:attrName>style.opacity</p:attrName>
                                        </p:attrNameLst>
                                      </p:cBhvr>
                                      <p:to>
                                        <p:strVal val="0.5"/>
                                      </p:to>
                                    </p:set>
                                    <p:animEffect filter="image" prLst="opacity: 0.5">
                                      <p:cBhvr rctx="IE">
                                        <p:cTn id="143" dur="indefinite"/>
                                        <p:tgtEl>
                                          <p:spTgt spid="102"/>
                                        </p:tgtEl>
                                      </p:cBhvr>
                                    </p:animEffect>
                                  </p:childTnLst>
                                </p:cTn>
                              </p:par>
                              <p:par>
                                <p:cTn id="144" presetID="9" presetClass="emph" presetSubtype="0" nodeType="withEffect">
                                  <p:stCondLst>
                                    <p:cond delay="0"/>
                                  </p:stCondLst>
                                  <p:childTnLst>
                                    <p:set>
                                      <p:cBhvr rctx="PPT">
                                        <p:cTn id="145" dur="indefinite"/>
                                        <p:tgtEl>
                                          <p:spTgt spid="64"/>
                                        </p:tgtEl>
                                        <p:attrNameLst>
                                          <p:attrName>style.opacity</p:attrName>
                                        </p:attrNameLst>
                                      </p:cBhvr>
                                      <p:to>
                                        <p:strVal val="0.5"/>
                                      </p:to>
                                    </p:set>
                                    <p:animEffect filter="image" prLst="opacity: 0.5">
                                      <p:cBhvr rctx="IE">
                                        <p:cTn id="146" dur="indefinite"/>
                                        <p:tgtEl>
                                          <p:spTgt spid="64"/>
                                        </p:tgtEl>
                                      </p:cBhvr>
                                    </p:animEffect>
                                  </p:childTnLst>
                                </p:cTn>
                              </p:par>
                            </p:childTnLst>
                          </p:cTn>
                        </p:par>
                      </p:childTnLst>
                    </p:cTn>
                  </p:par>
                  <p:par>
                    <p:cTn id="147" fill="hold">
                      <p:stCondLst>
                        <p:cond delay="indefinite"/>
                      </p:stCondLst>
                      <p:childTnLst>
                        <p:par>
                          <p:cTn id="148" fill="hold">
                            <p:stCondLst>
                              <p:cond delay="0"/>
                            </p:stCondLst>
                            <p:childTnLst>
                              <p:par>
                                <p:cTn id="149" presetID="42" presetClass="path" presetSubtype="0" fill="hold" grpId="3" nodeType="clickEffect">
                                  <p:stCondLst>
                                    <p:cond delay="0"/>
                                  </p:stCondLst>
                                  <p:childTnLst>
                                    <p:animMotion origin="layout" path="M 2.23785E-6 3.33333E-6 L 0.1963 0.13611 " pathEditMode="relative" rAng="0" ptsTypes="AA">
                                      <p:cBhvr>
                                        <p:cTn id="150" dur="1000" fill="hold"/>
                                        <p:tgtEl>
                                          <p:spTgt spid="77"/>
                                        </p:tgtEl>
                                        <p:attrNameLst>
                                          <p:attrName>ppt_x</p:attrName>
                                          <p:attrName>ppt_y</p:attrName>
                                        </p:attrNameLst>
                                      </p:cBhvr>
                                      <p:rCtr x="9809" y="6806"/>
                                    </p:animMotion>
                                  </p:childTnLst>
                                </p:cTn>
                              </p:par>
                              <p:par>
                                <p:cTn id="151" presetID="42" presetClass="path" presetSubtype="0" fill="hold" nodeType="withEffect">
                                  <p:stCondLst>
                                    <p:cond delay="0"/>
                                  </p:stCondLst>
                                  <p:childTnLst>
                                    <p:animMotion origin="layout" path="M 2.23785E-6 2.96296E-6 L 0.20255 -0.07523 " pathEditMode="relative" rAng="0" ptsTypes="AA">
                                      <p:cBhvr>
                                        <p:cTn id="152" dur="1000" fill="hold"/>
                                        <p:tgtEl>
                                          <p:spTgt spid="78"/>
                                        </p:tgtEl>
                                        <p:attrNameLst>
                                          <p:attrName>ppt_x</p:attrName>
                                          <p:attrName>ppt_y</p:attrName>
                                        </p:attrNameLst>
                                      </p:cBhvr>
                                      <p:rCtr x="10121" y="-3773"/>
                                    </p:animMotion>
                                  </p:childTnLst>
                                </p:cTn>
                              </p:par>
                              <p:par>
                                <p:cTn id="153" presetID="6" presetClass="emph" presetSubtype="0" fill="hold" grpId="1" nodeType="withEffect">
                                  <p:stCondLst>
                                    <p:cond delay="0"/>
                                  </p:stCondLst>
                                  <p:childTnLst>
                                    <p:animScale>
                                      <p:cBhvr>
                                        <p:cTn id="154" dur="1000" fill="hold"/>
                                        <p:tgtEl>
                                          <p:spTgt spid="77"/>
                                        </p:tgtEl>
                                      </p:cBhvr>
                                      <p:by x="30000" y="30000"/>
                                    </p:animScale>
                                  </p:childTnLst>
                                </p:cTn>
                              </p:par>
                              <p:par>
                                <p:cTn id="155" presetID="6" presetClass="emph" presetSubtype="0" fill="hold" nodeType="withEffect">
                                  <p:stCondLst>
                                    <p:cond delay="0"/>
                                  </p:stCondLst>
                                  <p:childTnLst>
                                    <p:animScale>
                                      <p:cBhvr>
                                        <p:cTn id="156" dur="1000" fill="hold"/>
                                        <p:tgtEl>
                                          <p:spTgt spid="78"/>
                                        </p:tgtEl>
                                      </p:cBhvr>
                                      <p:by x="25000" y="25000"/>
                                    </p:animScale>
                                  </p:childTnLst>
                                </p:cTn>
                              </p:par>
                              <p:par>
                                <p:cTn id="157" presetID="53" presetClass="exit" presetSubtype="32" fill="hold" grpId="2" nodeType="withEffect">
                                  <p:stCondLst>
                                    <p:cond delay="500"/>
                                  </p:stCondLst>
                                  <p:childTnLst>
                                    <p:anim calcmode="lin" valueType="num">
                                      <p:cBhvr>
                                        <p:cTn id="158" dur="2000"/>
                                        <p:tgtEl>
                                          <p:spTgt spid="77"/>
                                        </p:tgtEl>
                                        <p:attrNameLst>
                                          <p:attrName>ppt_w</p:attrName>
                                        </p:attrNameLst>
                                      </p:cBhvr>
                                      <p:tavLst>
                                        <p:tav tm="0">
                                          <p:val>
                                            <p:strVal val="ppt_w"/>
                                          </p:val>
                                        </p:tav>
                                        <p:tav tm="100000">
                                          <p:val>
                                            <p:fltVal val="0"/>
                                          </p:val>
                                        </p:tav>
                                      </p:tavLst>
                                    </p:anim>
                                    <p:anim calcmode="lin" valueType="num">
                                      <p:cBhvr>
                                        <p:cTn id="159" dur="2000"/>
                                        <p:tgtEl>
                                          <p:spTgt spid="77"/>
                                        </p:tgtEl>
                                        <p:attrNameLst>
                                          <p:attrName>ppt_h</p:attrName>
                                        </p:attrNameLst>
                                      </p:cBhvr>
                                      <p:tavLst>
                                        <p:tav tm="0">
                                          <p:val>
                                            <p:strVal val="ppt_h"/>
                                          </p:val>
                                        </p:tav>
                                        <p:tav tm="100000">
                                          <p:val>
                                            <p:fltVal val="0"/>
                                          </p:val>
                                        </p:tav>
                                      </p:tavLst>
                                    </p:anim>
                                    <p:animEffect transition="out" filter="fade">
                                      <p:cBhvr>
                                        <p:cTn id="160" dur="2000"/>
                                        <p:tgtEl>
                                          <p:spTgt spid="77"/>
                                        </p:tgtEl>
                                      </p:cBhvr>
                                    </p:animEffect>
                                    <p:set>
                                      <p:cBhvr>
                                        <p:cTn id="161" dur="1" fill="hold">
                                          <p:stCondLst>
                                            <p:cond delay="1999"/>
                                          </p:stCondLst>
                                        </p:cTn>
                                        <p:tgtEl>
                                          <p:spTgt spid="77"/>
                                        </p:tgtEl>
                                        <p:attrNameLst>
                                          <p:attrName>style.visibility</p:attrName>
                                        </p:attrNameLst>
                                      </p:cBhvr>
                                      <p:to>
                                        <p:strVal val="hidden"/>
                                      </p:to>
                                    </p:set>
                                  </p:childTnLst>
                                </p:cTn>
                              </p:par>
                              <p:par>
                                <p:cTn id="162" presetID="53" presetClass="exit" presetSubtype="32" fill="hold" nodeType="withEffect">
                                  <p:stCondLst>
                                    <p:cond delay="500"/>
                                  </p:stCondLst>
                                  <p:childTnLst>
                                    <p:anim calcmode="lin" valueType="num">
                                      <p:cBhvr>
                                        <p:cTn id="163" dur="2000"/>
                                        <p:tgtEl>
                                          <p:spTgt spid="78"/>
                                        </p:tgtEl>
                                        <p:attrNameLst>
                                          <p:attrName>ppt_w</p:attrName>
                                        </p:attrNameLst>
                                      </p:cBhvr>
                                      <p:tavLst>
                                        <p:tav tm="0">
                                          <p:val>
                                            <p:strVal val="ppt_w"/>
                                          </p:val>
                                        </p:tav>
                                        <p:tav tm="100000">
                                          <p:val>
                                            <p:fltVal val="0"/>
                                          </p:val>
                                        </p:tav>
                                      </p:tavLst>
                                    </p:anim>
                                    <p:anim calcmode="lin" valueType="num">
                                      <p:cBhvr>
                                        <p:cTn id="164" dur="2000"/>
                                        <p:tgtEl>
                                          <p:spTgt spid="78"/>
                                        </p:tgtEl>
                                        <p:attrNameLst>
                                          <p:attrName>ppt_h</p:attrName>
                                        </p:attrNameLst>
                                      </p:cBhvr>
                                      <p:tavLst>
                                        <p:tav tm="0">
                                          <p:val>
                                            <p:strVal val="ppt_h"/>
                                          </p:val>
                                        </p:tav>
                                        <p:tav tm="100000">
                                          <p:val>
                                            <p:fltVal val="0"/>
                                          </p:val>
                                        </p:tav>
                                      </p:tavLst>
                                    </p:anim>
                                    <p:animEffect transition="out" filter="fade">
                                      <p:cBhvr>
                                        <p:cTn id="165" dur="2000"/>
                                        <p:tgtEl>
                                          <p:spTgt spid="78"/>
                                        </p:tgtEl>
                                      </p:cBhvr>
                                    </p:animEffect>
                                    <p:set>
                                      <p:cBhvr>
                                        <p:cTn id="166" dur="1" fill="hold">
                                          <p:stCondLst>
                                            <p:cond delay="1999"/>
                                          </p:stCondLst>
                                        </p:cTn>
                                        <p:tgtEl>
                                          <p:spTgt spid="78"/>
                                        </p:tgtEl>
                                        <p:attrNameLst>
                                          <p:attrName>style.visibility</p:attrName>
                                        </p:attrNameLst>
                                      </p:cBhvr>
                                      <p:to>
                                        <p:strVal val="hidden"/>
                                      </p:to>
                                    </p:set>
                                  </p:childTnLst>
                                </p:cTn>
                              </p:par>
                              <p:par>
                                <p:cTn id="167" presetID="1" presetClass="entr" presetSubtype="0" fill="hold" nodeType="withEffect">
                                  <p:stCondLst>
                                    <p:cond delay="500"/>
                                  </p:stCondLst>
                                  <p:childTnLst>
                                    <p:set>
                                      <p:cBhvr>
                                        <p:cTn id="168" dur="1" fill="hold">
                                          <p:stCondLst>
                                            <p:cond delay="0"/>
                                          </p:stCondLst>
                                        </p:cTn>
                                        <p:tgtEl>
                                          <p:spTgt spid="65"/>
                                        </p:tgtEl>
                                        <p:attrNameLst>
                                          <p:attrName>style.visibility</p:attrName>
                                        </p:attrNameLst>
                                      </p:cBhvr>
                                      <p:to>
                                        <p:strVal val="visible"/>
                                      </p:to>
                                    </p:set>
                                  </p:childTnLst>
                                </p:cTn>
                              </p:par>
                              <p:par>
                                <p:cTn id="169" presetID="10" presetClass="entr" presetSubtype="0" fill="hold" nodeType="withEffect">
                                  <p:stCondLst>
                                    <p:cond delay="50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500"/>
                                        <p:tgtEl>
                                          <p:spTgt spid="103"/>
                                        </p:tgtEl>
                                      </p:cBhvr>
                                    </p:animEffect>
                                  </p:childTnLst>
                                </p:cTn>
                              </p:par>
                            </p:childTnLst>
                          </p:cTn>
                        </p:par>
                      </p:childTnLst>
                    </p:cTn>
                  </p:par>
                  <p:par>
                    <p:cTn id="172" fill="hold">
                      <p:stCondLst>
                        <p:cond delay="indefinite"/>
                      </p:stCondLst>
                      <p:childTnLst>
                        <p:par>
                          <p:cTn id="173" fill="hold">
                            <p:stCondLst>
                              <p:cond delay="0"/>
                            </p:stCondLst>
                            <p:childTnLst>
                              <p:par>
                                <p:cTn id="174" presetID="53" presetClass="entr" presetSubtype="16" fill="hold" grpId="0" nodeType="clickEffect">
                                  <p:stCondLst>
                                    <p:cond delay="0"/>
                                  </p:stCondLst>
                                  <p:childTnLst>
                                    <p:set>
                                      <p:cBhvr>
                                        <p:cTn id="175" dur="1" fill="hold">
                                          <p:stCondLst>
                                            <p:cond delay="0"/>
                                          </p:stCondLst>
                                        </p:cTn>
                                        <p:tgtEl>
                                          <p:spTgt spid="79"/>
                                        </p:tgtEl>
                                        <p:attrNameLst>
                                          <p:attrName>style.visibility</p:attrName>
                                        </p:attrNameLst>
                                      </p:cBhvr>
                                      <p:to>
                                        <p:strVal val="visible"/>
                                      </p:to>
                                    </p:set>
                                    <p:anim calcmode="lin" valueType="num">
                                      <p:cBhvr>
                                        <p:cTn id="176" dur="500" fill="hold"/>
                                        <p:tgtEl>
                                          <p:spTgt spid="79"/>
                                        </p:tgtEl>
                                        <p:attrNameLst>
                                          <p:attrName>ppt_w</p:attrName>
                                        </p:attrNameLst>
                                      </p:cBhvr>
                                      <p:tavLst>
                                        <p:tav tm="0">
                                          <p:val>
                                            <p:fltVal val="0"/>
                                          </p:val>
                                        </p:tav>
                                        <p:tav tm="100000">
                                          <p:val>
                                            <p:strVal val="#ppt_w"/>
                                          </p:val>
                                        </p:tav>
                                      </p:tavLst>
                                    </p:anim>
                                    <p:anim calcmode="lin" valueType="num">
                                      <p:cBhvr>
                                        <p:cTn id="177" dur="500" fill="hold"/>
                                        <p:tgtEl>
                                          <p:spTgt spid="79"/>
                                        </p:tgtEl>
                                        <p:attrNameLst>
                                          <p:attrName>ppt_h</p:attrName>
                                        </p:attrNameLst>
                                      </p:cBhvr>
                                      <p:tavLst>
                                        <p:tav tm="0">
                                          <p:val>
                                            <p:fltVal val="0"/>
                                          </p:val>
                                        </p:tav>
                                        <p:tav tm="100000">
                                          <p:val>
                                            <p:strVal val="#ppt_h"/>
                                          </p:val>
                                        </p:tav>
                                      </p:tavLst>
                                    </p:anim>
                                    <p:animEffect transition="in" filter="fade">
                                      <p:cBhvr>
                                        <p:cTn id="178" dur="500"/>
                                        <p:tgtEl>
                                          <p:spTgt spid="79"/>
                                        </p:tgtEl>
                                      </p:cBhvr>
                                    </p:animEffect>
                                  </p:childTnLst>
                                </p:cTn>
                              </p:par>
                              <p:par>
                                <p:cTn id="179" presetID="53" presetClass="entr" presetSubtype="16" fill="hold" nodeType="withEffect">
                                  <p:stCondLst>
                                    <p:cond delay="0"/>
                                  </p:stCondLst>
                                  <p:childTnLst>
                                    <p:set>
                                      <p:cBhvr>
                                        <p:cTn id="180" dur="1" fill="hold">
                                          <p:stCondLst>
                                            <p:cond delay="0"/>
                                          </p:stCondLst>
                                        </p:cTn>
                                        <p:tgtEl>
                                          <p:spTgt spid="80"/>
                                        </p:tgtEl>
                                        <p:attrNameLst>
                                          <p:attrName>style.visibility</p:attrName>
                                        </p:attrNameLst>
                                      </p:cBhvr>
                                      <p:to>
                                        <p:strVal val="visible"/>
                                      </p:to>
                                    </p:set>
                                    <p:anim calcmode="lin" valueType="num">
                                      <p:cBhvr>
                                        <p:cTn id="181" dur="500" fill="hold"/>
                                        <p:tgtEl>
                                          <p:spTgt spid="80"/>
                                        </p:tgtEl>
                                        <p:attrNameLst>
                                          <p:attrName>ppt_w</p:attrName>
                                        </p:attrNameLst>
                                      </p:cBhvr>
                                      <p:tavLst>
                                        <p:tav tm="0">
                                          <p:val>
                                            <p:fltVal val="0"/>
                                          </p:val>
                                        </p:tav>
                                        <p:tav tm="100000">
                                          <p:val>
                                            <p:strVal val="#ppt_w"/>
                                          </p:val>
                                        </p:tav>
                                      </p:tavLst>
                                    </p:anim>
                                    <p:anim calcmode="lin" valueType="num">
                                      <p:cBhvr>
                                        <p:cTn id="182" dur="500" fill="hold"/>
                                        <p:tgtEl>
                                          <p:spTgt spid="80"/>
                                        </p:tgtEl>
                                        <p:attrNameLst>
                                          <p:attrName>ppt_h</p:attrName>
                                        </p:attrNameLst>
                                      </p:cBhvr>
                                      <p:tavLst>
                                        <p:tav tm="0">
                                          <p:val>
                                            <p:fltVal val="0"/>
                                          </p:val>
                                        </p:tav>
                                        <p:tav tm="100000">
                                          <p:val>
                                            <p:strVal val="#ppt_h"/>
                                          </p:val>
                                        </p:tav>
                                      </p:tavLst>
                                    </p:anim>
                                    <p:animEffect transition="in" filter="fade">
                                      <p:cBhvr>
                                        <p:cTn id="183" dur="500"/>
                                        <p:tgtEl>
                                          <p:spTgt spid="80"/>
                                        </p:tgtEl>
                                      </p:cBhvr>
                                    </p:animEffect>
                                  </p:childTnLst>
                                </p:cTn>
                              </p:par>
                              <p:par>
                                <p:cTn id="184" presetID="9" presetClass="emph" presetSubtype="0" nodeType="withEffect">
                                  <p:stCondLst>
                                    <p:cond delay="0"/>
                                  </p:stCondLst>
                                  <p:childTnLst>
                                    <p:set>
                                      <p:cBhvr rctx="PPT">
                                        <p:cTn id="185" dur="indefinite"/>
                                        <p:tgtEl>
                                          <p:spTgt spid="103"/>
                                        </p:tgtEl>
                                        <p:attrNameLst>
                                          <p:attrName>style.opacity</p:attrName>
                                        </p:attrNameLst>
                                      </p:cBhvr>
                                      <p:to>
                                        <p:strVal val="0.5"/>
                                      </p:to>
                                    </p:set>
                                    <p:animEffect filter="image" prLst="opacity: 0.5">
                                      <p:cBhvr rctx="IE">
                                        <p:cTn id="186" dur="indefinite"/>
                                        <p:tgtEl>
                                          <p:spTgt spid="103"/>
                                        </p:tgtEl>
                                      </p:cBhvr>
                                    </p:animEffect>
                                  </p:childTnLst>
                                </p:cTn>
                              </p:par>
                              <p:par>
                                <p:cTn id="187" presetID="9" presetClass="emph" presetSubtype="0" nodeType="withEffect">
                                  <p:stCondLst>
                                    <p:cond delay="0"/>
                                  </p:stCondLst>
                                  <p:childTnLst>
                                    <p:set>
                                      <p:cBhvr rctx="PPT">
                                        <p:cTn id="188" dur="indefinite"/>
                                        <p:tgtEl>
                                          <p:spTgt spid="65"/>
                                        </p:tgtEl>
                                        <p:attrNameLst>
                                          <p:attrName>style.opacity</p:attrName>
                                        </p:attrNameLst>
                                      </p:cBhvr>
                                      <p:to>
                                        <p:strVal val="0.5"/>
                                      </p:to>
                                    </p:set>
                                    <p:animEffect filter="image" prLst="opacity: 0.5">
                                      <p:cBhvr rctx="IE">
                                        <p:cTn id="189" dur="indefinite"/>
                                        <p:tgtEl>
                                          <p:spTgt spid="65"/>
                                        </p:tgtEl>
                                      </p:cBhvr>
                                    </p:animEffect>
                                  </p:childTnLst>
                                </p:cTn>
                              </p:par>
                            </p:childTnLst>
                          </p:cTn>
                        </p:par>
                      </p:childTnLst>
                    </p:cTn>
                  </p:par>
                  <p:par>
                    <p:cTn id="190" fill="hold">
                      <p:stCondLst>
                        <p:cond delay="indefinite"/>
                      </p:stCondLst>
                      <p:childTnLst>
                        <p:par>
                          <p:cTn id="191" fill="hold">
                            <p:stCondLst>
                              <p:cond delay="0"/>
                            </p:stCondLst>
                            <p:childTnLst>
                              <p:par>
                                <p:cTn id="192" presetID="42" presetClass="path" presetSubtype="0" fill="hold" grpId="3" nodeType="clickEffect">
                                  <p:stCondLst>
                                    <p:cond delay="0"/>
                                  </p:stCondLst>
                                  <p:childTnLst>
                                    <p:animMotion origin="layout" path="M 2.23785E-6 -1.11111E-6 L 0.39638 0.15278 " pathEditMode="relative" rAng="0" ptsTypes="AA">
                                      <p:cBhvr>
                                        <p:cTn id="193" dur="1000" fill="hold"/>
                                        <p:tgtEl>
                                          <p:spTgt spid="79"/>
                                        </p:tgtEl>
                                        <p:attrNameLst>
                                          <p:attrName>ppt_x</p:attrName>
                                          <p:attrName>ppt_y</p:attrName>
                                        </p:attrNameLst>
                                      </p:cBhvr>
                                      <p:rCtr x="19812" y="7639"/>
                                    </p:animMotion>
                                  </p:childTnLst>
                                </p:cTn>
                              </p:par>
                              <p:par>
                                <p:cTn id="194" presetID="42" presetClass="path" presetSubtype="0" fill="hold" nodeType="withEffect">
                                  <p:stCondLst>
                                    <p:cond delay="0"/>
                                  </p:stCondLst>
                                  <p:childTnLst>
                                    <p:animMotion origin="layout" path="M -4.91077E-6 -4.81481E-6 L 0.39782 0.02616 " pathEditMode="relative" rAng="0" ptsTypes="AA">
                                      <p:cBhvr>
                                        <p:cTn id="195" dur="1000" fill="hold"/>
                                        <p:tgtEl>
                                          <p:spTgt spid="80"/>
                                        </p:tgtEl>
                                        <p:attrNameLst>
                                          <p:attrName>ppt_x</p:attrName>
                                          <p:attrName>ppt_y</p:attrName>
                                        </p:attrNameLst>
                                      </p:cBhvr>
                                      <p:rCtr x="19891" y="1296"/>
                                    </p:animMotion>
                                  </p:childTnLst>
                                </p:cTn>
                              </p:par>
                              <p:par>
                                <p:cTn id="196" presetID="6" presetClass="emph" presetSubtype="0" fill="hold" grpId="1" nodeType="withEffect">
                                  <p:stCondLst>
                                    <p:cond delay="0"/>
                                  </p:stCondLst>
                                  <p:childTnLst>
                                    <p:animScale>
                                      <p:cBhvr>
                                        <p:cTn id="197" dur="1000" fill="hold"/>
                                        <p:tgtEl>
                                          <p:spTgt spid="79"/>
                                        </p:tgtEl>
                                      </p:cBhvr>
                                      <p:by x="30000" y="30000"/>
                                    </p:animScale>
                                  </p:childTnLst>
                                </p:cTn>
                              </p:par>
                              <p:par>
                                <p:cTn id="198" presetID="6" presetClass="emph" presetSubtype="0" fill="hold" nodeType="withEffect">
                                  <p:stCondLst>
                                    <p:cond delay="0"/>
                                  </p:stCondLst>
                                  <p:childTnLst>
                                    <p:animScale>
                                      <p:cBhvr>
                                        <p:cTn id="199" dur="1000" fill="hold"/>
                                        <p:tgtEl>
                                          <p:spTgt spid="80"/>
                                        </p:tgtEl>
                                      </p:cBhvr>
                                      <p:by x="25000" y="25000"/>
                                    </p:animScale>
                                  </p:childTnLst>
                                </p:cTn>
                              </p:par>
                              <p:par>
                                <p:cTn id="200" presetID="53" presetClass="exit" presetSubtype="32" fill="hold" grpId="2" nodeType="withEffect">
                                  <p:stCondLst>
                                    <p:cond delay="500"/>
                                  </p:stCondLst>
                                  <p:childTnLst>
                                    <p:anim calcmode="lin" valueType="num">
                                      <p:cBhvr>
                                        <p:cTn id="201" dur="1500"/>
                                        <p:tgtEl>
                                          <p:spTgt spid="79"/>
                                        </p:tgtEl>
                                        <p:attrNameLst>
                                          <p:attrName>ppt_w</p:attrName>
                                        </p:attrNameLst>
                                      </p:cBhvr>
                                      <p:tavLst>
                                        <p:tav tm="0">
                                          <p:val>
                                            <p:strVal val="ppt_w"/>
                                          </p:val>
                                        </p:tav>
                                        <p:tav tm="100000">
                                          <p:val>
                                            <p:fltVal val="0"/>
                                          </p:val>
                                        </p:tav>
                                      </p:tavLst>
                                    </p:anim>
                                    <p:anim calcmode="lin" valueType="num">
                                      <p:cBhvr>
                                        <p:cTn id="202" dur="1500"/>
                                        <p:tgtEl>
                                          <p:spTgt spid="79"/>
                                        </p:tgtEl>
                                        <p:attrNameLst>
                                          <p:attrName>ppt_h</p:attrName>
                                        </p:attrNameLst>
                                      </p:cBhvr>
                                      <p:tavLst>
                                        <p:tav tm="0">
                                          <p:val>
                                            <p:strVal val="ppt_h"/>
                                          </p:val>
                                        </p:tav>
                                        <p:tav tm="100000">
                                          <p:val>
                                            <p:fltVal val="0"/>
                                          </p:val>
                                        </p:tav>
                                      </p:tavLst>
                                    </p:anim>
                                    <p:animEffect transition="out" filter="fade">
                                      <p:cBhvr>
                                        <p:cTn id="203" dur="1500"/>
                                        <p:tgtEl>
                                          <p:spTgt spid="79"/>
                                        </p:tgtEl>
                                      </p:cBhvr>
                                    </p:animEffect>
                                    <p:set>
                                      <p:cBhvr>
                                        <p:cTn id="204" dur="1" fill="hold">
                                          <p:stCondLst>
                                            <p:cond delay="1499"/>
                                          </p:stCondLst>
                                        </p:cTn>
                                        <p:tgtEl>
                                          <p:spTgt spid="79"/>
                                        </p:tgtEl>
                                        <p:attrNameLst>
                                          <p:attrName>style.visibility</p:attrName>
                                        </p:attrNameLst>
                                      </p:cBhvr>
                                      <p:to>
                                        <p:strVal val="hidden"/>
                                      </p:to>
                                    </p:set>
                                  </p:childTnLst>
                                </p:cTn>
                              </p:par>
                              <p:par>
                                <p:cTn id="205" presetID="53" presetClass="exit" presetSubtype="32" fill="hold" nodeType="withEffect">
                                  <p:stCondLst>
                                    <p:cond delay="500"/>
                                  </p:stCondLst>
                                  <p:childTnLst>
                                    <p:anim calcmode="lin" valueType="num">
                                      <p:cBhvr>
                                        <p:cTn id="206" dur="1500"/>
                                        <p:tgtEl>
                                          <p:spTgt spid="80"/>
                                        </p:tgtEl>
                                        <p:attrNameLst>
                                          <p:attrName>ppt_w</p:attrName>
                                        </p:attrNameLst>
                                      </p:cBhvr>
                                      <p:tavLst>
                                        <p:tav tm="0">
                                          <p:val>
                                            <p:strVal val="ppt_w"/>
                                          </p:val>
                                        </p:tav>
                                        <p:tav tm="100000">
                                          <p:val>
                                            <p:fltVal val="0"/>
                                          </p:val>
                                        </p:tav>
                                      </p:tavLst>
                                    </p:anim>
                                    <p:anim calcmode="lin" valueType="num">
                                      <p:cBhvr>
                                        <p:cTn id="207" dur="1500"/>
                                        <p:tgtEl>
                                          <p:spTgt spid="80"/>
                                        </p:tgtEl>
                                        <p:attrNameLst>
                                          <p:attrName>ppt_h</p:attrName>
                                        </p:attrNameLst>
                                      </p:cBhvr>
                                      <p:tavLst>
                                        <p:tav tm="0">
                                          <p:val>
                                            <p:strVal val="ppt_h"/>
                                          </p:val>
                                        </p:tav>
                                        <p:tav tm="100000">
                                          <p:val>
                                            <p:fltVal val="0"/>
                                          </p:val>
                                        </p:tav>
                                      </p:tavLst>
                                    </p:anim>
                                    <p:animEffect transition="out" filter="fade">
                                      <p:cBhvr>
                                        <p:cTn id="208" dur="1500"/>
                                        <p:tgtEl>
                                          <p:spTgt spid="80"/>
                                        </p:tgtEl>
                                      </p:cBhvr>
                                    </p:animEffect>
                                    <p:set>
                                      <p:cBhvr>
                                        <p:cTn id="209" dur="1" fill="hold">
                                          <p:stCondLst>
                                            <p:cond delay="1499"/>
                                          </p:stCondLst>
                                        </p:cTn>
                                        <p:tgtEl>
                                          <p:spTgt spid="80"/>
                                        </p:tgtEl>
                                        <p:attrNameLst>
                                          <p:attrName>style.visibility</p:attrName>
                                        </p:attrNameLst>
                                      </p:cBhvr>
                                      <p:to>
                                        <p:strVal val="hidden"/>
                                      </p:to>
                                    </p:set>
                                  </p:childTnLst>
                                </p:cTn>
                              </p:par>
                              <p:par>
                                <p:cTn id="210" presetID="1" presetClass="entr" presetSubtype="0" fill="hold" nodeType="withEffect">
                                  <p:stCondLst>
                                    <p:cond delay="500"/>
                                  </p:stCondLst>
                                  <p:childTnLst>
                                    <p:set>
                                      <p:cBhvr>
                                        <p:cTn id="211" dur="1" fill="hold">
                                          <p:stCondLst>
                                            <p:cond delay="0"/>
                                          </p:stCondLst>
                                        </p:cTn>
                                        <p:tgtEl>
                                          <p:spTgt spid="66"/>
                                        </p:tgtEl>
                                        <p:attrNameLst>
                                          <p:attrName>style.visibility</p:attrName>
                                        </p:attrNameLst>
                                      </p:cBhvr>
                                      <p:to>
                                        <p:strVal val="visible"/>
                                      </p:to>
                                    </p:set>
                                  </p:childTnLst>
                                </p:cTn>
                              </p:par>
                              <p:par>
                                <p:cTn id="212" presetID="10" presetClass="entr" presetSubtype="0" fill="hold" nodeType="withEffect">
                                  <p:stCondLst>
                                    <p:cond delay="0"/>
                                  </p:stCondLst>
                                  <p:childTnLst>
                                    <p:set>
                                      <p:cBhvr>
                                        <p:cTn id="213" dur="1" fill="hold">
                                          <p:stCondLst>
                                            <p:cond delay="0"/>
                                          </p:stCondLst>
                                        </p:cTn>
                                        <p:tgtEl>
                                          <p:spTgt spid="85"/>
                                        </p:tgtEl>
                                        <p:attrNameLst>
                                          <p:attrName>style.visibility</p:attrName>
                                        </p:attrNameLst>
                                      </p:cBhvr>
                                      <p:to>
                                        <p:strVal val="visible"/>
                                      </p:to>
                                    </p:set>
                                    <p:animEffect transition="in" filter="fade">
                                      <p:cBhvr>
                                        <p:cTn id="214" dur="500"/>
                                        <p:tgtEl>
                                          <p:spTgt spid="85"/>
                                        </p:tgtEl>
                                      </p:cBhvr>
                                    </p:animEffect>
                                  </p:childTnLst>
                                </p:cTn>
                              </p:par>
                              <p:par>
                                <p:cTn id="215" presetID="10" presetClass="entr" presetSubtype="0" fill="hold" nodeType="withEffect">
                                  <p:stCondLst>
                                    <p:cond delay="0"/>
                                  </p:stCondLst>
                                  <p:childTnLst>
                                    <p:set>
                                      <p:cBhvr>
                                        <p:cTn id="216" dur="1" fill="hold">
                                          <p:stCondLst>
                                            <p:cond delay="0"/>
                                          </p:stCondLst>
                                        </p:cTn>
                                        <p:tgtEl>
                                          <p:spTgt spid="97"/>
                                        </p:tgtEl>
                                        <p:attrNameLst>
                                          <p:attrName>style.visibility</p:attrName>
                                        </p:attrNameLst>
                                      </p:cBhvr>
                                      <p:to>
                                        <p:strVal val="visible"/>
                                      </p:to>
                                    </p:set>
                                    <p:animEffect transition="in" filter="fade">
                                      <p:cBhvr>
                                        <p:cTn id="217" dur="500"/>
                                        <p:tgtEl>
                                          <p:spTgt spid="97"/>
                                        </p:tgtEl>
                                      </p:cBhvr>
                                    </p:animEffect>
                                  </p:childTnLst>
                                </p:cTn>
                              </p:par>
                              <p:par>
                                <p:cTn id="218" presetID="10" presetClass="entr" presetSubtype="0" fill="hold" nodeType="withEffect">
                                  <p:stCondLst>
                                    <p:cond delay="0"/>
                                  </p:stCondLst>
                                  <p:childTnLst>
                                    <p:set>
                                      <p:cBhvr>
                                        <p:cTn id="219" dur="1" fill="hold">
                                          <p:stCondLst>
                                            <p:cond delay="0"/>
                                          </p:stCondLst>
                                        </p:cTn>
                                        <p:tgtEl>
                                          <p:spTgt spid="88"/>
                                        </p:tgtEl>
                                        <p:attrNameLst>
                                          <p:attrName>style.visibility</p:attrName>
                                        </p:attrNameLst>
                                      </p:cBhvr>
                                      <p:to>
                                        <p:strVal val="visible"/>
                                      </p:to>
                                    </p:set>
                                    <p:animEffect transition="in" filter="fade">
                                      <p:cBhvr>
                                        <p:cTn id="220" dur="500"/>
                                        <p:tgtEl>
                                          <p:spTgt spid="88"/>
                                        </p:tgtEl>
                                      </p:cBhvr>
                                    </p:animEffect>
                                  </p:childTnLst>
                                </p:cTn>
                              </p:par>
                              <p:par>
                                <p:cTn id="221" presetID="10" presetClass="entr" presetSubtype="0" fill="hold" nodeType="withEffect">
                                  <p:stCondLst>
                                    <p:cond delay="0"/>
                                  </p:stCondLst>
                                  <p:childTnLst>
                                    <p:set>
                                      <p:cBhvr>
                                        <p:cTn id="222" dur="1" fill="hold">
                                          <p:stCondLst>
                                            <p:cond delay="0"/>
                                          </p:stCondLst>
                                        </p:cTn>
                                        <p:tgtEl>
                                          <p:spTgt spid="91"/>
                                        </p:tgtEl>
                                        <p:attrNameLst>
                                          <p:attrName>style.visibility</p:attrName>
                                        </p:attrNameLst>
                                      </p:cBhvr>
                                      <p:to>
                                        <p:strVal val="visible"/>
                                      </p:to>
                                    </p:set>
                                    <p:animEffect transition="in" filter="fade">
                                      <p:cBhvr>
                                        <p:cTn id="223" dur="500"/>
                                        <p:tgtEl>
                                          <p:spTgt spid="91"/>
                                        </p:tgtEl>
                                      </p:cBhvr>
                                    </p:animEffect>
                                  </p:childTnLst>
                                </p:cTn>
                              </p:par>
                              <p:par>
                                <p:cTn id="224" presetID="10" presetClass="entr" presetSubtype="0" fill="hold"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500"/>
                                        <p:tgtEl>
                                          <p:spTgt spid="94"/>
                                        </p:tgtEl>
                                      </p:cBhvr>
                                    </p:animEffect>
                                  </p:childTnLst>
                                </p:cTn>
                              </p:par>
                              <p:par>
                                <p:cTn id="227" presetID="10" presetClass="exit" presetSubtype="0" fill="hold" nodeType="withEffect">
                                  <p:stCondLst>
                                    <p:cond delay="0"/>
                                  </p:stCondLst>
                                  <p:childTnLst>
                                    <p:animEffect transition="out" filter="fade">
                                      <p:cBhvr>
                                        <p:cTn id="228" dur="500"/>
                                        <p:tgtEl>
                                          <p:spTgt spid="100"/>
                                        </p:tgtEl>
                                      </p:cBhvr>
                                    </p:animEffect>
                                    <p:set>
                                      <p:cBhvr>
                                        <p:cTn id="229" dur="1" fill="hold">
                                          <p:stCondLst>
                                            <p:cond delay="499"/>
                                          </p:stCondLst>
                                        </p:cTn>
                                        <p:tgtEl>
                                          <p:spTgt spid="100"/>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500"/>
                                        <p:tgtEl>
                                          <p:spTgt spid="101"/>
                                        </p:tgtEl>
                                      </p:cBhvr>
                                    </p:animEffect>
                                    <p:set>
                                      <p:cBhvr>
                                        <p:cTn id="232" dur="1" fill="hold">
                                          <p:stCondLst>
                                            <p:cond delay="499"/>
                                          </p:stCondLst>
                                        </p:cTn>
                                        <p:tgtEl>
                                          <p:spTgt spid="101"/>
                                        </p:tgtEl>
                                        <p:attrNameLst>
                                          <p:attrName>style.visibility</p:attrName>
                                        </p:attrNameLst>
                                      </p:cBhvr>
                                      <p:to>
                                        <p:strVal val="hidden"/>
                                      </p:to>
                                    </p:set>
                                  </p:childTnLst>
                                </p:cTn>
                              </p:par>
                              <p:par>
                                <p:cTn id="233" presetID="10" presetClass="exit" presetSubtype="0" fill="hold" nodeType="withEffect">
                                  <p:stCondLst>
                                    <p:cond delay="0"/>
                                  </p:stCondLst>
                                  <p:childTnLst>
                                    <p:animEffect transition="out" filter="fade">
                                      <p:cBhvr>
                                        <p:cTn id="234" dur="500"/>
                                        <p:tgtEl>
                                          <p:spTgt spid="102"/>
                                        </p:tgtEl>
                                      </p:cBhvr>
                                    </p:animEffect>
                                    <p:set>
                                      <p:cBhvr>
                                        <p:cTn id="235" dur="1" fill="hold">
                                          <p:stCondLst>
                                            <p:cond delay="499"/>
                                          </p:stCondLst>
                                        </p:cTn>
                                        <p:tgtEl>
                                          <p:spTgt spid="102"/>
                                        </p:tgtEl>
                                        <p:attrNameLst>
                                          <p:attrName>style.visibility</p:attrName>
                                        </p:attrNameLst>
                                      </p:cBhvr>
                                      <p:to>
                                        <p:strVal val="hidden"/>
                                      </p:to>
                                    </p:set>
                                  </p:childTnLst>
                                </p:cTn>
                              </p:par>
                              <p:par>
                                <p:cTn id="236" presetID="10" presetClass="exit" presetSubtype="0" fill="hold" nodeType="withEffect">
                                  <p:stCondLst>
                                    <p:cond delay="0"/>
                                  </p:stCondLst>
                                  <p:childTnLst>
                                    <p:animEffect transition="out" filter="fade">
                                      <p:cBhvr>
                                        <p:cTn id="237" dur="500"/>
                                        <p:tgtEl>
                                          <p:spTgt spid="103"/>
                                        </p:tgtEl>
                                      </p:cBhvr>
                                    </p:animEffect>
                                    <p:set>
                                      <p:cBhvr>
                                        <p:cTn id="238" dur="1" fill="hold">
                                          <p:stCondLst>
                                            <p:cond delay="499"/>
                                          </p:stCondLst>
                                        </p:cTn>
                                        <p:tgtEl>
                                          <p:spTgt spid="103"/>
                                        </p:tgtEl>
                                        <p:attrNameLst>
                                          <p:attrName>style.visibility</p:attrName>
                                        </p:attrNameLst>
                                      </p:cBhvr>
                                      <p:to>
                                        <p:strVal val="hidden"/>
                                      </p:to>
                                    </p:set>
                                  </p:childTnLst>
                                </p:cTn>
                              </p:par>
                              <p:par>
                                <p:cTn id="239" presetID="10" presetClass="exit" presetSubtype="0" fill="hold" nodeType="withEffect">
                                  <p:stCondLst>
                                    <p:cond delay="0"/>
                                  </p:stCondLst>
                                  <p:childTnLst>
                                    <p:animEffect transition="out" filter="fade">
                                      <p:cBhvr>
                                        <p:cTn id="240" dur="500"/>
                                        <p:tgtEl>
                                          <p:spTgt spid="67"/>
                                        </p:tgtEl>
                                      </p:cBhvr>
                                    </p:animEffect>
                                    <p:set>
                                      <p:cBhvr>
                                        <p:cTn id="241" dur="1" fill="hold">
                                          <p:stCondLst>
                                            <p:cond delay="499"/>
                                          </p:stCondLst>
                                        </p:cTn>
                                        <p:tgtEl>
                                          <p:spTgt spid="67"/>
                                        </p:tgtEl>
                                        <p:attrNameLst>
                                          <p:attrName>style.visibility</p:attrName>
                                        </p:attrNameLst>
                                      </p:cBhvr>
                                      <p:to>
                                        <p:strVal val="hidden"/>
                                      </p:to>
                                    </p:set>
                                  </p:childTnLst>
                                </p:cTn>
                              </p:par>
                              <p:par>
                                <p:cTn id="242" presetID="10" presetClass="entr" presetSubtype="0" fill="hold" nodeType="withEffect">
                                  <p:stCondLst>
                                    <p:cond delay="0"/>
                                  </p:stCondLst>
                                  <p:childTnLst>
                                    <p:set>
                                      <p:cBhvr>
                                        <p:cTn id="243" dur="1" fill="hold">
                                          <p:stCondLst>
                                            <p:cond delay="0"/>
                                          </p:stCondLst>
                                        </p:cTn>
                                        <p:tgtEl>
                                          <p:spTgt spid="72"/>
                                        </p:tgtEl>
                                        <p:attrNameLst>
                                          <p:attrName>style.visibility</p:attrName>
                                        </p:attrNameLst>
                                      </p:cBhvr>
                                      <p:to>
                                        <p:strVal val="visible"/>
                                      </p:to>
                                    </p:set>
                                    <p:animEffect transition="in" filter="fade">
                                      <p:cBhvr>
                                        <p:cTn id="244" dur="500"/>
                                        <p:tgtEl>
                                          <p:spTgt spid="72"/>
                                        </p:tgtEl>
                                      </p:cBhvr>
                                    </p:animEffect>
                                  </p:childTnLst>
                                </p:cTn>
                              </p:par>
                              <p:par>
                                <p:cTn id="245" presetID="10" presetClass="exit" presetSubtype="0" fill="hold" nodeType="withEffect">
                                  <p:stCondLst>
                                    <p:cond delay="0"/>
                                  </p:stCondLst>
                                  <p:childTnLst>
                                    <p:animEffect transition="out" filter="fade">
                                      <p:cBhvr>
                                        <p:cTn id="246" dur="500"/>
                                        <p:tgtEl>
                                          <p:spTgt spid="64"/>
                                        </p:tgtEl>
                                      </p:cBhvr>
                                    </p:animEffect>
                                    <p:set>
                                      <p:cBhvr>
                                        <p:cTn id="247" dur="1" fill="hold">
                                          <p:stCondLst>
                                            <p:cond delay="499"/>
                                          </p:stCondLst>
                                        </p:cTn>
                                        <p:tgtEl>
                                          <p:spTgt spid="64"/>
                                        </p:tgtEl>
                                        <p:attrNameLst>
                                          <p:attrName>style.visibility</p:attrName>
                                        </p:attrNameLst>
                                      </p:cBhvr>
                                      <p:to>
                                        <p:strVal val="hidden"/>
                                      </p:to>
                                    </p:set>
                                  </p:childTnLst>
                                </p:cTn>
                              </p:par>
                              <p:par>
                                <p:cTn id="248" presetID="10" presetClass="entr" presetSubtype="0" fill="hold" nodeType="withEffect">
                                  <p:stCondLst>
                                    <p:cond delay="0"/>
                                  </p:stCondLst>
                                  <p:childTnLst>
                                    <p:set>
                                      <p:cBhvr>
                                        <p:cTn id="249" dur="1" fill="hold">
                                          <p:stCondLst>
                                            <p:cond delay="0"/>
                                          </p:stCondLst>
                                        </p:cTn>
                                        <p:tgtEl>
                                          <p:spTgt spid="70"/>
                                        </p:tgtEl>
                                        <p:attrNameLst>
                                          <p:attrName>style.visibility</p:attrName>
                                        </p:attrNameLst>
                                      </p:cBhvr>
                                      <p:to>
                                        <p:strVal val="visible"/>
                                      </p:to>
                                    </p:set>
                                    <p:animEffect transition="in" filter="fade">
                                      <p:cBhvr>
                                        <p:cTn id="250" dur="500"/>
                                        <p:tgtEl>
                                          <p:spTgt spid="70"/>
                                        </p:tgtEl>
                                      </p:cBhvr>
                                    </p:animEffect>
                                  </p:childTnLst>
                                </p:cTn>
                              </p:par>
                              <p:par>
                                <p:cTn id="251" presetID="10" presetClass="exit" presetSubtype="0" fill="hold" nodeType="withEffect">
                                  <p:stCondLst>
                                    <p:cond delay="0"/>
                                  </p:stCondLst>
                                  <p:childTnLst>
                                    <p:animEffect transition="out" filter="fade">
                                      <p:cBhvr>
                                        <p:cTn id="252" dur="500"/>
                                        <p:tgtEl>
                                          <p:spTgt spid="65"/>
                                        </p:tgtEl>
                                      </p:cBhvr>
                                    </p:animEffect>
                                    <p:set>
                                      <p:cBhvr>
                                        <p:cTn id="253" dur="1" fill="hold">
                                          <p:stCondLst>
                                            <p:cond delay="499"/>
                                          </p:stCondLst>
                                        </p:cTn>
                                        <p:tgtEl>
                                          <p:spTgt spid="65"/>
                                        </p:tgtEl>
                                        <p:attrNameLst>
                                          <p:attrName>style.visibility</p:attrName>
                                        </p:attrNameLst>
                                      </p:cBhvr>
                                      <p:to>
                                        <p:strVal val="hidden"/>
                                      </p:to>
                                    </p:set>
                                  </p:childTnLst>
                                </p:cTn>
                              </p:par>
                              <p:par>
                                <p:cTn id="254" presetID="10" presetClass="entr" presetSubtype="0" fill="hold" nodeType="withEffect">
                                  <p:stCondLst>
                                    <p:cond delay="0"/>
                                  </p:stCondLst>
                                  <p:childTnLst>
                                    <p:set>
                                      <p:cBhvr>
                                        <p:cTn id="255" dur="1" fill="hold">
                                          <p:stCondLst>
                                            <p:cond delay="0"/>
                                          </p:stCondLst>
                                        </p:cTn>
                                        <p:tgtEl>
                                          <p:spTgt spid="71"/>
                                        </p:tgtEl>
                                        <p:attrNameLst>
                                          <p:attrName>style.visibility</p:attrName>
                                        </p:attrNameLst>
                                      </p:cBhvr>
                                      <p:to>
                                        <p:strVal val="visible"/>
                                      </p:to>
                                    </p:set>
                                    <p:animEffect transition="in" filter="fade">
                                      <p:cBhvr>
                                        <p:cTn id="256" dur="500"/>
                                        <p:tgtEl>
                                          <p:spTgt spid="71"/>
                                        </p:tgtEl>
                                      </p:cBhvr>
                                    </p:animEffect>
                                  </p:childTnLst>
                                </p:cTn>
                              </p:par>
                              <p:par>
                                <p:cTn id="257" presetID="10" presetClass="exit" presetSubtype="0" fill="hold" grpId="1" nodeType="withEffect">
                                  <p:stCondLst>
                                    <p:cond delay="0"/>
                                  </p:stCondLst>
                                  <p:childTnLst>
                                    <p:animEffect transition="out" filter="fade">
                                      <p:cBhvr>
                                        <p:cTn id="258" dur="500"/>
                                        <p:tgtEl>
                                          <p:spTgt spid="4"/>
                                        </p:tgtEl>
                                      </p:cBhvr>
                                    </p:animEffect>
                                    <p:set>
                                      <p:cBhvr>
                                        <p:cTn id="259" dur="1" fill="hold">
                                          <p:stCondLst>
                                            <p:cond delay="499"/>
                                          </p:stCondLst>
                                        </p:cTn>
                                        <p:tgtEl>
                                          <p:spTgt spid="4"/>
                                        </p:tgtEl>
                                        <p:attrNameLst>
                                          <p:attrName>style.visibility</p:attrName>
                                        </p:attrNameLst>
                                      </p:cBhvr>
                                      <p:to>
                                        <p:strVal val="hidden"/>
                                      </p:to>
                                    </p:set>
                                  </p:childTnLst>
                                </p:cTn>
                              </p:par>
                            </p:childTnLst>
                          </p:cTn>
                        </p:par>
                        <p:par>
                          <p:cTn id="260" fill="hold">
                            <p:stCondLst>
                              <p:cond delay="2000"/>
                            </p:stCondLst>
                            <p:childTnLst>
                              <p:par>
                                <p:cTn id="261" presetID="22" presetClass="entr" presetSubtype="1" fill="hold" grpId="0" nodeType="afterEffect">
                                  <p:stCondLst>
                                    <p:cond delay="0"/>
                                  </p:stCondLst>
                                  <p:childTnLst>
                                    <p:set>
                                      <p:cBhvr>
                                        <p:cTn id="262" dur="1" fill="hold">
                                          <p:stCondLst>
                                            <p:cond delay="0"/>
                                          </p:stCondLst>
                                        </p:cTn>
                                        <p:tgtEl>
                                          <p:spTgt spid="3"/>
                                        </p:tgtEl>
                                        <p:attrNameLst>
                                          <p:attrName>style.visibility</p:attrName>
                                        </p:attrNameLst>
                                      </p:cBhvr>
                                      <p:to>
                                        <p:strVal val="visible"/>
                                      </p:to>
                                    </p:set>
                                    <p:animEffect transition="in" filter="wipe(up)">
                                      <p:cBhvr>
                                        <p:cTn id="2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8" grpId="0" animBg="1"/>
      <p:bldP spid="68" grpId="1" animBg="1"/>
      <p:bldP spid="68" grpId="2" animBg="1"/>
      <p:bldP spid="68" grpId="3" animBg="1"/>
      <p:bldP spid="73" grpId="0" animBg="1"/>
      <p:bldP spid="73" grpId="1" animBg="1"/>
      <p:bldP spid="73" grpId="2" animBg="1"/>
      <p:bldP spid="73" grpId="3" animBg="1"/>
      <p:bldP spid="75" grpId="0" animBg="1"/>
      <p:bldP spid="75" grpId="1" animBg="1"/>
      <p:bldP spid="75" grpId="2" animBg="1"/>
      <p:bldP spid="75" grpId="3" animBg="1"/>
      <p:bldP spid="77" grpId="0" animBg="1"/>
      <p:bldP spid="77" grpId="1" animBg="1"/>
      <p:bldP spid="77" grpId="2" animBg="1"/>
      <p:bldP spid="77" grpId="3" animBg="1"/>
      <p:bldP spid="79" grpId="0" animBg="1"/>
      <p:bldP spid="79" grpId="1" animBg="1"/>
      <p:bldP spid="79" grpId="2" animBg="1"/>
      <p:bldP spid="79" grpId="3" animBg="1"/>
      <p:bldP spid="3" grpId="0" animBg="1"/>
    </p:bldLst>
  </p:timing>
</p:sld>
</file>

<file path=ppt/theme/theme1.xml><?xml version="1.0" encoding="utf-8"?>
<a:theme xmlns:a="http://schemas.openxmlformats.org/drawingml/2006/main" name="3_7-30269_Server &amp; Tools Business_16x9">
  <a:themeElements>
    <a:clrScheme name="CloudOS">
      <a:dk1>
        <a:srgbClr val="505050"/>
      </a:dk1>
      <a:lt1>
        <a:srgbClr val="FFFFFF"/>
      </a:lt1>
      <a:dk2>
        <a:srgbClr val="505050"/>
      </a:dk2>
      <a:lt2>
        <a:srgbClr val="969696"/>
      </a:lt2>
      <a:accent1>
        <a:srgbClr val="00188F"/>
      </a:accent1>
      <a:accent2>
        <a:srgbClr val="00BCF2"/>
      </a:accent2>
      <a:accent3>
        <a:srgbClr val="442359"/>
      </a:accent3>
      <a:accent4>
        <a:srgbClr val="68217A"/>
      </a:accent4>
      <a:accent5>
        <a:srgbClr val="DC3C00"/>
      </a:accent5>
      <a:accent6>
        <a:srgbClr val="FF8C00"/>
      </a:accent6>
      <a:hlink>
        <a:srgbClr val="002050"/>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Branded_External_Template_16x9_v08.potx" id="{A3A7EA50-E725-4552-86C4-613208F25A7F}" vid="{E10FA64B-8E2B-442D-B49C-D02A202E26F3}"/>
    </a:ext>
  </a:extLst>
</a:theme>
</file>

<file path=ppt/theme/theme2.xml><?xml version="1.0" encoding="utf-8"?>
<a:theme xmlns:a="http://schemas.openxmlformats.org/drawingml/2006/main" name="7-30269_Server &amp; Tools Business_16x9">
  <a:themeElements>
    <a:clrScheme name="Custom 14">
      <a:dk1>
        <a:srgbClr val="505050"/>
      </a:dk1>
      <a:lt1>
        <a:srgbClr val="FFFFFF"/>
      </a:lt1>
      <a:dk2>
        <a:srgbClr val="505050"/>
      </a:dk2>
      <a:lt2>
        <a:srgbClr val="969696"/>
      </a:lt2>
      <a:accent1>
        <a:srgbClr val="00187B"/>
      </a:accent1>
      <a:accent2>
        <a:srgbClr val="7FBA00"/>
      </a:accent2>
      <a:accent3>
        <a:srgbClr val="FF8C00"/>
      </a:accent3>
      <a:accent4>
        <a:srgbClr val="00BCF2"/>
      </a:accent4>
      <a:accent5>
        <a:srgbClr val="E81123"/>
      </a:accent5>
      <a:accent6>
        <a:srgbClr val="FFB900"/>
      </a:accent6>
      <a:hlink>
        <a:srgbClr val="00187B"/>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External_Template_16x9" id="{2FE55D51-FEBC-4A42-A4CB-0C1E7CD67338}" vid="{6B9A7899-6FE2-4C34-8CB1-94B9A5D7B2AB}"/>
    </a:ext>
  </a:extLst>
</a:theme>
</file>

<file path=ppt/theme/theme3.xml><?xml version="1.0" encoding="utf-8"?>
<a:theme xmlns:a="http://schemas.openxmlformats.org/drawingml/2006/main" name="1_7-30269_Server &amp; Tools Business_16x9">
  <a:themeElements>
    <a:clrScheme name="Custom 14">
      <a:dk1>
        <a:srgbClr val="505050"/>
      </a:dk1>
      <a:lt1>
        <a:srgbClr val="FFFFFF"/>
      </a:lt1>
      <a:dk2>
        <a:srgbClr val="505050"/>
      </a:dk2>
      <a:lt2>
        <a:srgbClr val="969696"/>
      </a:lt2>
      <a:accent1>
        <a:srgbClr val="00187B"/>
      </a:accent1>
      <a:accent2>
        <a:srgbClr val="7FBA00"/>
      </a:accent2>
      <a:accent3>
        <a:srgbClr val="FF8C00"/>
      </a:accent3>
      <a:accent4>
        <a:srgbClr val="00BCF2"/>
      </a:accent4>
      <a:accent5>
        <a:srgbClr val="E81123"/>
      </a:accent5>
      <a:accent6>
        <a:srgbClr val="FFB900"/>
      </a:accent6>
      <a:hlink>
        <a:srgbClr val="00187B"/>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External_Template_16x9" id="{2FE55D51-FEBC-4A42-A4CB-0C1E7CD67338}" vid="{6B9A7899-6FE2-4C34-8CB1-94B9A5D7B2AB}"/>
    </a:ext>
  </a:extLst>
</a:theme>
</file>

<file path=ppt/theme/theme4.xml><?xml version="1.0" encoding="utf-8"?>
<a:theme xmlns:a="http://schemas.openxmlformats.org/drawingml/2006/main" name="2_7-30269_Server &amp; Tools Business_16x9">
  <a:themeElements>
    <a:clrScheme name="Custom 14">
      <a:dk1>
        <a:srgbClr val="505050"/>
      </a:dk1>
      <a:lt1>
        <a:srgbClr val="FFFFFF"/>
      </a:lt1>
      <a:dk2>
        <a:srgbClr val="505050"/>
      </a:dk2>
      <a:lt2>
        <a:srgbClr val="969696"/>
      </a:lt2>
      <a:accent1>
        <a:srgbClr val="00187B"/>
      </a:accent1>
      <a:accent2>
        <a:srgbClr val="7FBA00"/>
      </a:accent2>
      <a:accent3>
        <a:srgbClr val="FF8C00"/>
      </a:accent3>
      <a:accent4>
        <a:srgbClr val="00BCF2"/>
      </a:accent4>
      <a:accent5>
        <a:srgbClr val="E81123"/>
      </a:accent5>
      <a:accent6>
        <a:srgbClr val="FFB900"/>
      </a:accent6>
      <a:hlink>
        <a:srgbClr val="00187B"/>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External_Template_16x9" id="{2FE55D51-FEBC-4A42-A4CB-0C1E7CD67338}" vid="{6B9A7899-6FE2-4C34-8CB1-94B9A5D7B2AB}"/>
    </a:ext>
  </a:extLst>
</a:theme>
</file>

<file path=ppt/theme/theme5.xml><?xml version="1.0" encoding="utf-8"?>
<a:theme xmlns:a="http://schemas.openxmlformats.org/drawingml/2006/main" name="4_7-30269_Server &amp; Tools Business_16x9">
  <a:themeElements>
    <a:clrScheme name="Custom 14">
      <a:dk1>
        <a:srgbClr val="505050"/>
      </a:dk1>
      <a:lt1>
        <a:srgbClr val="FFFFFF"/>
      </a:lt1>
      <a:dk2>
        <a:srgbClr val="505050"/>
      </a:dk2>
      <a:lt2>
        <a:srgbClr val="969696"/>
      </a:lt2>
      <a:accent1>
        <a:srgbClr val="00187B"/>
      </a:accent1>
      <a:accent2>
        <a:srgbClr val="7FBA00"/>
      </a:accent2>
      <a:accent3>
        <a:srgbClr val="FF8C00"/>
      </a:accent3>
      <a:accent4>
        <a:srgbClr val="00BCF2"/>
      </a:accent4>
      <a:accent5>
        <a:srgbClr val="E81123"/>
      </a:accent5>
      <a:accent6>
        <a:srgbClr val="FFB900"/>
      </a:accent6>
      <a:hlink>
        <a:srgbClr val="00187B"/>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External_Template_16x9" id="{2FE55D51-FEBC-4A42-A4CB-0C1E7CD67338}" vid="{6B9A7899-6FE2-4C34-8CB1-94B9A5D7B2A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3102</Words>
  <Application>Microsoft Office PowerPoint</Application>
  <PresentationFormat>Widescreen</PresentationFormat>
  <Paragraphs>247</Paragraphs>
  <Slides>5</Slides>
  <Notes>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vt:i4>
      </vt:variant>
    </vt:vector>
  </HeadingPairs>
  <TitlesOfParts>
    <vt:vector size="18" baseType="lpstr">
      <vt:lpstr>Arial</vt:lpstr>
      <vt:lpstr>Calibri</vt:lpstr>
      <vt:lpstr>Segoe</vt:lpstr>
      <vt:lpstr>Segoe Light</vt:lpstr>
      <vt:lpstr>Segoe UI</vt:lpstr>
      <vt:lpstr>Segoe UI Light</vt:lpstr>
      <vt:lpstr>Segoe UI Semibold</vt:lpstr>
      <vt:lpstr>Wingdings</vt:lpstr>
      <vt:lpstr>3_7-30269_Server &amp; Tools Business_16x9</vt:lpstr>
      <vt:lpstr>7-30269_Server &amp; Tools Business_16x9</vt:lpstr>
      <vt:lpstr>1_7-30269_Server &amp; Tools Business_16x9</vt:lpstr>
      <vt:lpstr>2_7-30269_Server &amp; Tools Business_16x9</vt:lpstr>
      <vt:lpstr>4_7-30269_Server &amp; Tools Business_16x9</vt:lpstr>
      <vt:lpstr>System Center 2012 R2 solution overview</vt:lpstr>
      <vt:lpstr>Unified management for the Cloud OS</vt:lpstr>
      <vt:lpstr>Multi-tenant cloud infrastructure:  service management automation </vt:lpstr>
      <vt:lpstr>Standardized application provisioning</vt:lpstr>
      <vt:lpstr>Flexible service delivery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Center 2012 R2 solution overview</dc:title>
  <dc:creator>James Bannan</dc:creator>
  <cp:lastModifiedBy>Carol Wapshere</cp:lastModifiedBy>
  <cp:revision>2</cp:revision>
  <dcterms:created xsi:type="dcterms:W3CDTF">2014-05-14T11:05:12Z</dcterms:created>
  <dcterms:modified xsi:type="dcterms:W3CDTF">2014-05-14T20:50:36Z</dcterms:modified>
</cp:coreProperties>
</file>