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52" r:id="rId1"/>
  </p:sldMasterIdLst>
  <p:notesMasterIdLst>
    <p:notesMasterId r:id="rId35"/>
  </p:notesMasterIdLst>
  <p:handoutMasterIdLst>
    <p:handoutMasterId r:id="rId36"/>
  </p:handoutMasterIdLst>
  <p:sldIdLst>
    <p:sldId id="256" r:id="rId2"/>
    <p:sldId id="297" r:id="rId3"/>
    <p:sldId id="292"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25" r:id="rId23"/>
    <p:sldId id="316" r:id="rId24"/>
    <p:sldId id="317" r:id="rId25"/>
    <p:sldId id="318" r:id="rId26"/>
    <p:sldId id="319" r:id="rId27"/>
    <p:sldId id="320" r:id="rId28"/>
    <p:sldId id="321" r:id="rId29"/>
    <p:sldId id="322" r:id="rId30"/>
    <p:sldId id="323" r:id="rId31"/>
    <p:sldId id="324" r:id="rId32"/>
    <p:sldId id="284" r:id="rId33"/>
    <p:sldId id="285" r:id="rId34"/>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5971" autoAdjust="0"/>
  </p:normalViewPr>
  <p:slideViewPr>
    <p:cSldViewPr>
      <p:cViewPr varScale="1">
        <p:scale>
          <a:sx n="112" d="100"/>
          <a:sy n="112" d="100"/>
        </p:scale>
        <p:origin x="14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8/21/2013</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55664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8/21/2013</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85682977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extLst>
      <p:ext uri="{BB962C8B-B14F-4D97-AF65-F5344CB8AC3E}">
        <p14:creationId xmlns:p14="http://schemas.microsoft.com/office/powerpoint/2010/main" val="190023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extLst>
      <p:ext uri="{BB962C8B-B14F-4D97-AF65-F5344CB8AC3E}">
        <p14:creationId xmlns:p14="http://schemas.microsoft.com/office/powerpoint/2010/main" val="184936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32</a:t>
            </a:fld>
            <a:endParaRPr lang="en-US"/>
          </a:p>
        </p:txBody>
      </p:sp>
    </p:spTree>
    <p:extLst>
      <p:ext uri="{BB962C8B-B14F-4D97-AF65-F5344CB8AC3E}">
        <p14:creationId xmlns:p14="http://schemas.microsoft.com/office/powerpoint/2010/main" val="298952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33</a:t>
            </a:fld>
            <a:endParaRPr lang="en-US"/>
          </a:p>
        </p:txBody>
      </p:sp>
    </p:spTree>
    <p:extLst>
      <p:ext uri="{BB962C8B-B14F-4D97-AF65-F5344CB8AC3E}">
        <p14:creationId xmlns:p14="http://schemas.microsoft.com/office/powerpoint/2010/main" val="339956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lgn="r"/>
            <a:fld id="{256D3EEF-DE4E-429D-8EC4-DDC531AFF587}" type="slidenum">
              <a:rPr lang="en-US" sz="1000" smtClean="0"/>
              <a:pPr algn="r"/>
              <a:t>‹#›</a:t>
            </a:fld>
            <a:endParaRPr lang="en-US" sz="1000" dirty="0"/>
          </a:p>
        </p:txBody>
      </p:sp>
      <p:sp>
        <p:nvSpPr>
          <p:cNvPr id="15" name="Footer Placeholder 14"/>
          <p:cNvSpPr>
            <a:spLocks noGrp="1"/>
          </p:cNvSpPr>
          <p:nvPr>
            <p:ph type="ftr" sz="quarter" idx="12"/>
          </p:nvPr>
        </p:nvSpPr>
        <p:spPr>
          <a:xfrm>
            <a:off x="3581400" y="6296248"/>
            <a:ext cx="2820987" cy="152400"/>
          </a:xfrm>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4" name="Slide Number Placeholder 13"/>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5" name="Footer Placeholder 14"/>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4" name="Slide Number Placeholder 13"/>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5" name="Footer Placeholder 14"/>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8/21/2013</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1" name="Slide Number Placeholder 10"/>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2" name="Footer Placeholder 11"/>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pPr algn="r"/>
            <a:fld id="{256D3EEF-DE4E-429D-8EC4-DDC531AFF587}" type="slidenum">
              <a:rPr lang="en-US" sz="1000" smtClean="0"/>
              <a:pPr algn="r"/>
              <a:t>‹#›</a:t>
            </a:fld>
            <a:endParaRPr lang="en-US" sz="1000" dirty="0"/>
          </a:p>
        </p:txBody>
      </p:sp>
      <p:sp>
        <p:nvSpPr>
          <p:cNvPr id="14" name="Footer Placeholder 13"/>
          <p:cNvSpPr>
            <a:spLocks noGrp="1"/>
          </p:cNvSpPr>
          <p:nvPr>
            <p:ph type="ftr" sz="quarter" idx="12"/>
          </p:nvPr>
        </p:nvSpPr>
        <p:spPr>
          <a:xfrm>
            <a:off x="838200" y="6296248"/>
            <a:ext cx="2820987" cy="152400"/>
          </a:xfrm>
        </p:spPr>
        <p:txBody>
          <a:bodyPr/>
          <a:lstStyle/>
          <a:p>
            <a:endParaRPr lang="en-US" sz="1000" dirty="0">
              <a:solidFill>
                <a:sysClr val="windowText" lastClr="000000"/>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3" name="Slide Number Placeholder 12"/>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4" name="Footer Placeholder 13"/>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4" name="Slide Number Placeholder 13"/>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6" name="Footer Placeholder 15"/>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0" name="Slide Number Placeholder 9"/>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1" name="Footer Placeholder 10"/>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9" name="Slide Number Placeholder 8"/>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0" name="Footer Placeholder 9"/>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6" name="Slide Number Placeholder 15"/>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7" name="Footer Placeholder 16"/>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7" name="Slide Number Placeholder 16"/>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18" name="Footer Placeholder 17"/>
          <p:cNvSpPr>
            <a:spLocks noGrp="1"/>
          </p:cNvSpPr>
          <p:nvPr>
            <p:ph type="ftr" sz="quarter" idx="12"/>
          </p:nvPr>
        </p:nvSpPr>
        <p:spPr/>
        <p:txBody>
          <a:bodyPr/>
          <a:lstStyle/>
          <a:p>
            <a:endParaRPr lang="en-US" sz="1000" dirty="0">
              <a:solidFill>
                <a:sysClr val="windowText" lastClr="000000"/>
              </a:solidFill>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lgn="r"/>
            <a:fld id="{256D3EEF-DE4E-429D-8EC4-DDC531AFF587}" type="slidenum">
              <a:rPr lang="en-US" sz="1000" smtClean="0"/>
              <a:pPr algn="r"/>
              <a:t>‹#›</a:t>
            </a:fld>
            <a:endParaRPr lang="en-US" sz="1000"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lgn="r"/>
            <a:fld id="{CCD717AA-EA39-47F3-8A0A-15B3575EDB53}" type="datetime1">
              <a:rPr lang="en-US" smtClean="0"/>
              <a:pPr algn="r"/>
              <a:t>8/21/2013</a:t>
            </a:fld>
            <a:endParaRPr lang="en-US" sz="1000" dirty="0">
              <a:solidFill>
                <a:schemeClr val="tx1">
                  <a:tint val="65000"/>
                </a:schemeClr>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iming>
    <p:tnLst>
      <p:par>
        <p:cTn id="1" dur="indefinite" restart="never" nodeType="tmRoot"/>
      </p:par>
    </p:tnLst>
  </p:timing>
  <p:hf sldNum="0"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llen@activeid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hyperlink" Target="http://www.windowsphone.com/en-US/apps/0e59399c-f5bd-414d-af47-8dda68efcebd"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itunes.apple.com/us/app/fim-mobile/id522113814?ls=1&amp;mt=8" TargetMode="External"/><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hyperlink" Target="http://www.windowsphone.com/en-US/apps/0e59399c-f5bd-414d-af47-8dda68efceb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emf"/><Relationship Id="rId4" Type="http://schemas.openxmlformats.org/officeDocument/2006/relationships/hyperlink" Target="http://itunes.apple.com/us/app/fim-mobile/id522113814?mt=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subTitle" idx="1"/>
          </p:nvPr>
        </p:nvSpPr>
        <p:spPr>
          <a:xfrm>
            <a:off x="609600" y="2209800"/>
            <a:ext cx="5534409" cy="2133600"/>
          </a:xfrm>
        </p:spPr>
        <p:txBody>
          <a:bodyPr>
            <a:normAutofit/>
          </a:bodyPr>
          <a:lstStyle>
            <a:extLst/>
          </a:lstStyle>
          <a:p>
            <a:endParaRPr lang="en-US" sz="2800" b="1" dirty="0"/>
          </a:p>
          <a:p>
            <a:endParaRPr lang="en-US" sz="2800" b="1" dirty="0" smtClean="0"/>
          </a:p>
          <a:p>
            <a:r>
              <a:rPr lang="en-US" sz="2800" b="1" dirty="0" smtClean="0"/>
              <a:t>FIM MOBILE PRESENTATION</a:t>
            </a:r>
            <a:endParaRPr lang="en-US" sz="2800" b="1" dirty="0"/>
          </a:p>
        </p:txBody>
      </p:sp>
      <p:sp>
        <p:nvSpPr>
          <p:cNvPr id="2" name="Rectangle 1"/>
          <p:cNvSpPr/>
          <p:nvPr/>
        </p:nvSpPr>
        <p:spPr>
          <a:xfrm>
            <a:off x="4529336" y="5725180"/>
            <a:ext cx="1660263" cy="707886"/>
          </a:xfrm>
          <a:prstGeom prst="rect">
            <a:avLst/>
          </a:prstGeom>
        </p:spPr>
        <p:txBody>
          <a:bodyPr wrap="none">
            <a:spAutoFit/>
          </a:bodyPr>
          <a:lstStyle/>
          <a:p>
            <a:r>
              <a:rPr lang="en-US" sz="2800" b="1" dirty="0">
                <a:solidFill>
                  <a:schemeClr val="tx2"/>
                </a:solidFill>
              </a:rPr>
              <a:t>Rob </a:t>
            </a:r>
            <a:r>
              <a:rPr lang="en-US" sz="2800" b="1" dirty="0" smtClean="0">
                <a:solidFill>
                  <a:schemeClr val="tx2"/>
                </a:solidFill>
              </a:rPr>
              <a:t>Allen</a:t>
            </a:r>
          </a:p>
          <a:p>
            <a:r>
              <a:rPr lang="en-US" sz="1200" b="1" dirty="0" smtClean="0">
                <a:solidFill>
                  <a:schemeClr val="tx2"/>
                </a:solidFill>
                <a:hlinkClick r:id="rId3"/>
              </a:rPr>
              <a:t>rallen@activeidm.com</a:t>
            </a:r>
            <a:r>
              <a:rPr lang="en-US" sz="1200" b="1" dirty="0" smtClean="0">
                <a:solidFill>
                  <a:schemeClr val="tx2"/>
                </a:solidFill>
              </a:rPr>
              <a:t> </a:t>
            </a:r>
            <a:endParaRPr lang="en-US" sz="1200" b="1" dirty="0">
              <a:solidFill>
                <a:schemeClr val="tx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921697"/>
            <a:ext cx="2471936" cy="421703"/>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01521"/>
            <a:ext cx="1213220" cy="12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2819400" cy="1828800"/>
          </a:xfrm>
        </p:spPr>
        <p:txBody>
          <a:bodyPr/>
          <a:lstStyle/>
          <a:p>
            <a:r>
              <a:rPr lang="de-DE" b="1" dirty="0" smtClean="0"/>
              <a:t>Approvals iPhone</a:t>
            </a:r>
            <a:endParaRPr lang="de-DE" b="1" dirty="0"/>
          </a:p>
        </p:txBody>
      </p:sp>
      <p:sp>
        <p:nvSpPr>
          <p:cNvPr id="4" name="Rectangle 3"/>
          <p:cNvSpPr/>
          <p:nvPr/>
        </p:nvSpPr>
        <p:spPr>
          <a:xfrm>
            <a:off x="4733917" y="3244334"/>
            <a:ext cx="248786" cy="369332"/>
          </a:xfrm>
          <a:prstGeom prst="rect">
            <a:avLst/>
          </a:prstGeom>
        </p:spPr>
        <p:txBody>
          <a:bodyPr wrap="none">
            <a:spAutoFit/>
          </a:bodyPr>
          <a:lstStyle/>
          <a:p>
            <a:r>
              <a:rPr lang="en-US" dirty="0"/>
              <a:t> </a:t>
            </a:r>
          </a:p>
        </p:txBody>
      </p:sp>
      <p:sp>
        <p:nvSpPr>
          <p:cNvPr id="5" name="Rectangle 4"/>
          <p:cNvSpPr/>
          <p:nvPr/>
        </p:nvSpPr>
        <p:spPr>
          <a:xfrm>
            <a:off x="4733917" y="3244334"/>
            <a:ext cx="248786" cy="369332"/>
          </a:xfrm>
          <a:prstGeom prst="rect">
            <a:avLst/>
          </a:prstGeom>
        </p:spPr>
        <p:txBody>
          <a:bodyPr wrap="none">
            <a:spAutoFit/>
          </a:bodyPr>
          <a:lstStyle/>
          <a:p>
            <a:r>
              <a:rPr lang="en-US" dirty="0"/>
              <a:t> </a:t>
            </a:r>
          </a:p>
        </p:txBody>
      </p:sp>
      <p:pic>
        <p:nvPicPr>
          <p:cNvPr id="6146" name="Picture 13"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60" y="1603891"/>
            <a:ext cx="208485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164" y="1603891"/>
            <a:ext cx="2077572" cy="402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737" y="1603891"/>
            <a:ext cx="2030972" cy="402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220" y="5819497"/>
            <a:ext cx="1637605" cy="279369"/>
          </a:xfrm>
          <a:prstGeom prst="rect">
            <a:avLst/>
          </a:prstGeom>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466" y="814500"/>
            <a:ext cx="481467" cy="55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9739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par>
                                <p:cTn id="13" presetID="16" presetClass="entr" presetSubtype="21"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barn(inVertical)">
                                      <p:cBhvr>
                                        <p:cTn id="15" dur="500"/>
                                        <p:tgtEl>
                                          <p:spTgt spid="6147"/>
                                        </p:tgtEl>
                                      </p:cBhvr>
                                    </p:animEffect>
                                  </p:childTnLst>
                                </p:cTn>
                              </p:par>
                              <p:par>
                                <p:cTn id="16" presetID="16" presetClass="entr" presetSubtype="21"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6" y="533400"/>
            <a:ext cx="4686867" cy="1143000"/>
          </a:xfrm>
        </p:spPr>
        <p:txBody>
          <a:bodyPr/>
          <a:lstStyle/>
          <a:p>
            <a:r>
              <a:rPr lang="de-DE" b="1" dirty="0" smtClean="0"/>
              <a:t>Search Users Windows Phone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10242" name="Picture 2" descr="image0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6" y="1695450"/>
            <a:ext cx="2171700" cy="407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image0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542" y="1695450"/>
            <a:ext cx="2221333" cy="407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mage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466" y="1652586"/>
            <a:ext cx="2216003" cy="411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628" y="821055"/>
            <a:ext cx="600132"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34796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1000"/>
                                        <p:tgtEl>
                                          <p:spTgt spid="10244"/>
                                        </p:tgtEl>
                                      </p:cBhvr>
                                    </p:animEffect>
                                    <p:anim calcmode="lin" valueType="num">
                                      <p:cBhvr>
                                        <p:cTn id="18" dur="1000" fill="hold"/>
                                        <p:tgtEl>
                                          <p:spTgt spid="10244"/>
                                        </p:tgtEl>
                                        <p:attrNameLst>
                                          <p:attrName>ppt_x</p:attrName>
                                        </p:attrNameLst>
                                      </p:cBhvr>
                                      <p:tavLst>
                                        <p:tav tm="0">
                                          <p:val>
                                            <p:strVal val="#ppt_x"/>
                                          </p:val>
                                        </p:tav>
                                        <p:tav tm="100000">
                                          <p:val>
                                            <p:strVal val="#ppt_x"/>
                                          </p:val>
                                        </p:tav>
                                      </p:tavLst>
                                    </p:anim>
                                    <p:anim calcmode="lin" valueType="num">
                                      <p:cBhvr>
                                        <p:cTn id="19" dur="1000" fill="hold"/>
                                        <p:tgtEl>
                                          <p:spTgt spid="102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1000"/>
                                        <p:tgtEl>
                                          <p:spTgt spid="10243"/>
                                        </p:tgtEl>
                                      </p:cBhvr>
                                    </p:animEffect>
                                    <p:anim calcmode="lin" valueType="num">
                                      <p:cBhvr>
                                        <p:cTn id="23" dur="1000" fill="hold"/>
                                        <p:tgtEl>
                                          <p:spTgt spid="10243"/>
                                        </p:tgtEl>
                                        <p:attrNameLst>
                                          <p:attrName>ppt_x</p:attrName>
                                        </p:attrNameLst>
                                      </p:cBhvr>
                                      <p:tavLst>
                                        <p:tav tm="0">
                                          <p:val>
                                            <p:strVal val="#ppt_x"/>
                                          </p:val>
                                        </p:tav>
                                        <p:tav tm="100000">
                                          <p:val>
                                            <p:strVal val="#ppt_x"/>
                                          </p:val>
                                        </p:tav>
                                      </p:tavLst>
                                    </p:anim>
                                    <p:anim calcmode="lin" valueType="num">
                                      <p:cBhvr>
                                        <p:cTn id="24"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18" y="609600"/>
            <a:ext cx="3312181" cy="838200"/>
          </a:xfrm>
        </p:spPr>
        <p:txBody>
          <a:bodyPr>
            <a:noAutofit/>
          </a:bodyPr>
          <a:lstStyle/>
          <a:p>
            <a:r>
              <a:rPr lang="de-DE" b="1" dirty="0" smtClean="0"/>
              <a:t>Search Users iPhone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11266" name="Picture 5"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17638"/>
            <a:ext cx="2228849" cy="442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677" y="1417638"/>
            <a:ext cx="2248081" cy="442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image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1417638"/>
            <a:ext cx="2267288" cy="442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466" y="756300"/>
            <a:ext cx="481467" cy="55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122067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additive="base">
                                        <p:cTn id="16" dur="500" fill="hold"/>
                                        <p:tgtEl>
                                          <p:spTgt spid="11267"/>
                                        </p:tgtEl>
                                        <p:attrNameLst>
                                          <p:attrName>ppt_x</p:attrName>
                                        </p:attrNameLst>
                                      </p:cBhvr>
                                      <p:tavLst>
                                        <p:tav tm="0">
                                          <p:val>
                                            <p:strVal val="#ppt_x"/>
                                          </p:val>
                                        </p:tav>
                                        <p:tav tm="100000">
                                          <p:val>
                                            <p:strVal val="#ppt_x"/>
                                          </p:val>
                                        </p:tav>
                                      </p:tavLst>
                                    </p:anim>
                                    <p:anim calcmode="lin" valueType="num">
                                      <p:cBhvr additive="base">
                                        <p:cTn id="17" dur="500" fill="hold"/>
                                        <p:tgtEl>
                                          <p:spTgt spid="1126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268"/>
                                        </p:tgtEl>
                                        <p:attrNameLst>
                                          <p:attrName>style.visibility</p:attrName>
                                        </p:attrNameLst>
                                      </p:cBhvr>
                                      <p:to>
                                        <p:strVal val="visible"/>
                                      </p:to>
                                    </p:set>
                                    <p:anim calcmode="lin" valueType="num">
                                      <p:cBhvr additive="base">
                                        <p:cTn id="20" dur="500" fill="hold"/>
                                        <p:tgtEl>
                                          <p:spTgt spid="11268"/>
                                        </p:tgtEl>
                                        <p:attrNameLst>
                                          <p:attrName>ppt_x</p:attrName>
                                        </p:attrNameLst>
                                      </p:cBhvr>
                                      <p:tavLst>
                                        <p:tav tm="0">
                                          <p:val>
                                            <p:strVal val="#ppt_x"/>
                                          </p:val>
                                        </p:tav>
                                        <p:tav tm="100000">
                                          <p:val>
                                            <p:strVal val="#ppt_x"/>
                                          </p:val>
                                        </p:tav>
                                      </p:tavLst>
                                    </p:anim>
                                    <p:anim calcmode="lin" valueType="num">
                                      <p:cBhvr additive="base">
                                        <p:cTn id="21"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28" y="744855"/>
            <a:ext cx="600132"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image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1272540"/>
            <a:ext cx="2546070" cy="484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image0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414" y="1272540"/>
            <a:ext cx="2562278" cy="484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38176" y="457200"/>
            <a:ext cx="5000624" cy="1143000"/>
          </a:xfrm>
        </p:spPr>
        <p:txBody>
          <a:bodyPr/>
          <a:lstStyle/>
          <a:p>
            <a:r>
              <a:rPr lang="de-DE" b="1" dirty="0" smtClean="0"/>
              <a:t>Search Groups Windows Phone</a:t>
            </a:r>
            <a:endParaRPr lang="de-DE" b="1" dirty="0"/>
          </a:p>
        </p:txBody>
      </p:sp>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8599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par>
                                <p:cTn id="15" presetID="53" presetClass="entr" presetSubtype="16" fill="hold" nodeType="withEffect">
                                  <p:stCondLst>
                                    <p:cond delay="0"/>
                                  </p:stCondLst>
                                  <p:childTnLst>
                                    <p:set>
                                      <p:cBhvr>
                                        <p:cTn id="16" dur="1" fill="hold">
                                          <p:stCondLst>
                                            <p:cond delay="0"/>
                                          </p:stCondLst>
                                        </p:cTn>
                                        <p:tgtEl>
                                          <p:spTgt spid="12291"/>
                                        </p:tgtEl>
                                        <p:attrNameLst>
                                          <p:attrName>style.visibility</p:attrName>
                                        </p:attrNameLst>
                                      </p:cBhvr>
                                      <p:to>
                                        <p:strVal val="visible"/>
                                      </p:to>
                                    </p:set>
                                    <p:anim calcmode="lin" valueType="num">
                                      <p:cBhvr>
                                        <p:cTn id="17" dur="500" fill="hold"/>
                                        <p:tgtEl>
                                          <p:spTgt spid="12291"/>
                                        </p:tgtEl>
                                        <p:attrNameLst>
                                          <p:attrName>ppt_w</p:attrName>
                                        </p:attrNameLst>
                                      </p:cBhvr>
                                      <p:tavLst>
                                        <p:tav tm="0">
                                          <p:val>
                                            <p:fltVal val="0"/>
                                          </p:val>
                                        </p:tav>
                                        <p:tav tm="100000">
                                          <p:val>
                                            <p:strVal val="#ppt_w"/>
                                          </p:val>
                                        </p:tav>
                                      </p:tavLst>
                                    </p:anim>
                                    <p:anim calcmode="lin" valueType="num">
                                      <p:cBhvr>
                                        <p:cTn id="18" dur="500" fill="hold"/>
                                        <p:tgtEl>
                                          <p:spTgt spid="12291"/>
                                        </p:tgtEl>
                                        <p:attrNameLst>
                                          <p:attrName>ppt_h</p:attrName>
                                        </p:attrNameLst>
                                      </p:cBhvr>
                                      <p:tavLst>
                                        <p:tav tm="0">
                                          <p:val>
                                            <p:fltVal val="0"/>
                                          </p:val>
                                        </p:tav>
                                        <p:tav tm="100000">
                                          <p:val>
                                            <p:strVal val="#ppt_h"/>
                                          </p:val>
                                        </p:tav>
                                      </p:tavLst>
                                    </p:anim>
                                    <p:animEffect transition="in" filter="fade">
                                      <p:cBhvr>
                                        <p:cTn id="19"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466" y="753070"/>
            <a:ext cx="481467" cy="55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8" descr="image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309687"/>
            <a:ext cx="2447884"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9" descr="image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221" y="1310640"/>
            <a:ext cx="2396684"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8200" y="457200"/>
            <a:ext cx="5000624" cy="1143000"/>
          </a:xfrm>
        </p:spPr>
        <p:txBody>
          <a:bodyPr/>
          <a:lstStyle/>
          <a:p>
            <a:pPr algn="l"/>
            <a:r>
              <a:rPr lang="de-DE" b="1" dirty="0" smtClean="0"/>
              <a:t>Search Groups iPhone</a:t>
            </a:r>
            <a:endParaRPr lang="de-DE" b="1" dirty="0"/>
          </a:p>
        </p:txBody>
      </p:sp>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0178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1000" fill="hold"/>
                                        <p:tgtEl>
                                          <p:spTgt spid="13314"/>
                                        </p:tgtEl>
                                        <p:attrNameLst>
                                          <p:attrName>ppt_w</p:attrName>
                                        </p:attrNameLst>
                                      </p:cBhvr>
                                      <p:tavLst>
                                        <p:tav tm="0">
                                          <p:val>
                                            <p:fltVal val="0"/>
                                          </p:val>
                                        </p:tav>
                                        <p:tav tm="100000">
                                          <p:val>
                                            <p:strVal val="#ppt_w"/>
                                          </p:val>
                                        </p:tav>
                                      </p:tavLst>
                                    </p:anim>
                                    <p:anim calcmode="lin" valueType="num">
                                      <p:cBhvr>
                                        <p:cTn id="13" dur="1000" fill="hold"/>
                                        <p:tgtEl>
                                          <p:spTgt spid="13314"/>
                                        </p:tgtEl>
                                        <p:attrNameLst>
                                          <p:attrName>ppt_h</p:attrName>
                                        </p:attrNameLst>
                                      </p:cBhvr>
                                      <p:tavLst>
                                        <p:tav tm="0">
                                          <p:val>
                                            <p:fltVal val="0"/>
                                          </p:val>
                                        </p:tav>
                                        <p:tav tm="100000">
                                          <p:val>
                                            <p:strVal val="#ppt_h"/>
                                          </p:val>
                                        </p:tav>
                                      </p:tavLst>
                                    </p:anim>
                                    <p:anim calcmode="lin" valueType="num">
                                      <p:cBhvr>
                                        <p:cTn id="14" dur="1000" fill="hold"/>
                                        <p:tgtEl>
                                          <p:spTgt spid="13314"/>
                                        </p:tgtEl>
                                        <p:attrNameLst>
                                          <p:attrName>style.rotation</p:attrName>
                                        </p:attrNameLst>
                                      </p:cBhvr>
                                      <p:tavLst>
                                        <p:tav tm="0">
                                          <p:val>
                                            <p:fltVal val="90"/>
                                          </p:val>
                                        </p:tav>
                                        <p:tav tm="100000">
                                          <p:val>
                                            <p:fltVal val="0"/>
                                          </p:val>
                                        </p:tav>
                                      </p:tavLst>
                                    </p:anim>
                                    <p:animEffect transition="in" filter="fade">
                                      <p:cBhvr>
                                        <p:cTn id="15" dur="1000"/>
                                        <p:tgtEl>
                                          <p:spTgt spid="13314"/>
                                        </p:tgtEl>
                                      </p:cBhvr>
                                    </p:animEffect>
                                  </p:childTnLst>
                                </p:cTn>
                              </p:par>
                              <p:par>
                                <p:cTn id="16" presetID="31" presetClass="entr" presetSubtype="0" fill="hold" nodeType="withEffect">
                                  <p:stCondLst>
                                    <p:cond delay="0"/>
                                  </p:stCondLst>
                                  <p:childTnLst>
                                    <p:set>
                                      <p:cBhvr>
                                        <p:cTn id="17" dur="1" fill="hold">
                                          <p:stCondLst>
                                            <p:cond delay="0"/>
                                          </p:stCondLst>
                                        </p:cTn>
                                        <p:tgtEl>
                                          <p:spTgt spid="13315"/>
                                        </p:tgtEl>
                                        <p:attrNameLst>
                                          <p:attrName>style.visibility</p:attrName>
                                        </p:attrNameLst>
                                      </p:cBhvr>
                                      <p:to>
                                        <p:strVal val="visible"/>
                                      </p:to>
                                    </p:set>
                                    <p:anim calcmode="lin" valueType="num">
                                      <p:cBhvr>
                                        <p:cTn id="18" dur="1000" fill="hold"/>
                                        <p:tgtEl>
                                          <p:spTgt spid="13315"/>
                                        </p:tgtEl>
                                        <p:attrNameLst>
                                          <p:attrName>ppt_w</p:attrName>
                                        </p:attrNameLst>
                                      </p:cBhvr>
                                      <p:tavLst>
                                        <p:tav tm="0">
                                          <p:val>
                                            <p:fltVal val="0"/>
                                          </p:val>
                                        </p:tav>
                                        <p:tav tm="100000">
                                          <p:val>
                                            <p:strVal val="#ppt_w"/>
                                          </p:val>
                                        </p:tav>
                                      </p:tavLst>
                                    </p:anim>
                                    <p:anim calcmode="lin" valueType="num">
                                      <p:cBhvr>
                                        <p:cTn id="19" dur="1000" fill="hold"/>
                                        <p:tgtEl>
                                          <p:spTgt spid="13315"/>
                                        </p:tgtEl>
                                        <p:attrNameLst>
                                          <p:attrName>ppt_h</p:attrName>
                                        </p:attrNameLst>
                                      </p:cBhvr>
                                      <p:tavLst>
                                        <p:tav tm="0">
                                          <p:val>
                                            <p:fltVal val="0"/>
                                          </p:val>
                                        </p:tav>
                                        <p:tav tm="100000">
                                          <p:val>
                                            <p:strVal val="#ppt_h"/>
                                          </p:val>
                                        </p:tav>
                                      </p:tavLst>
                                    </p:anim>
                                    <p:anim calcmode="lin" valueType="num">
                                      <p:cBhvr>
                                        <p:cTn id="20" dur="1000" fill="hold"/>
                                        <p:tgtEl>
                                          <p:spTgt spid="13315"/>
                                        </p:tgtEl>
                                        <p:attrNameLst>
                                          <p:attrName>style.rotation</p:attrName>
                                        </p:attrNameLst>
                                      </p:cBhvr>
                                      <p:tavLst>
                                        <p:tav tm="0">
                                          <p:val>
                                            <p:fltVal val="90"/>
                                          </p:val>
                                        </p:tav>
                                        <p:tav tm="100000">
                                          <p:val>
                                            <p:fltVal val="0"/>
                                          </p:val>
                                        </p:tav>
                                      </p:tavLst>
                                    </p:anim>
                                    <p:animEffect transition="in" filter="fade">
                                      <p:cBhvr>
                                        <p:cTn id="21"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28" y="821055"/>
            <a:ext cx="600132"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555" y="1508760"/>
            <a:ext cx="2429826" cy="451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165" y="1508760"/>
            <a:ext cx="2398395" cy="454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790576" y="533400"/>
            <a:ext cx="5000624" cy="1143000"/>
          </a:xfrm>
        </p:spPr>
        <p:txBody>
          <a:bodyPr/>
          <a:lstStyle/>
          <a:p>
            <a:r>
              <a:rPr lang="de-DE" b="1" dirty="0" smtClean="0"/>
              <a:t>Password Reset Windows Phone</a:t>
            </a:r>
            <a:endParaRPr lang="de-DE" b="1" dirty="0"/>
          </a:p>
        </p:txBody>
      </p:sp>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923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339"/>
                                        </p:tgtEl>
                                        <p:attrNameLst>
                                          <p:attrName>style.visibility</p:attrName>
                                        </p:attrNameLst>
                                      </p:cBhvr>
                                      <p:to>
                                        <p:strVal val="visible"/>
                                      </p:to>
                                    </p:set>
                                    <p:anim calcmode="lin" valueType="num">
                                      <p:cBhvr additive="base">
                                        <p:cTn id="16" dur="500" fill="hold"/>
                                        <p:tgtEl>
                                          <p:spTgt spid="14339"/>
                                        </p:tgtEl>
                                        <p:attrNameLst>
                                          <p:attrName>ppt_x</p:attrName>
                                        </p:attrNameLst>
                                      </p:cBhvr>
                                      <p:tavLst>
                                        <p:tav tm="0">
                                          <p:val>
                                            <p:strVal val="#ppt_x"/>
                                          </p:val>
                                        </p:tav>
                                        <p:tav tm="100000">
                                          <p:val>
                                            <p:strVal val="#ppt_x"/>
                                          </p:val>
                                        </p:tav>
                                      </p:tavLst>
                                    </p:anim>
                                    <p:anim calcmode="lin" valueType="num">
                                      <p:cBhvr additive="base">
                                        <p:cTn id="17"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42" y="745862"/>
            <a:ext cx="481467" cy="55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1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19" y="1329187"/>
            <a:ext cx="2369819" cy="45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descr="image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780" y="1329187"/>
            <a:ext cx="23050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790576" y="457200"/>
            <a:ext cx="5000624" cy="1143000"/>
          </a:xfrm>
        </p:spPr>
        <p:txBody>
          <a:bodyPr/>
          <a:lstStyle/>
          <a:p>
            <a:pPr algn="l"/>
            <a:r>
              <a:rPr lang="de-DE" b="1" dirty="0" smtClean="0"/>
              <a:t>Password Reset iPhone</a:t>
            </a:r>
            <a:endParaRPr lang="de-DE" b="1" dirty="0"/>
          </a:p>
        </p:txBody>
      </p:sp>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3511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down)">
                                      <p:cBhvr>
                                        <p:cTn id="12" dur="500"/>
                                        <p:tgtEl>
                                          <p:spTgt spid="15362"/>
                                        </p:tgtEl>
                                      </p:cBhvr>
                                    </p:animEffect>
                                  </p:childTnLst>
                                </p:cTn>
                              </p:par>
                              <p:par>
                                <p:cTn id="13" presetID="22" presetClass="entr" presetSubtype="4" fill="hold" nodeType="with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wipe(down)">
                                      <p:cBhvr>
                                        <p:cTn id="15"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28" y="744855"/>
            <a:ext cx="600132"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 y="1295400"/>
            <a:ext cx="2532803" cy="476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275" y="1295400"/>
            <a:ext cx="2546985" cy="478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710" y="1295400"/>
            <a:ext cx="2541270" cy="476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638176" y="457200"/>
            <a:ext cx="5381624" cy="1143000"/>
          </a:xfrm>
        </p:spPr>
        <p:txBody>
          <a:bodyPr/>
          <a:lstStyle/>
          <a:p>
            <a:r>
              <a:rPr lang="de-DE" b="1" dirty="0" smtClean="0"/>
              <a:t>Dynamic Settings Windows Phone</a:t>
            </a:r>
            <a:endParaRPr lang="de-DE" b="1" dirty="0"/>
          </a:p>
        </p:txBody>
      </p:sp>
      <p:sp>
        <p:nvSpPr>
          <p:cNvPr id="11"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57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1000" fill="hold"/>
                                        <p:tgtEl>
                                          <p:spTgt spid="17411"/>
                                        </p:tgtEl>
                                        <p:attrNameLst>
                                          <p:attrName>ppt_w</p:attrName>
                                        </p:attrNameLst>
                                      </p:cBhvr>
                                      <p:tavLst>
                                        <p:tav tm="0">
                                          <p:val>
                                            <p:fltVal val="0"/>
                                          </p:val>
                                        </p:tav>
                                        <p:tav tm="100000">
                                          <p:val>
                                            <p:strVal val="#ppt_w"/>
                                          </p:val>
                                        </p:tav>
                                      </p:tavLst>
                                    </p:anim>
                                    <p:anim calcmode="lin" valueType="num">
                                      <p:cBhvr>
                                        <p:cTn id="13" dur="1000" fill="hold"/>
                                        <p:tgtEl>
                                          <p:spTgt spid="17411"/>
                                        </p:tgtEl>
                                        <p:attrNameLst>
                                          <p:attrName>ppt_h</p:attrName>
                                        </p:attrNameLst>
                                      </p:cBhvr>
                                      <p:tavLst>
                                        <p:tav tm="0">
                                          <p:val>
                                            <p:fltVal val="0"/>
                                          </p:val>
                                        </p:tav>
                                        <p:tav tm="100000">
                                          <p:val>
                                            <p:strVal val="#ppt_h"/>
                                          </p:val>
                                        </p:tav>
                                      </p:tavLst>
                                    </p:anim>
                                    <p:anim calcmode="lin" valueType="num">
                                      <p:cBhvr>
                                        <p:cTn id="14" dur="1000" fill="hold"/>
                                        <p:tgtEl>
                                          <p:spTgt spid="17411"/>
                                        </p:tgtEl>
                                        <p:attrNameLst>
                                          <p:attrName>style.rotation</p:attrName>
                                        </p:attrNameLst>
                                      </p:cBhvr>
                                      <p:tavLst>
                                        <p:tav tm="0">
                                          <p:val>
                                            <p:fltVal val="90"/>
                                          </p:val>
                                        </p:tav>
                                        <p:tav tm="100000">
                                          <p:val>
                                            <p:fltVal val="0"/>
                                          </p:val>
                                        </p:tav>
                                      </p:tavLst>
                                    </p:anim>
                                    <p:animEffect transition="in" filter="fade">
                                      <p:cBhvr>
                                        <p:cTn id="15" dur="1000"/>
                                        <p:tgtEl>
                                          <p:spTgt spid="17411"/>
                                        </p:tgtEl>
                                      </p:cBhvr>
                                    </p:animEffect>
                                  </p:childTnLst>
                                </p:cTn>
                              </p:par>
                              <p:par>
                                <p:cTn id="16" presetID="31" presetClass="entr" presetSubtype="0" fill="hold" nodeType="withEffect">
                                  <p:stCondLst>
                                    <p:cond delay="0"/>
                                  </p:stCondLst>
                                  <p:childTnLst>
                                    <p:set>
                                      <p:cBhvr>
                                        <p:cTn id="17" dur="1" fill="hold">
                                          <p:stCondLst>
                                            <p:cond delay="0"/>
                                          </p:stCondLst>
                                        </p:cTn>
                                        <p:tgtEl>
                                          <p:spTgt spid="17412"/>
                                        </p:tgtEl>
                                        <p:attrNameLst>
                                          <p:attrName>style.visibility</p:attrName>
                                        </p:attrNameLst>
                                      </p:cBhvr>
                                      <p:to>
                                        <p:strVal val="visible"/>
                                      </p:to>
                                    </p:set>
                                    <p:anim calcmode="lin" valueType="num">
                                      <p:cBhvr>
                                        <p:cTn id="18" dur="1000" fill="hold"/>
                                        <p:tgtEl>
                                          <p:spTgt spid="17412"/>
                                        </p:tgtEl>
                                        <p:attrNameLst>
                                          <p:attrName>ppt_w</p:attrName>
                                        </p:attrNameLst>
                                      </p:cBhvr>
                                      <p:tavLst>
                                        <p:tav tm="0">
                                          <p:val>
                                            <p:fltVal val="0"/>
                                          </p:val>
                                        </p:tav>
                                        <p:tav tm="100000">
                                          <p:val>
                                            <p:strVal val="#ppt_w"/>
                                          </p:val>
                                        </p:tav>
                                      </p:tavLst>
                                    </p:anim>
                                    <p:anim calcmode="lin" valueType="num">
                                      <p:cBhvr>
                                        <p:cTn id="19" dur="1000" fill="hold"/>
                                        <p:tgtEl>
                                          <p:spTgt spid="17412"/>
                                        </p:tgtEl>
                                        <p:attrNameLst>
                                          <p:attrName>ppt_h</p:attrName>
                                        </p:attrNameLst>
                                      </p:cBhvr>
                                      <p:tavLst>
                                        <p:tav tm="0">
                                          <p:val>
                                            <p:fltVal val="0"/>
                                          </p:val>
                                        </p:tav>
                                        <p:tav tm="100000">
                                          <p:val>
                                            <p:strVal val="#ppt_h"/>
                                          </p:val>
                                        </p:tav>
                                      </p:tavLst>
                                    </p:anim>
                                    <p:anim calcmode="lin" valueType="num">
                                      <p:cBhvr>
                                        <p:cTn id="20" dur="1000" fill="hold"/>
                                        <p:tgtEl>
                                          <p:spTgt spid="17412"/>
                                        </p:tgtEl>
                                        <p:attrNameLst>
                                          <p:attrName>style.rotation</p:attrName>
                                        </p:attrNameLst>
                                      </p:cBhvr>
                                      <p:tavLst>
                                        <p:tav tm="0">
                                          <p:val>
                                            <p:fltVal val="90"/>
                                          </p:val>
                                        </p:tav>
                                        <p:tav tm="100000">
                                          <p:val>
                                            <p:fltVal val="0"/>
                                          </p:val>
                                        </p:tav>
                                      </p:tavLst>
                                    </p:anim>
                                    <p:animEffect transition="in" filter="fade">
                                      <p:cBhvr>
                                        <p:cTn id="21" dur="1000"/>
                                        <p:tgtEl>
                                          <p:spTgt spid="17412"/>
                                        </p:tgtEl>
                                      </p:cBhvr>
                                    </p:animEffect>
                                  </p:childTnLst>
                                </p:cTn>
                              </p:par>
                              <p:par>
                                <p:cTn id="22" presetID="31" presetClass="entr" presetSubtype="0" fill="hold" nodeType="withEffect">
                                  <p:stCondLst>
                                    <p:cond delay="0"/>
                                  </p:stCondLst>
                                  <p:childTnLst>
                                    <p:set>
                                      <p:cBhvr>
                                        <p:cTn id="23" dur="1" fill="hold">
                                          <p:stCondLst>
                                            <p:cond delay="0"/>
                                          </p:stCondLst>
                                        </p:cTn>
                                        <p:tgtEl>
                                          <p:spTgt spid="17413"/>
                                        </p:tgtEl>
                                        <p:attrNameLst>
                                          <p:attrName>style.visibility</p:attrName>
                                        </p:attrNameLst>
                                      </p:cBhvr>
                                      <p:to>
                                        <p:strVal val="visible"/>
                                      </p:to>
                                    </p:set>
                                    <p:anim calcmode="lin" valueType="num">
                                      <p:cBhvr>
                                        <p:cTn id="24" dur="1000" fill="hold"/>
                                        <p:tgtEl>
                                          <p:spTgt spid="17413"/>
                                        </p:tgtEl>
                                        <p:attrNameLst>
                                          <p:attrName>ppt_w</p:attrName>
                                        </p:attrNameLst>
                                      </p:cBhvr>
                                      <p:tavLst>
                                        <p:tav tm="0">
                                          <p:val>
                                            <p:fltVal val="0"/>
                                          </p:val>
                                        </p:tav>
                                        <p:tav tm="100000">
                                          <p:val>
                                            <p:strVal val="#ppt_w"/>
                                          </p:val>
                                        </p:tav>
                                      </p:tavLst>
                                    </p:anim>
                                    <p:anim calcmode="lin" valueType="num">
                                      <p:cBhvr>
                                        <p:cTn id="25" dur="1000" fill="hold"/>
                                        <p:tgtEl>
                                          <p:spTgt spid="17413"/>
                                        </p:tgtEl>
                                        <p:attrNameLst>
                                          <p:attrName>ppt_h</p:attrName>
                                        </p:attrNameLst>
                                      </p:cBhvr>
                                      <p:tavLst>
                                        <p:tav tm="0">
                                          <p:val>
                                            <p:fltVal val="0"/>
                                          </p:val>
                                        </p:tav>
                                        <p:tav tm="100000">
                                          <p:val>
                                            <p:strVal val="#ppt_h"/>
                                          </p:val>
                                        </p:tav>
                                      </p:tavLst>
                                    </p:anim>
                                    <p:anim calcmode="lin" valueType="num">
                                      <p:cBhvr>
                                        <p:cTn id="26" dur="1000" fill="hold"/>
                                        <p:tgtEl>
                                          <p:spTgt spid="17413"/>
                                        </p:tgtEl>
                                        <p:attrNameLst>
                                          <p:attrName>style.rotation</p:attrName>
                                        </p:attrNameLst>
                                      </p:cBhvr>
                                      <p:tavLst>
                                        <p:tav tm="0">
                                          <p:val>
                                            <p:fltVal val="90"/>
                                          </p:val>
                                        </p:tav>
                                        <p:tav tm="100000">
                                          <p:val>
                                            <p:fltVal val="0"/>
                                          </p:val>
                                        </p:tav>
                                      </p:tavLst>
                                    </p:anim>
                                    <p:animEffect transition="in" filter="fade">
                                      <p:cBhvr>
                                        <p:cTn id="27"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466" y="745862"/>
            <a:ext cx="481467" cy="55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1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19" y="1329187"/>
            <a:ext cx="2369819" cy="45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11" descr="image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830" y="1329187"/>
            <a:ext cx="2335530" cy="45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66776" y="457200"/>
            <a:ext cx="5381624" cy="1143000"/>
          </a:xfrm>
        </p:spPr>
        <p:txBody>
          <a:bodyPr/>
          <a:lstStyle/>
          <a:p>
            <a:pPr algn="l"/>
            <a:r>
              <a:rPr lang="de-DE" b="1" dirty="0" smtClean="0"/>
              <a:t>Dynamic Settings iPhone</a:t>
            </a:r>
            <a:endParaRPr lang="de-DE" b="1" dirty="0"/>
          </a:p>
        </p:txBody>
      </p:sp>
      <p:sp>
        <p:nvSpPr>
          <p:cNvPr id="10"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17797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heel(1)">
                                      <p:cBhvr>
                                        <p:cTn id="12" dur="2000"/>
                                        <p:tgtEl>
                                          <p:spTgt spid="15362"/>
                                        </p:tgtEl>
                                      </p:cBhvr>
                                    </p:animEffect>
                                  </p:childTnLst>
                                </p:cTn>
                              </p:par>
                              <p:par>
                                <p:cTn id="13" presetID="21" presetClass="entr" presetSubtype="1"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wheel(1)">
                                      <p:cBhvr>
                                        <p:cTn id="15"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6"/>
            <a:ext cx="3581400" cy="1828800"/>
          </a:xfrm>
        </p:spPr>
        <p:txBody>
          <a:bodyPr/>
          <a:lstStyle/>
          <a:p>
            <a:r>
              <a:rPr lang="de-DE" b="1" dirty="0" smtClean="0"/>
              <a:t>Demonstration of WP</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9" name="Rectangle 8"/>
          <p:cNvSpPr/>
          <p:nvPr/>
        </p:nvSpPr>
        <p:spPr>
          <a:xfrm>
            <a:off x="1133474" y="1276220"/>
            <a:ext cx="1885952" cy="166026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rPr>
              <a:t>Review Visual Studio</a:t>
            </a:r>
            <a:endParaRPr lang="en-US" sz="2800" b="1" dirty="0">
              <a:solidFill>
                <a:schemeClr val="tx1"/>
              </a:solidFill>
            </a:endParaRPr>
          </a:p>
        </p:txBody>
      </p:sp>
      <p:sp>
        <p:nvSpPr>
          <p:cNvPr id="10" name="Rectangle 9"/>
          <p:cNvSpPr/>
          <p:nvPr/>
        </p:nvSpPr>
        <p:spPr>
          <a:xfrm>
            <a:off x="2685481" y="2282308"/>
            <a:ext cx="1885952" cy="166026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rPr>
              <a:t>Emulator</a:t>
            </a:r>
            <a:endParaRPr lang="en-US" sz="2800" b="1" dirty="0">
              <a:solidFill>
                <a:schemeClr val="tx1"/>
              </a:solidFill>
            </a:endParaRPr>
          </a:p>
        </p:txBody>
      </p:sp>
      <p:sp>
        <p:nvSpPr>
          <p:cNvPr id="11" name="Rectangle 10"/>
          <p:cNvSpPr/>
          <p:nvPr/>
        </p:nvSpPr>
        <p:spPr>
          <a:xfrm>
            <a:off x="4305867" y="3396733"/>
            <a:ext cx="1885952" cy="166026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rPr>
              <a:t>Quick Code Review</a:t>
            </a:r>
            <a:endParaRPr lang="en-US" sz="2800" b="1" dirty="0">
              <a:solidFill>
                <a:schemeClr val="tx1"/>
              </a:solidFill>
            </a:endParaRPr>
          </a:p>
        </p:txBody>
      </p:sp>
      <p:sp>
        <p:nvSpPr>
          <p:cNvPr id="12" name="Rectangle 11"/>
          <p:cNvSpPr/>
          <p:nvPr/>
        </p:nvSpPr>
        <p:spPr>
          <a:xfrm>
            <a:off x="5991792" y="4455466"/>
            <a:ext cx="1885952" cy="166026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rPr>
              <a:t>Live Demo</a:t>
            </a:r>
            <a:endParaRPr lang="en-US" sz="2800" b="1" dirty="0">
              <a:solidFill>
                <a:schemeClr val="tx1"/>
              </a:solidFill>
            </a:endParaRPr>
          </a:p>
        </p:txBody>
      </p:sp>
      <p:sp>
        <p:nvSpPr>
          <p:cNvPr id="13"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1998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57552"/>
            <a:ext cx="2819400" cy="609600"/>
          </a:xfrm>
        </p:spPr>
        <p:txBody>
          <a:bodyPr/>
          <a:lstStyle/>
          <a:p>
            <a:r>
              <a:rPr lang="de-DE" b="1" dirty="0" smtClean="0"/>
              <a:t>What to Expect?</a:t>
            </a:r>
            <a:endParaRPr lang="de-DE" b="1" dirty="0"/>
          </a:p>
        </p:txBody>
      </p:sp>
      <p:sp>
        <p:nvSpPr>
          <p:cNvPr id="3" name="Content Placeholder 2"/>
          <p:cNvSpPr>
            <a:spLocks noGrp="1"/>
          </p:cNvSpPr>
          <p:nvPr>
            <p:ph idx="1"/>
          </p:nvPr>
        </p:nvSpPr>
        <p:spPr>
          <a:xfrm>
            <a:off x="457200" y="1981200"/>
            <a:ext cx="8229600" cy="4525963"/>
          </a:xfrm>
        </p:spPr>
        <p:txBody>
          <a:bodyPr/>
          <a:lstStyle/>
          <a:p>
            <a:r>
              <a:rPr lang="en-US" sz="2800" b="1" dirty="0">
                <a:solidFill>
                  <a:schemeClr val="tx2"/>
                </a:solidFill>
              </a:rPr>
              <a:t>Solution Overview</a:t>
            </a:r>
          </a:p>
          <a:p>
            <a:r>
              <a:rPr lang="en-US" sz="2800" b="1" dirty="0">
                <a:solidFill>
                  <a:schemeClr val="tx2"/>
                </a:solidFill>
              </a:rPr>
              <a:t>Quick introduction of the technology and the use cases </a:t>
            </a:r>
          </a:p>
          <a:p>
            <a:r>
              <a:rPr lang="en-US" sz="2800" b="1" dirty="0">
                <a:solidFill>
                  <a:schemeClr val="tx2"/>
                </a:solidFill>
              </a:rPr>
              <a:t>Explanation of FIM Web Services integration cross-platform </a:t>
            </a:r>
          </a:p>
          <a:p>
            <a:r>
              <a:rPr lang="en-US" sz="2800" b="1" dirty="0">
                <a:solidFill>
                  <a:schemeClr val="tx2"/>
                </a:solidFill>
              </a:rPr>
              <a:t>Review of Platform specific integration</a:t>
            </a:r>
          </a:p>
          <a:p>
            <a:r>
              <a:rPr lang="en-US" sz="2800" b="1" dirty="0">
                <a:solidFill>
                  <a:schemeClr val="tx2"/>
                </a:solidFill>
              </a:rPr>
              <a:t>Demonstration of WP and </a:t>
            </a:r>
            <a:r>
              <a:rPr lang="en-US" sz="2800" b="1" dirty="0" err="1">
                <a:solidFill>
                  <a:schemeClr val="tx2"/>
                </a:solidFill>
              </a:rPr>
              <a:t>iOS</a:t>
            </a:r>
            <a:endParaRPr lang="en-US" sz="2800" b="1" dirty="0">
              <a:solidFill>
                <a:schemeClr val="tx2"/>
              </a:solidFill>
            </a:endParaRPr>
          </a:p>
          <a:p>
            <a:r>
              <a:rPr lang="en-US" sz="2800" b="1" dirty="0">
                <a:solidFill>
                  <a:schemeClr val="tx2"/>
                </a:solidFill>
              </a:rPr>
              <a:t>Q&amp;A</a:t>
            </a:r>
          </a:p>
          <a:p>
            <a:endParaRPr lang="de-DE"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607" y="763496"/>
            <a:ext cx="789267" cy="90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82012"/>
            <a:ext cx="1000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mtClean="0"/>
              <a:t>FIM MOBILE</a:t>
            </a:r>
            <a:endParaRPr lang="en-US" dirty="0"/>
          </a:p>
        </p:txBody>
      </p:sp>
    </p:spTree>
    <p:extLst>
      <p:ext uri="{BB962C8B-B14F-4D97-AF65-F5344CB8AC3E}">
        <p14:creationId xmlns:p14="http://schemas.microsoft.com/office/powerpoint/2010/main" val="174684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288"/>
            <a:ext cx="3933257" cy="1371600"/>
          </a:xfrm>
        </p:spPr>
        <p:txBody>
          <a:bodyPr/>
          <a:lstStyle/>
          <a:p>
            <a:r>
              <a:rPr lang="de-DE" b="1" dirty="0" smtClean="0"/>
              <a:t>Demonstration of iOS</a:t>
            </a:r>
            <a:endParaRPr lang="de-DE" b="1" dirty="0"/>
          </a:p>
        </p:txBody>
      </p:sp>
      <p:sp>
        <p:nvSpPr>
          <p:cNvPr id="4" name="Rectangle 3"/>
          <p:cNvSpPr/>
          <p:nvPr/>
        </p:nvSpPr>
        <p:spPr>
          <a:xfrm>
            <a:off x="5000057" y="3112442"/>
            <a:ext cx="248786" cy="369332"/>
          </a:xfrm>
          <a:prstGeom prst="rect">
            <a:avLst/>
          </a:prstGeom>
        </p:spPr>
        <p:txBody>
          <a:bodyPr wrap="none">
            <a:spAutoFit/>
          </a:bodyPr>
          <a:lstStyle/>
          <a:p>
            <a:r>
              <a:rPr lang="en-US" dirty="0"/>
              <a:t> </a:t>
            </a:r>
          </a:p>
        </p:txBody>
      </p:sp>
      <p:sp>
        <p:nvSpPr>
          <p:cNvPr id="5" name="Rectangle 4"/>
          <p:cNvSpPr/>
          <p:nvPr/>
        </p:nvSpPr>
        <p:spPr>
          <a:xfrm>
            <a:off x="5000057" y="3112442"/>
            <a:ext cx="248786" cy="369332"/>
          </a:xfrm>
          <a:prstGeom prst="rect">
            <a:avLst/>
          </a:prstGeom>
        </p:spPr>
        <p:txBody>
          <a:bodyPr wrap="none">
            <a:spAutoFit/>
          </a:bodyPr>
          <a:lstStyle/>
          <a:p>
            <a:r>
              <a:rPr lang="en-US" dirty="0"/>
              <a:t> </a:t>
            </a:r>
          </a:p>
        </p:txBody>
      </p:sp>
      <p:sp>
        <p:nvSpPr>
          <p:cNvPr id="6" name="Rectangle 5"/>
          <p:cNvSpPr/>
          <p:nvPr/>
        </p:nvSpPr>
        <p:spPr>
          <a:xfrm>
            <a:off x="1133474" y="1276220"/>
            <a:ext cx="1885952" cy="16602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Review </a:t>
            </a:r>
            <a:r>
              <a:rPr lang="en-US" sz="2800" b="1" dirty="0" err="1" smtClean="0"/>
              <a:t>Xcode</a:t>
            </a:r>
            <a:endParaRPr lang="en-US" sz="2800" b="1" dirty="0"/>
          </a:p>
        </p:txBody>
      </p:sp>
      <p:sp>
        <p:nvSpPr>
          <p:cNvPr id="8" name="Rectangle 7"/>
          <p:cNvSpPr/>
          <p:nvPr/>
        </p:nvSpPr>
        <p:spPr>
          <a:xfrm>
            <a:off x="2685481" y="2282308"/>
            <a:ext cx="1885952" cy="16602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Emulator</a:t>
            </a:r>
            <a:endParaRPr lang="en-US" sz="2800" b="1" dirty="0"/>
          </a:p>
        </p:txBody>
      </p:sp>
      <p:sp>
        <p:nvSpPr>
          <p:cNvPr id="9" name="Rectangle 8"/>
          <p:cNvSpPr/>
          <p:nvPr/>
        </p:nvSpPr>
        <p:spPr>
          <a:xfrm>
            <a:off x="4305867" y="3396733"/>
            <a:ext cx="1885952" cy="16602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Quick Code Review</a:t>
            </a:r>
            <a:endParaRPr lang="en-US" sz="2800" b="1" dirty="0"/>
          </a:p>
        </p:txBody>
      </p:sp>
      <p:sp>
        <p:nvSpPr>
          <p:cNvPr id="10" name="Rectangle 9"/>
          <p:cNvSpPr/>
          <p:nvPr/>
        </p:nvSpPr>
        <p:spPr>
          <a:xfrm>
            <a:off x="5991792" y="4455466"/>
            <a:ext cx="1885952" cy="16602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Live Demo</a:t>
            </a:r>
            <a:endParaRPr lang="en-US" sz="2800" b="1" dirty="0"/>
          </a:p>
        </p:txBody>
      </p:sp>
      <p:sp>
        <p:nvSpPr>
          <p:cNvPr id="11"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403834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325562"/>
          </a:xfrm>
        </p:spPr>
        <p:txBody>
          <a:bodyPr/>
          <a:lstStyle/>
          <a:p>
            <a:r>
              <a:rPr lang="de-DE" b="1" dirty="0" smtClean="0"/>
              <a:t>Marketplace or AppStore</a:t>
            </a:r>
            <a:br>
              <a:rPr lang="de-DE" b="1" dirty="0" smtClean="0"/>
            </a:br>
            <a:r>
              <a:rPr lang="de-DE" b="1" dirty="0" smtClean="0"/>
              <a:t>You choose....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9" y="2172701"/>
            <a:ext cx="2271712" cy="66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041" y="3429000"/>
            <a:ext cx="2466171" cy="8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hlinkClick r:id="rId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9" y="2866456"/>
            <a:ext cx="302418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2" y="2314646"/>
            <a:ext cx="10477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1351" y="2505146"/>
            <a:ext cx="535781"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2431" y="2507527"/>
            <a:ext cx="535781"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1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26"/>
                                        </p:tgtEl>
                                        <p:attrNameLst>
                                          <p:attrName>r</p:attrName>
                                        </p:attrNameLst>
                                      </p:cBhvr>
                                    </p:animRot>
                                    <p:animRot by="-240000">
                                      <p:cBhvr>
                                        <p:cTn id="19" dur="200" fill="hold">
                                          <p:stCondLst>
                                            <p:cond delay="200"/>
                                          </p:stCondLst>
                                        </p:cTn>
                                        <p:tgtEl>
                                          <p:spTgt spid="1026"/>
                                        </p:tgtEl>
                                        <p:attrNameLst>
                                          <p:attrName>r</p:attrName>
                                        </p:attrNameLst>
                                      </p:cBhvr>
                                    </p:animRot>
                                    <p:animRot by="240000">
                                      <p:cBhvr>
                                        <p:cTn id="20" dur="200" fill="hold">
                                          <p:stCondLst>
                                            <p:cond delay="400"/>
                                          </p:stCondLst>
                                        </p:cTn>
                                        <p:tgtEl>
                                          <p:spTgt spid="1026"/>
                                        </p:tgtEl>
                                        <p:attrNameLst>
                                          <p:attrName>r</p:attrName>
                                        </p:attrNameLst>
                                      </p:cBhvr>
                                    </p:animRot>
                                    <p:animRot by="-240000">
                                      <p:cBhvr>
                                        <p:cTn id="21" dur="200" fill="hold">
                                          <p:stCondLst>
                                            <p:cond delay="600"/>
                                          </p:stCondLst>
                                        </p:cTn>
                                        <p:tgtEl>
                                          <p:spTgt spid="1026"/>
                                        </p:tgtEl>
                                        <p:attrNameLst>
                                          <p:attrName>r</p:attrName>
                                        </p:attrNameLst>
                                      </p:cBhvr>
                                    </p:animRot>
                                    <p:animRot by="120000">
                                      <p:cBhvr>
                                        <p:cTn id="22" dur="200" fill="hold">
                                          <p:stCondLst>
                                            <p:cond delay="800"/>
                                          </p:stCondLst>
                                        </p:cTn>
                                        <p:tgtEl>
                                          <p:spTgt spid="102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7170"/>
                                        </p:tgtEl>
                                        <p:attrNameLst>
                                          <p:attrName>r</p:attrName>
                                        </p:attrNameLst>
                                      </p:cBhvr>
                                    </p:animRot>
                                    <p:animRot by="-240000">
                                      <p:cBhvr>
                                        <p:cTn id="25" dur="200" fill="hold">
                                          <p:stCondLst>
                                            <p:cond delay="200"/>
                                          </p:stCondLst>
                                        </p:cTn>
                                        <p:tgtEl>
                                          <p:spTgt spid="7170"/>
                                        </p:tgtEl>
                                        <p:attrNameLst>
                                          <p:attrName>r</p:attrName>
                                        </p:attrNameLst>
                                      </p:cBhvr>
                                    </p:animRot>
                                    <p:animRot by="240000">
                                      <p:cBhvr>
                                        <p:cTn id="26" dur="200" fill="hold">
                                          <p:stCondLst>
                                            <p:cond delay="400"/>
                                          </p:stCondLst>
                                        </p:cTn>
                                        <p:tgtEl>
                                          <p:spTgt spid="7170"/>
                                        </p:tgtEl>
                                        <p:attrNameLst>
                                          <p:attrName>r</p:attrName>
                                        </p:attrNameLst>
                                      </p:cBhvr>
                                    </p:animRot>
                                    <p:animRot by="-240000">
                                      <p:cBhvr>
                                        <p:cTn id="27" dur="200" fill="hold">
                                          <p:stCondLst>
                                            <p:cond delay="600"/>
                                          </p:stCondLst>
                                        </p:cTn>
                                        <p:tgtEl>
                                          <p:spTgt spid="7170"/>
                                        </p:tgtEl>
                                        <p:attrNameLst>
                                          <p:attrName>r</p:attrName>
                                        </p:attrNameLst>
                                      </p:cBhvr>
                                    </p:animRot>
                                    <p:animRot by="120000">
                                      <p:cBhvr>
                                        <p:cTn id="28" dur="200" fill="hold">
                                          <p:stCondLst>
                                            <p:cond delay="800"/>
                                          </p:stCondLst>
                                        </p:cTn>
                                        <p:tgtEl>
                                          <p:spTgt spid="717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7173"/>
                                        </p:tgtEl>
                                        <p:attrNameLst>
                                          <p:attrName>r</p:attrName>
                                        </p:attrNameLst>
                                      </p:cBhvr>
                                    </p:animRot>
                                    <p:animRot by="-240000">
                                      <p:cBhvr>
                                        <p:cTn id="31" dur="200" fill="hold">
                                          <p:stCondLst>
                                            <p:cond delay="200"/>
                                          </p:stCondLst>
                                        </p:cTn>
                                        <p:tgtEl>
                                          <p:spTgt spid="7173"/>
                                        </p:tgtEl>
                                        <p:attrNameLst>
                                          <p:attrName>r</p:attrName>
                                        </p:attrNameLst>
                                      </p:cBhvr>
                                    </p:animRot>
                                    <p:animRot by="240000">
                                      <p:cBhvr>
                                        <p:cTn id="32" dur="200" fill="hold">
                                          <p:stCondLst>
                                            <p:cond delay="400"/>
                                          </p:stCondLst>
                                        </p:cTn>
                                        <p:tgtEl>
                                          <p:spTgt spid="7173"/>
                                        </p:tgtEl>
                                        <p:attrNameLst>
                                          <p:attrName>r</p:attrName>
                                        </p:attrNameLst>
                                      </p:cBhvr>
                                    </p:animRot>
                                    <p:animRot by="-240000">
                                      <p:cBhvr>
                                        <p:cTn id="33" dur="200" fill="hold">
                                          <p:stCondLst>
                                            <p:cond delay="600"/>
                                          </p:stCondLst>
                                        </p:cTn>
                                        <p:tgtEl>
                                          <p:spTgt spid="7173"/>
                                        </p:tgtEl>
                                        <p:attrNameLst>
                                          <p:attrName>r</p:attrName>
                                        </p:attrNameLst>
                                      </p:cBhvr>
                                    </p:animRot>
                                    <p:animRot by="120000">
                                      <p:cBhvr>
                                        <p:cTn id="34" dur="200" fill="hold">
                                          <p:stCondLst>
                                            <p:cond delay="800"/>
                                          </p:stCondLst>
                                        </p:cTn>
                                        <p:tgtEl>
                                          <p:spTgt spid="7173"/>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7174"/>
                                        </p:tgtEl>
                                        <p:attrNameLst>
                                          <p:attrName>r</p:attrName>
                                        </p:attrNameLst>
                                      </p:cBhvr>
                                    </p:animRot>
                                    <p:animRot by="-240000">
                                      <p:cBhvr>
                                        <p:cTn id="37" dur="200" fill="hold">
                                          <p:stCondLst>
                                            <p:cond delay="200"/>
                                          </p:stCondLst>
                                        </p:cTn>
                                        <p:tgtEl>
                                          <p:spTgt spid="7174"/>
                                        </p:tgtEl>
                                        <p:attrNameLst>
                                          <p:attrName>r</p:attrName>
                                        </p:attrNameLst>
                                      </p:cBhvr>
                                    </p:animRot>
                                    <p:animRot by="240000">
                                      <p:cBhvr>
                                        <p:cTn id="38" dur="200" fill="hold">
                                          <p:stCondLst>
                                            <p:cond delay="400"/>
                                          </p:stCondLst>
                                        </p:cTn>
                                        <p:tgtEl>
                                          <p:spTgt spid="7174"/>
                                        </p:tgtEl>
                                        <p:attrNameLst>
                                          <p:attrName>r</p:attrName>
                                        </p:attrNameLst>
                                      </p:cBhvr>
                                    </p:animRot>
                                    <p:animRot by="-240000">
                                      <p:cBhvr>
                                        <p:cTn id="39" dur="200" fill="hold">
                                          <p:stCondLst>
                                            <p:cond delay="600"/>
                                          </p:stCondLst>
                                        </p:cTn>
                                        <p:tgtEl>
                                          <p:spTgt spid="7174"/>
                                        </p:tgtEl>
                                        <p:attrNameLst>
                                          <p:attrName>r</p:attrName>
                                        </p:attrNameLst>
                                      </p:cBhvr>
                                    </p:animRot>
                                    <p:animRot by="120000">
                                      <p:cBhvr>
                                        <p:cTn id="40" dur="200" fill="hold">
                                          <p:stCondLst>
                                            <p:cond delay="800"/>
                                          </p:stCondLst>
                                        </p:cTn>
                                        <p:tgtEl>
                                          <p:spTgt spid="7174"/>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7175"/>
                                        </p:tgtEl>
                                        <p:attrNameLst>
                                          <p:attrName>r</p:attrName>
                                        </p:attrNameLst>
                                      </p:cBhvr>
                                    </p:animRot>
                                    <p:animRot by="-240000">
                                      <p:cBhvr>
                                        <p:cTn id="43" dur="200" fill="hold">
                                          <p:stCondLst>
                                            <p:cond delay="200"/>
                                          </p:stCondLst>
                                        </p:cTn>
                                        <p:tgtEl>
                                          <p:spTgt spid="7175"/>
                                        </p:tgtEl>
                                        <p:attrNameLst>
                                          <p:attrName>r</p:attrName>
                                        </p:attrNameLst>
                                      </p:cBhvr>
                                    </p:animRot>
                                    <p:animRot by="240000">
                                      <p:cBhvr>
                                        <p:cTn id="44" dur="200" fill="hold">
                                          <p:stCondLst>
                                            <p:cond delay="400"/>
                                          </p:stCondLst>
                                        </p:cTn>
                                        <p:tgtEl>
                                          <p:spTgt spid="7175"/>
                                        </p:tgtEl>
                                        <p:attrNameLst>
                                          <p:attrName>r</p:attrName>
                                        </p:attrNameLst>
                                      </p:cBhvr>
                                    </p:animRot>
                                    <p:animRot by="-240000">
                                      <p:cBhvr>
                                        <p:cTn id="45" dur="200" fill="hold">
                                          <p:stCondLst>
                                            <p:cond delay="600"/>
                                          </p:stCondLst>
                                        </p:cTn>
                                        <p:tgtEl>
                                          <p:spTgt spid="7175"/>
                                        </p:tgtEl>
                                        <p:attrNameLst>
                                          <p:attrName>r</p:attrName>
                                        </p:attrNameLst>
                                      </p:cBhvr>
                                    </p:animRot>
                                    <p:animRot by="120000">
                                      <p:cBhvr>
                                        <p:cTn id="46" dur="200" fill="hold">
                                          <p:stCondLst>
                                            <p:cond delay="800"/>
                                          </p:stCondLst>
                                        </p:cTn>
                                        <p:tgtEl>
                                          <p:spTgt spid="7175"/>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7176"/>
                                        </p:tgtEl>
                                        <p:attrNameLst>
                                          <p:attrName>r</p:attrName>
                                        </p:attrNameLst>
                                      </p:cBhvr>
                                    </p:animRot>
                                    <p:animRot by="-240000">
                                      <p:cBhvr>
                                        <p:cTn id="49" dur="200" fill="hold">
                                          <p:stCondLst>
                                            <p:cond delay="200"/>
                                          </p:stCondLst>
                                        </p:cTn>
                                        <p:tgtEl>
                                          <p:spTgt spid="7176"/>
                                        </p:tgtEl>
                                        <p:attrNameLst>
                                          <p:attrName>r</p:attrName>
                                        </p:attrNameLst>
                                      </p:cBhvr>
                                    </p:animRot>
                                    <p:animRot by="240000">
                                      <p:cBhvr>
                                        <p:cTn id="50" dur="200" fill="hold">
                                          <p:stCondLst>
                                            <p:cond delay="400"/>
                                          </p:stCondLst>
                                        </p:cTn>
                                        <p:tgtEl>
                                          <p:spTgt spid="7176"/>
                                        </p:tgtEl>
                                        <p:attrNameLst>
                                          <p:attrName>r</p:attrName>
                                        </p:attrNameLst>
                                      </p:cBhvr>
                                    </p:animRot>
                                    <p:animRot by="-240000">
                                      <p:cBhvr>
                                        <p:cTn id="51" dur="200" fill="hold">
                                          <p:stCondLst>
                                            <p:cond delay="600"/>
                                          </p:stCondLst>
                                        </p:cTn>
                                        <p:tgtEl>
                                          <p:spTgt spid="7176"/>
                                        </p:tgtEl>
                                        <p:attrNameLst>
                                          <p:attrName>r</p:attrName>
                                        </p:attrNameLst>
                                      </p:cBhvr>
                                    </p:animRot>
                                    <p:animRot by="120000">
                                      <p:cBhvr>
                                        <p:cTn id="52" dur="200" fill="hold">
                                          <p:stCondLst>
                                            <p:cond delay="800"/>
                                          </p:stCondLst>
                                        </p:cTn>
                                        <p:tgtEl>
                                          <p:spTgt spid="71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a:r>
              <a:rPr lang="de-DE" b="1" dirty="0" smtClean="0"/>
              <a:t>Q&amp;A?</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12733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Objective C vs C#</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677228" y="663257"/>
            <a:ext cx="8229600" cy="548323"/>
          </a:xfrm>
        </p:spPr>
        <p:txBody>
          <a:bodyPr/>
          <a:lstStyle/>
          <a:p>
            <a:r>
              <a:rPr lang="de-DE" b="1" dirty="0" smtClean="0">
                <a:solidFill>
                  <a:srgbClr val="0070C0"/>
                </a:solidFill>
              </a:rPr>
              <a:t>Class objects</a:t>
            </a:r>
            <a:endParaRPr lang="de-DE" b="1" dirty="0">
              <a:solidFill>
                <a:srgbClr val="0070C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028" y="2124232"/>
            <a:ext cx="3749991" cy="380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3" y="2124232"/>
            <a:ext cx="4239750" cy="371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875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Objective C vs C#</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425153" y="762000"/>
            <a:ext cx="6172200" cy="639763"/>
          </a:xfrm>
        </p:spPr>
        <p:txBody>
          <a:bodyPr/>
          <a:lstStyle/>
          <a:p>
            <a:r>
              <a:rPr lang="de-DE" b="1" dirty="0" smtClean="0">
                <a:solidFill>
                  <a:srgbClr val="0070C0"/>
                </a:solidFill>
              </a:rPr>
              <a:t>WCF Calls in Objective C</a:t>
            </a:r>
            <a:endParaRPr lang="de-DE" b="1" dirty="0">
              <a:solidFill>
                <a:srgbClr val="0070C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104" y="2106136"/>
            <a:ext cx="5917791" cy="433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103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Objective C vs C#</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332807" y="651827"/>
            <a:ext cx="8229600" cy="571183"/>
          </a:xfrm>
        </p:spPr>
        <p:txBody>
          <a:bodyPr/>
          <a:lstStyle/>
          <a:p>
            <a:r>
              <a:rPr lang="de-DE" b="1" dirty="0" smtClean="0">
                <a:solidFill>
                  <a:srgbClr val="0070C0"/>
                </a:solidFill>
              </a:rPr>
              <a:t>WCF Calls in C#</a:t>
            </a:r>
            <a:endParaRPr lang="de-DE" b="1"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1947758"/>
            <a:ext cx="7970519" cy="422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612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Objective C vs C#</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470019" y="693737"/>
            <a:ext cx="8229600" cy="487363"/>
          </a:xfrm>
        </p:spPr>
        <p:txBody>
          <a:bodyPr/>
          <a:lstStyle/>
          <a:p>
            <a:r>
              <a:rPr lang="de-DE" b="1" dirty="0" smtClean="0">
                <a:solidFill>
                  <a:srgbClr val="0070C0"/>
                </a:solidFill>
              </a:rPr>
              <a:t>List View and Tables in Objective C</a:t>
            </a:r>
            <a:endParaRPr lang="de-DE" b="1" dirty="0">
              <a:solidFill>
                <a:srgbClr val="0070C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74" y="1926761"/>
            <a:ext cx="7578090" cy="337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356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Objective C vs C#</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581593" y="769937"/>
            <a:ext cx="8229600" cy="334963"/>
          </a:xfrm>
        </p:spPr>
        <p:txBody>
          <a:bodyPr>
            <a:normAutofit fontScale="92500" lnSpcReduction="10000"/>
          </a:bodyPr>
          <a:lstStyle/>
          <a:p>
            <a:r>
              <a:rPr lang="de-DE" b="1" dirty="0" smtClean="0">
                <a:solidFill>
                  <a:srgbClr val="0070C0"/>
                </a:solidFill>
              </a:rPr>
              <a:t>List View and Tables in C#</a:t>
            </a:r>
            <a:endParaRPr lang="de-DE" b="1" dirty="0">
              <a:solidFill>
                <a:srgbClr val="0070C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093" y="2372678"/>
            <a:ext cx="5971607" cy="349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546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Objective C vs C#</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332807" y="731836"/>
            <a:ext cx="8229600" cy="4373564"/>
          </a:xfrm>
        </p:spPr>
        <p:txBody>
          <a:bodyPr anchor="t" anchorCtr="0">
            <a:normAutofit/>
          </a:bodyPr>
          <a:lstStyle/>
          <a:p>
            <a:r>
              <a:rPr lang="de-DE" b="1" dirty="0" smtClean="0">
                <a:solidFill>
                  <a:srgbClr val="0070C0"/>
                </a:solidFill>
              </a:rPr>
              <a:t>Web UI Control</a:t>
            </a:r>
            <a:endParaRPr lang="de-DE" b="1" dirty="0">
              <a:solidFill>
                <a:srgbClr val="0070C0"/>
              </a:solidFill>
            </a:endParaRPr>
          </a:p>
          <a:p>
            <a:pPr marL="0" indent="0">
              <a:buNone/>
            </a:pPr>
            <a:r>
              <a:rPr lang="de-DE" sz="2400" b="1" dirty="0" smtClean="0"/>
              <a:t>Objective C</a:t>
            </a:r>
          </a:p>
          <a:p>
            <a:pPr marL="0" indent="0">
              <a:buNone/>
            </a:pPr>
            <a:endParaRPr lang="de-DE" sz="2400" b="1" dirty="0"/>
          </a:p>
          <a:p>
            <a:pPr marL="0" indent="0">
              <a:buNone/>
            </a:pPr>
            <a:endParaRPr lang="de-DE" sz="2400" b="1" dirty="0" smtClean="0"/>
          </a:p>
          <a:p>
            <a:pPr marL="0" indent="0">
              <a:buNone/>
            </a:pPr>
            <a:endParaRPr lang="de-DE" sz="2400" b="1" dirty="0"/>
          </a:p>
          <a:p>
            <a:pPr marL="0" indent="0">
              <a:buNone/>
            </a:pPr>
            <a:endParaRPr lang="de-DE" sz="2400" b="1" dirty="0" smtClean="0"/>
          </a:p>
          <a:p>
            <a:pPr marL="0" indent="0">
              <a:buNone/>
            </a:pPr>
            <a:endParaRPr lang="de-DE" sz="2400" b="1" dirty="0" smtClean="0"/>
          </a:p>
          <a:p>
            <a:pPr marL="0" indent="0">
              <a:buNone/>
            </a:pPr>
            <a:r>
              <a:rPr lang="de-DE" sz="2400" b="1" dirty="0" smtClean="0"/>
              <a:t>C#</a:t>
            </a:r>
            <a:endParaRPr lang="de-DE" sz="2400" b="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41182"/>
            <a:ext cx="64008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7658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884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Visual Studio and XCode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457200" y="1350684"/>
            <a:ext cx="8229600" cy="4525963"/>
          </a:xfrm>
        </p:spPr>
        <p:txBody>
          <a:bodyPr>
            <a:normAutofit/>
          </a:bodyPr>
          <a:lstStyle/>
          <a:p>
            <a:r>
              <a:rPr lang="de-DE" sz="2400" b="1" dirty="0" smtClean="0"/>
              <a:t>Visual Studio produces XAML and XAML.CS as part of the page creation</a:t>
            </a:r>
          </a:p>
          <a:p>
            <a:endParaRPr lang="de-DE" sz="2400" b="1" dirty="0" smtClean="0"/>
          </a:p>
          <a:p>
            <a:r>
              <a:rPr lang="de-DE" sz="2400" b="1" dirty="0" smtClean="0">
                <a:solidFill>
                  <a:srgbClr val="0070C0"/>
                </a:solidFill>
              </a:rPr>
              <a:t>XCode you have to separately create the class objects and assign (drag/drop) the class object outlets</a:t>
            </a:r>
          </a:p>
          <a:p>
            <a:endParaRPr lang="de-DE" sz="2400" b="1" dirty="0" smtClean="0">
              <a:solidFill>
                <a:srgbClr val="0070C0"/>
              </a:solidFill>
            </a:endParaRPr>
          </a:p>
          <a:p>
            <a:r>
              <a:rPr lang="de-DE" sz="2400" b="1" dirty="0" smtClean="0"/>
              <a:t>Visual Studio allows for .Net intellisense</a:t>
            </a:r>
            <a:endParaRPr lang="de-DE" sz="2400" b="1" dirty="0"/>
          </a:p>
          <a:p>
            <a:endParaRPr lang="de-DE" sz="2400" b="1" dirty="0">
              <a:solidFill>
                <a:srgbClr val="0070C0"/>
              </a:solidFill>
            </a:endParaRPr>
          </a:p>
          <a:p>
            <a:r>
              <a:rPr lang="de-DE" sz="2400" b="1" dirty="0" smtClean="0">
                <a:solidFill>
                  <a:srgbClr val="0070C0"/>
                </a:solidFill>
              </a:rPr>
              <a:t>XCode Storyboard is available versus page-by-page navigation/setup</a:t>
            </a:r>
          </a:p>
        </p:txBody>
      </p:sp>
    </p:spTree>
    <p:extLst>
      <p:ext uri="{BB962C8B-B14F-4D97-AF65-F5344CB8AC3E}">
        <p14:creationId xmlns:p14="http://schemas.microsoft.com/office/powerpoint/2010/main" val="308853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228600"/>
            <a:ext cx="6705600" cy="457200"/>
          </a:xfrm>
          <a:solidFill>
            <a:schemeClr val="tx1">
              <a:lumMod val="65000"/>
              <a:lumOff val="35000"/>
            </a:schemeClr>
          </a:solidFill>
        </p:spPr>
        <p:txBody>
          <a:bodyPr>
            <a:noAutofit/>
          </a:bodyPr>
          <a:lstStyle>
            <a:extLst/>
          </a:lstStyle>
          <a:p>
            <a:r>
              <a:rPr lang="en-US" dirty="0" smtClean="0"/>
              <a:t>FIM MOBILE – HIGH LEVEL DESIGN</a:t>
            </a:r>
            <a:endParaRPr lang="en-US" dirty="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7010400" y="228600"/>
            <a:ext cx="1327150" cy="447675"/>
          </a:xfrm>
          <a:prstGeom prst="rect">
            <a:avLst/>
          </a:prstGeom>
        </p:spPr>
      </p:pic>
      <p:pic>
        <p:nvPicPr>
          <p:cNvPr id="3" name="Picture 2"/>
          <p:cNvPicPr>
            <a:picLocks noChangeAspect="1"/>
          </p:cNvPicPr>
          <p:nvPr/>
        </p:nvPicPr>
        <p:blipFill>
          <a:blip r:embed="rId4"/>
          <a:stretch>
            <a:fillRect/>
          </a:stretch>
        </p:blipFill>
        <p:spPr>
          <a:xfrm>
            <a:off x="685800" y="1600200"/>
            <a:ext cx="7945876" cy="5096000"/>
          </a:xfrm>
          <a:prstGeom prst="rect">
            <a:avLst/>
          </a:prstGeom>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438400"/>
            <a:ext cx="50006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15" y="5124448"/>
            <a:ext cx="394634" cy="45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302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Visual Studio and XCode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 y="1355825"/>
            <a:ext cx="6820852" cy="452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708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de-DE" b="1" dirty="0" smtClean="0"/>
              <a:t>Visual Studio and XCode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1412530"/>
            <a:ext cx="8526780" cy="45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875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228600"/>
            <a:ext cx="6705600" cy="457200"/>
          </a:xfrm>
          <a:solidFill>
            <a:schemeClr val="tx1">
              <a:lumMod val="65000"/>
              <a:lumOff val="35000"/>
            </a:schemeClr>
          </a:solidFill>
        </p:spPr>
        <p:txBody>
          <a:bodyPr>
            <a:noAutofit/>
          </a:bodyPr>
          <a:lstStyle>
            <a:extLst/>
          </a:lstStyle>
          <a:p>
            <a:r>
              <a:rPr lang="en-US" dirty="0" smtClean="0"/>
              <a:t>FIM MOBILE (</a:t>
            </a:r>
            <a:r>
              <a:rPr lang="en-US" dirty="0" err="1" smtClean="0"/>
              <a:t>con’t</a:t>
            </a:r>
            <a:r>
              <a:rPr lang="en-US" dirty="0" smtClean="0"/>
              <a:t>)</a:t>
            </a:r>
            <a:endParaRPr lang="en-US" dirty="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7010400" y="228600"/>
            <a:ext cx="1327150" cy="447675"/>
          </a:xfrm>
          <a:prstGeom prst="rect">
            <a:avLst/>
          </a:prstGeom>
        </p:spPr>
      </p:pic>
      <p:sp>
        <p:nvSpPr>
          <p:cNvPr id="3" name="Text Box 4"/>
          <p:cNvSpPr txBox="1">
            <a:spLocks noChangeArrowheads="1"/>
          </p:cNvSpPr>
          <p:nvPr/>
        </p:nvSpPr>
        <p:spPr bwMode="auto">
          <a:xfrm>
            <a:off x="685800" y="5791200"/>
            <a:ext cx="7538224"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oire Light" pitchFamily="2" charset="0"/>
                <a:cs typeface="Arial" pitchFamily="34" charset="0"/>
              </a:rPr>
              <a:t>For inquiries and pricing information email </a:t>
            </a:r>
            <a:r>
              <a:rPr kumimoji="0" lang="en-US" sz="1600" b="1" i="0" u="sng" strike="noStrike" cap="none" normalizeH="0" baseline="0" dirty="0" smtClean="0">
                <a:ln>
                  <a:noFill/>
                </a:ln>
                <a:solidFill>
                  <a:srgbClr val="000000"/>
                </a:solidFill>
                <a:effectLst/>
                <a:latin typeface="Moire Light" pitchFamily="2" charset="0"/>
                <a:cs typeface="Arial" pitchFamily="34" charset="0"/>
              </a:rPr>
              <a:t>info@</a:t>
            </a:r>
            <a:r>
              <a:rPr kumimoji="0" lang="en-US" sz="1600" b="1" i="0" u="sng" strike="noStrike" cap="none" normalizeH="0" baseline="0" dirty="0" smtClean="0">
                <a:ln>
                  <a:noFill/>
                </a:ln>
                <a:solidFill>
                  <a:srgbClr val="666666"/>
                </a:solidFill>
                <a:effectLst/>
                <a:latin typeface="Moire Light" pitchFamily="2" charset="0"/>
                <a:cs typeface="Arial" pitchFamily="34" charset="0"/>
              </a:rPr>
              <a:t>Active</a:t>
            </a:r>
            <a:r>
              <a:rPr kumimoji="0" lang="en-US" sz="1600" b="1" i="0" u="sng" strike="noStrike" cap="none" normalizeH="0" baseline="0" dirty="0" smtClean="0">
                <a:ln>
                  <a:noFill/>
                </a:ln>
                <a:solidFill>
                  <a:srgbClr val="0070C0"/>
                </a:solidFill>
                <a:effectLst/>
                <a:latin typeface="Moire Light" pitchFamily="2" charset="0"/>
                <a:cs typeface="Arial" pitchFamily="34" charset="0"/>
              </a:rPr>
              <a:t>IdM</a:t>
            </a:r>
            <a:r>
              <a:rPr kumimoji="0" lang="en-US" sz="1600" b="1" i="0" u="sng" strike="noStrike" cap="none" normalizeH="0" baseline="0" dirty="0" smtClean="0">
                <a:ln>
                  <a:noFill/>
                </a:ln>
                <a:solidFill>
                  <a:srgbClr val="000000"/>
                </a:solidFill>
                <a:effectLst/>
                <a:latin typeface="Moire Light" pitchFamily="2" charset="0"/>
                <a:cs typeface="Arial" pitchFamily="34" charset="0"/>
              </a:rPr>
              <a:t>.com</a:t>
            </a:r>
            <a:r>
              <a:rPr kumimoji="0" lang="en-US" sz="1600" b="0" i="0" u="none" strike="noStrike" cap="none" normalizeH="0" baseline="0" dirty="0" smtClean="0">
                <a:ln>
                  <a:noFill/>
                </a:ln>
                <a:solidFill>
                  <a:srgbClr val="000000"/>
                </a:solidFill>
                <a:effectLst/>
                <a:latin typeface="Moire Light" pitchFamily="2"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oire Light" pitchFamily="2" charset="0"/>
                <a:cs typeface="Arial" pitchFamily="34" charset="0"/>
              </a:rPr>
              <a:t>For more detailed information about </a:t>
            </a:r>
            <a:r>
              <a:rPr kumimoji="0" lang="en-US" sz="1600" b="1" i="0" u="none" strike="noStrike" cap="none" normalizeH="0" baseline="0" dirty="0" smtClean="0">
                <a:ln>
                  <a:noFill/>
                </a:ln>
                <a:solidFill>
                  <a:srgbClr val="333333"/>
                </a:solidFill>
                <a:effectLst/>
                <a:latin typeface="Moire Light" pitchFamily="2" charset="0"/>
                <a:cs typeface="Arial" pitchFamily="34" charset="0"/>
              </a:rPr>
              <a:t>FIM Mobile</a:t>
            </a:r>
            <a:r>
              <a:rPr kumimoji="0" lang="en-US" sz="1600" b="0" i="0" u="none" strike="noStrike" cap="none" normalizeH="0" baseline="0" dirty="0" smtClean="0">
                <a:ln>
                  <a:noFill/>
                </a:ln>
                <a:solidFill>
                  <a:srgbClr val="333333"/>
                </a:solidFill>
                <a:effectLst/>
                <a:latin typeface="Moire Light" pitchFamily="2" charset="0"/>
                <a:cs typeface="Arial" pitchFamily="34" charset="0"/>
              </a:rPr>
              <a:t> </a:t>
            </a:r>
            <a:r>
              <a:rPr kumimoji="0" lang="en-US" sz="1600" b="0" i="0" u="none" strike="noStrike" cap="none" normalizeH="0" baseline="0" dirty="0" smtClean="0">
                <a:ln>
                  <a:noFill/>
                </a:ln>
                <a:solidFill>
                  <a:srgbClr val="000000"/>
                </a:solidFill>
                <a:effectLst/>
                <a:latin typeface="Moire Light" pitchFamily="2" charset="0"/>
                <a:cs typeface="Arial" pitchFamily="34" charset="0"/>
              </a:rPr>
              <a:t>visit </a:t>
            </a:r>
            <a:r>
              <a:rPr kumimoji="0" lang="en-US" sz="1600" b="1" i="0" u="none" strike="noStrike" cap="none" normalizeH="0" baseline="0" dirty="0" smtClean="0">
                <a:ln>
                  <a:noFill/>
                </a:ln>
                <a:solidFill>
                  <a:srgbClr val="000000"/>
                </a:solidFill>
                <a:effectLst/>
                <a:latin typeface="Moire Light" pitchFamily="2" charset="0"/>
                <a:cs typeface="Arial" pitchFamily="34" charset="0"/>
              </a:rPr>
              <a:t>www.</a:t>
            </a:r>
            <a:r>
              <a:rPr kumimoji="0" lang="en-US" sz="1600" b="1" i="0" u="none" strike="noStrike" cap="none" normalizeH="0" baseline="0" dirty="0" smtClean="0">
                <a:ln>
                  <a:noFill/>
                </a:ln>
                <a:solidFill>
                  <a:srgbClr val="666666"/>
                </a:solidFill>
                <a:effectLst/>
                <a:latin typeface="Moire Light" pitchFamily="2" charset="0"/>
                <a:cs typeface="Arial" pitchFamily="34" charset="0"/>
              </a:rPr>
              <a:t>Active</a:t>
            </a:r>
            <a:r>
              <a:rPr kumimoji="0" lang="en-US" sz="1600" b="1" i="0" u="none" strike="noStrike" cap="none" normalizeH="0" baseline="0" dirty="0" smtClean="0">
                <a:ln>
                  <a:noFill/>
                </a:ln>
                <a:solidFill>
                  <a:srgbClr val="0070C0"/>
                </a:solidFill>
                <a:effectLst/>
                <a:latin typeface="Moire Light" pitchFamily="2" charset="0"/>
                <a:cs typeface="Arial" pitchFamily="34" charset="0"/>
              </a:rPr>
              <a:t>IdM</a:t>
            </a:r>
            <a:r>
              <a:rPr kumimoji="0" lang="en-US" sz="1600" b="1" i="0" u="none" strike="noStrike" cap="none" normalizeH="0" baseline="0" dirty="0" smtClean="0">
                <a:ln>
                  <a:noFill/>
                </a:ln>
                <a:solidFill>
                  <a:srgbClr val="000000"/>
                </a:solidFill>
                <a:effectLst/>
                <a:latin typeface="Moire Light" pitchFamily="2" charset="0"/>
                <a:cs typeface="Arial" pitchFamily="34" charset="0"/>
              </a:rPr>
              <a:t>.com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70" name="Picture 22" descr="Windows-Phone-Mango-Logo-Official[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993" b="3993"/>
          <a:stretch>
            <a:fillRect/>
          </a:stretch>
        </p:blipFill>
        <p:spPr bwMode="auto">
          <a:xfrm>
            <a:off x="3179744" y="806450"/>
            <a:ext cx="2146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1"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31" y="1314450"/>
            <a:ext cx="54959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448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228600"/>
            <a:ext cx="6705600" cy="457200"/>
          </a:xfrm>
          <a:solidFill>
            <a:schemeClr val="tx1">
              <a:lumMod val="65000"/>
              <a:lumOff val="35000"/>
            </a:schemeClr>
          </a:solidFill>
        </p:spPr>
        <p:txBody>
          <a:bodyPr>
            <a:noAutofit/>
          </a:bodyPr>
          <a:lstStyle>
            <a:extLst/>
          </a:lstStyle>
          <a:p>
            <a:r>
              <a:rPr lang="en-US" dirty="0" smtClean="0"/>
              <a:t>FIM MOBILE (</a:t>
            </a:r>
            <a:r>
              <a:rPr lang="en-US" dirty="0" err="1" smtClean="0"/>
              <a:t>con’t</a:t>
            </a:r>
            <a:r>
              <a:rPr lang="en-US" dirty="0" smtClean="0"/>
              <a:t>)</a:t>
            </a:r>
            <a:endParaRPr lang="en-US" dirty="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7010400" y="228600"/>
            <a:ext cx="1327150" cy="447675"/>
          </a:xfrm>
          <a:prstGeom prst="rect">
            <a:avLst/>
          </a:prstGeom>
        </p:spPr>
      </p:pic>
      <p:sp>
        <p:nvSpPr>
          <p:cNvPr id="3" name="Text Box 4"/>
          <p:cNvSpPr txBox="1">
            <a:spLocks noChangeArrowheads="1"/>
          </p:cNvSpPr>
          <p:nvPr/>
        </p:nvSpPr>
        <p:spPr bwMode="auto">
          <a:xfrm>
            <a:off x="662763" y="4448175"/>
            <a:ext cx="7180262" cy="163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Moire Light" pitchFamily="2" charset="0"/>
                <a:cs typeface="Arial" pitchFamily="34" charset="0"/>
              </a:rPr>
              <a:t>Capture the power of mobile devices allowing users the flexibility of performing tasks that up until now, could only be done from workstations in the corporate network environment.  Reduce costs, latency, and increase productivity with </a:t>
            </a:r>
            <a:r>
              <a:rPr kumimoji="0" lang="en-US" sz="1600" b="1" i="0" u="none" strike="noStrike" cap="none" normalizeH="0" baseline="0" dirty="0" smtClean="0">
                <a:ln>
                  <a:noFill/>
                </a:ln>
                <a:solidFill>
                  <a:srgbClr val="333333"/>
                </a:solidFill>
                <a:effectLst/>
                <a:latin typeface="Moire Light" pitchFamily="2" charset="0"/>
                <a:cs typeface="Arial" pitchFamily="34" charset="0"/>
              </a:rPr>
              <a:t>FIM Mobile</a:t>
            </a:r>
            <a:r>
              <a:rPr kumimoji="0" lang="en-US" sz="1600" b="0" i="0" u="none" strike="noStrike" cap="none" normalizeH="0" baseline="0" dirty="0" smtClean="0">
                <a:ln>
                  <a:noFill/>
                </a:ln>
                <a:solidFill>
                  <a:srgbClr val="333333"/>
                </a:solidFill>
                <a:effectLst/>
                <a:latin typeface="Moire Light" pitchFamily="2"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oire Light" pitchFamily="2" charset="0"/>
                <a:cs typeface="Arial" pitchFamily="34" charset="0"/>
              </a:rPr>
              <a:t>For inquiries and pricing information email </a:t>
            </a:r>
            <a:r>
              <a:rPr kumimoji="0" lang="en-US" sz="1600" b="1" i="0" u="sng" strike="noStrike" cap="none" normalizeH="0" baseline="0" dirty="0" smtClean="0">
                <a:ln>
                  <a:noFill/>
                </a:ln>
                <a:solidFill>
                  <a:srgbClr val="000000"/>
                </a:solidFill>
                <a:effectLst/>
                <a:latin typeface="Moire Light" pitchFamily="2" charset="0"/>
                <a:cs typeface="Arial" pitchFamily="34" charset="0"/>
              </a:rPr>
              <a:t>info@</a:t>
            </a:r>
            <a:r>
              <a:rPr kumimoji="0" lang="en-US" sz="1600" b="1" i="0" u="sng" strike="noStrike" cap="none" normalizeH="0" baseline="0" dirty="0" smtClean="0">
                <a:ln>
                  <a:noFill/>
                </a:ln>
                <a:solidFill>
                  <a:srgbClr val="666666"/>
                </a:solidFill>
                <a:effectLst/>
                <a:latin typeface="Moire Light" pitchFamily="2" charset="0"/>
                <a:cs typeface="Arial" pitchFamily="34" charset="0"/>
              </a:rPr>
              <a:t>Active</a:t>
            </a:r>
            <a:r>
              <a:rPr kumimoji="0" lang="en-US" sz="1600" b="1" i="0" u="sng" strike="noStrike" cap="none" normalizeH="0" baseline="0" dirty="0" smtClean="0">
                <a:ln>
                  <a:noFill/>
                </a:ln>
                <a:solidFill>
                  <a:srgbClr val="0070C0"/>
                </a:solidFill>
                <a:effectLst/>
                <a:latin typeface="Moire Light" pitchFamily="2" charset="0"/>
                <a:cs typeface="Arial" pitchFamily="34" charset="0"/>
              </a:rPr>
              <a:t>IdM</a:t>
            </a:r>
            <a:r>
              <a:rPr kumimoji="0" lang="en-US" sz="1600" b="1" i="0" u="sng" strike="noStrike" cap="none" normalizeH="0" baseline="0" dirty="0" smtClean="0">
                <a:ln>
                  <a:noFill/>
                </a:ln>
                <a:solidFill>
                  <a:srgbClr val="000000"/>
                </a:solidFill>
                <a:effectLst/>
                <a:latin typeface="Moire Light" pitchFamily="2" charset="0"/>
                <a:cs typeface="Arial" pitchFamily="34" charset="0"/>
              </a:rPr>
              <a:t>.com</a:t>
            </a:r>
            <a:r>
              <a:rPr kumimoji="0" lang="en-US" sz="1600" b="0" i="0" u="none" strike="noStrike" cap="none" normalizeH="0" baseline="0" dirty="0" smtClean="0">
                <a:ln>
                  <a:noFill/>
                </a:ln>
                <a:solidFill>
                  <a:srgbClr val="000000"/>
                </a:solidFill>
                <a:effectLst/>
                <a:latin typeface="Moire Light" pitchFamily="2"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oire Light" pitchFamily="2" charset="0"/>
                <a:cs typeface="Arial" pitchFamily="34" charset="0"/>
              </a:rPr>
              <a:t>For more detailed information about </a:t>
            </a:r>
            <a:r>
              <a:rPr kumimoji="0" lang="en-US" sz="1600" b="1" i="0" u="none" strike="noStrike" cap="none" normalizeH="0" baseline="0" dirty="0" smtClean="0">
                <a:ln>
                  <a:noFill/>
                </a:ln>
                <a:solidFill>
                  <a:srgbClr val="333333"/>
                </a:solidFill>
                <a:effectLst/>
                <a:latin typeface="Moire Light" pitchFamily="2" charset="0"/>
                <a:cs typeface="Arial" pitchFamily="34" charset="0"/>
              </a:rPr>
              <a:t>FIM Mobile</a:t>
            </a:r>
            <a:r>
              <a:rPr kumimoji="0" lang="en-US" sz="1600" b="0" i="0" u="none" strike="noStrike" cap="none" normalizeH="0" baseline="0" dirty="0" smtClean="0">
                <a:ln>
                  <a:noFill/>
                </a:ln>
                <a:solidFill>
                  <a:srgbClr val="333333"/>
                </a:solidFill>
                <a:effectLst/>
                <a:latin typeface="Moire Light" pitchFamily="2" charset="0"/>
                <a:cs typeface="Arial" pitchFamily="34" charset="0"/>
              </a:rPr>
              <a:t> </a:t>
            </a:r>
            <a:r>
              <a:rPr kumimoji="0" lang="en-US" sz="1600" b="0" i="0" u="none" strike="noStrike" cap="none" normalizeH="0" baseline="0" dirty="0" smtClean="0">
                <a:ln>
                  <a:noFill/>
                </a:ln>
                <a:solidFill>
                  <a:srgbClr val="000000"/>
                </a:solidFill>
                <a:effectLst/>
                <a:latin typeface="Moire Light" pitchFamily="2" charset="0"/>
                <a:cs typeface="Arial" pitchFamily="34" charset="0"/>
              </a:rPr>
              <a:t>visit </a:t>
            </a:r>
            <a:r>
              <a:rPr kumimoji="0" lang="en-US" sz="1600" b="1" i="0" u="none" strike="noStrike" cap="none" normalizeH="0" baseline="0" dirty="0" smtClean="0">
                <a:ln>
                  <a:noFill/>
                </a:ln>
                <a:solidFill>
                  <a:srgbClr val="000000"/>
                </a:solidFill>
                <a:effectLst/>
                <a:latin typeface="Moire Light" pitchFamily="2" charset="0"/>
                <a:cs typeface="Arial" pitchFamily="34" charset="0"/>
              </a:rPr>
              <a:t>www.</a:t>
            </a:r>
            <a:r>
              <a:rPr kumimoji="0" lang="en-US" sz="1600" b="1" i="0" u="none" strike="noStrike" cap="none" normalizeH="0" baseline="0" dirty="0" smtClean="0">
                <a:ln>
                  <a:noFill/>
                </a:ln>
                <a:solidFill>
                  <a:srgbClr val="666666"/>
                </a:solidFill>
                <a:effectLst/>
                <a:latin typeface="Moire Light" pitchFamily="2" charset="0"/>
                <a:cs typeface="Arial" pitchFamily="34" charset="0"/>
              </a:rPr>
              <a:t>Active</a:t>
            </a:r>
            <a:r>
              <a:rPr kumimoji="0" lang="en-US" sz="1600" b="1" i="0" u="none" strike="noStrike" cap="none" normalizeH="0" baseline="0" dirty="0" smtClean="0">
                <a:ln>
                  <a:noFill/>
                </a:ln>
                <a:solidFill>
                  <a:srgbClr val="0070C0"/>
                </a:solidFill>
                <a:effectLst/>
                <a:latin typeface="Moire Light" pitchFamily="2" charset="0"/>
                <a:cs typeface="Arial" pitchFamily="34" charset="0"/>
              </a:rPr>
              <a:t>IdM</a:t>
            </a:r>
            <a:r>
              <a:rPr kumimoji="0" lang="en-US" sz="1600" b="1" i="0" u="none" strike="noStrike" cap="none" normalizeH="0" baseline="0" dirty="0" smtClean="0">
                <a:ln>
                  <a:noFill/>
                </a:ln>
                <a:solidFill>
                  <a:srgbClr val="000000"/>
                </a:solidFill>
                <a:effectLst/>
                <a:latin typeface="Moire Light" pitchFamily="2" charset="0"/>
                <a:cs typeface="Arial" pitchFamily="34" charset="0"/>
              </a:rPr>
              <a:t>.com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1225" y="838200"/>
            <a:ext cx="16287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28" y="1447800"/>
            <a:ext cx="3733800" cy="293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572725"/>
            <a:ext cx="3822282" cy="280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t>Environments</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Content Placeholder 2"/>
          <p:cNvSpPr>
            <a:spLocks noGrp="1"/>
          </p:cNvSpPr>
          <p:nvPr>
            <p:ph idx="1"/>
          </p:nvPr>
        </p:nvSpPr>
        <p:spPr>
          <a:xfrm>
            <a:off x="219075" y="1285082"/>
            <a:ext cx="4352925" cy="4287836"/>
          </a:xfrm>
        </p:spPr>
        <p:style>
          <a:lnRef idx="1">
            <a:schemeClr val="accent3"/>
          </a:lnRef>
          <a:fillRef idx="2">
            <a:schemeClr val="accent3"/>
          </a:fillRef>
          <a:effectRef idx="1">
            <a:schemeClr val="accent3"/>
          </a:effectRef>
          <a:fontRef idx="minor">
            <a:schemeClr val="dk1"/>
          </a:fontRef>
        </p:style>
        <p:txBody>
          <a:bodyPr anchor="t" anchorCtr="0">
            <a:normAutofit/>
          </a:bodyPr>
          <a:lstStyle/>
          <a:p>
            <a:r>
              <a:rPr lang="en-US" sz="2400" b="1" dirty="0" smtClean="0">
                <a:solidFill>
                  <a:srgbClr val="0070C0"/>
                </a:solidFill>
              </a:rPr>
              <a:t>Windows Phone</a:t>
            </a:r>
          </a:p>
          <a:p>
            <a:pPr lvl="1"/>
            <a:r>
              <a:rPr lang="en-US" sz="2400" b="1" dirty="0" smtClean="0"/>
              <a:t>Visual Studio 2010/2012</a:t>
            </a:r>
          </a:p>
          <a:p>
            <a:pPr lvl="1"/>
            <a:endParaRPr lang="en-US" sz="2400" b="1" dirty="0" smtClean="0"/>
          </a:p>
          <a:p>
            <a:pPr lvl="1"/>
            <a:r>
              <a:rPr lang="en-US" sz="2400" b="1" dirty="0" smtClean="0"/>
              <a:t>Windows Phone SDK</a:t>
            </a:r>
          </a:p>
          <a:p>
            <a:pPr lvl="1"/>
            <a:endParaRPr lang="en-US" sz="2400" b="1" dirty="0" smtClean="0"/>
          </a:p>
          <a:p>
            <a:pPr lvl="1"/>
            <a:r>
              <a:rPr lang="en-US" sz="2400" b="1" dirty="0" smtClean="0"/>
              <a:t>Windows 7/8</a:t>
            </a:r>
            <a:endParaRPr lang="en-US" sz="2400" b="1" dirty="0"/>
          </a:p>
        </p:txBody>
      </p:sp>
      <p:sp>
        <p:nvSpPr>
          <p:cNvPr id="10" name="Content Placeholder 2"/>
          <p:cNvSpPr txBox="1">
            <a:spLocks/>
          </p:cNvSpPr>
          <p:nvPr/>
        </p:nvSpPr>
        <p:spPr bwMode="auto">
          <a:xfrm>
            <a:off x="4714875" y="1298298"/>
            <a:ext cx="4352925" cy="4287836"/>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0070C0"/>
                </a:solidFill>
              </a:rPr>
              <a:t>iPhone</a:t>
            </a:r>
          </a:p>
          <a:p>
            <a:pPr lvl="1"/>
            <a:r>
              <a:rPr lang="en-US" sz="2400" b="1" dirty="0" err="1" smtClean="0"/>
              <a:t>Xcode</a:t>
            </a:r>
            <a:r>
              <a:rPr lang="en-US" sz="2400" b="1" dirty="0" smtClean="0"/>
              <a:t> 4.x, 5.x</a:t>
            </a:r>
          </a:p>
          <a:p>
            <a:pPr lvl="1"/>
            <a:endParaRPr lang="en-US" sz="2400" b="1" dirty="0" smtClean="0"/>
          </a:p>
          <a:p>
            <a:pPr lvl="1"/>
            <a:r>
              <a:rPr lang="en-US" sz="2400" b="1" dirty="0" err="1" smtClean="0"/>
              <a:t>iOS</a:t>
            </a:r>
            <a:r>
              <a:rPr lang="en-US" sz="2400" b="1" dirty="0" smtClean="0"/>
              <a:t> SDK</a:t>
            </a:r>
          </a:p>
          <a:p>
            <a:pPr lvl="1"/>
            <a:endParaRPr lang="en-US" sz="2400" b="1" dirty="0" smtClean="0"/>
          </a:p>
          <a:p>
            <a:pPr lvl="1"/>
            <a:r>
              <a:rPr lang="en-US" sz="2400" b="1" dirty="0" smtClean="0"/>
              <a:t>Mac OS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1311" y="3244334"/>
            <a:ext cx="1493516"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14" descr="image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1" y="3244334"/>
            <a:ext cx="1412784"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645" y="5814012"/>
            <a:ext cx="1637605" cy="279369"/>
          </a:xfrm>
          <a:prstGeom prst="rect">
            <a:avLst/>
          </a:prstGeom>
        </p:spPr>
      </p:pic>
      <p:sp>
        <p:nvSpPr>
          <p:cNvPr id="11"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 – ENVIRONMENT INFORMATION</a:t>
            </a:r>
            <a:endParaRPr lang="en-US" dirty="0">
              <a:solidFill>
                <a:schemeClr val="bg1"/>
              </a:solidFill>
            </a:endParaRPr>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7010400" y="228600"/>
            <a:ext cx="1327150" cy="447675"/>
          </a:xfrm>
          <a:prstGeom prst="rect">
            <a:avLst/>
          </a:prstGeom>
        </p:spPr>
      </p:pic>
    </p:spTree>
    <p:extLst>
      <p:ext uri="{BB962C8B-B14F-4D97-AF65-F5344CB8AC3E}">
        <p14:creationId xmlns:p14="http://schemas.microsoft.com/office/powerpoint/2010/main" val="878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bg/>
                                          </p:spTgt>
                                        </p:tgtEl>
                                        <p:attrNameLst>
                                          <p:attrName>style.visibility</p:attrName>
                                        </p:attrNameLst>
                                      </p:cBhvr>
                                      <p:to>
                                        <p:strVal val="visible"/>
                                      </p:to>
                                    </p:set>
                                    <p:animEffect transition="in" filter="fade">
                                      <p:cBhvr>
                                        <p:cTn id="36" dur="1000"/>
                                        <p:tgtEl>
                                          <p:spTgt spid="10">
                                            <p:bg/>
                                          </p:spTgt>
                                        </p:tgtEl>
                                      </p:cBhvr>
                                    </p:animEffect>
                                    <p:anim calcmode="lin" valueType="num">
                                      <p:cBhvr>
                                        <p:cTn id="37" dur="1000" fill="hold"/>
                                        <p:tgtEl>
                                          <p:spTgt spid="10">
                                            <p:bg/>
                                          </p:spTgt>
                                        </p:tgtEl>
                                        <p:attrNameLst>
                                          <p:attrName>ppt_x</p:attrName>
                                        </p:attrNameLst>
                                      </p:cBhvr>
                                      <p:tavLst>
                                        <p:tav tm="0">
                                          <p:val>
                                            <p:strVal val="#ppt_x"/>
                                          </p:val>
                                        </p:tav>
                                        <p:tav tm="100000">
                                          <p:val>
                                            <p:strVal val="#ppt_x"/>
                                          </p:val>
                                        </p:tav>
                                      </p:tavLst>
                                    </p:anim>
                                    <p:anim calcmode="lin" valueType="num">
                                      <p:cBhvr>
                                        <p:cTn id="38"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1000"/>
                                        <p:tgtEl>
                                          <p:spTgt spid="10">
                                            <p:txEl>
                                              <p:pRg st="0" end="0"/>
                                            </p:txEl>
                                          </p:spTgt>
                                        </p:tgtEl>
                                      </p:cBhvr>
                                    </p:animEffect>
                                    <p:anim calcmode="lin" valueType="num">
                                      <p:cBhvr>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1000"/>
                                        <p:tgtEl>
                                          <p:spTgt spid="10">
                                            <p:txEl>
                                              <p:pRg st="1" end="1"/>
                                            </p:txEl>
                                          </p:spTgt>
                                        </p:tgtEl>
                                      </p:cBhvr>
                                    </p:animEffect>
                                    <p:anim calcmode="lin" valueType="num">
                                      <p:cBhvr>
                                        <p:cTn id="4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xEl>
                                              <p:pRg st="3" end="3"/>
                                            </p:txEl>
                                          </p:spTgt>
                                        </p:tgtEl>
                                        <p:attrNameLst>
                                          <p:attrName>style.visibility</p:attrName>
                                        </p:attrNameLst>
                                      </p:cBhvr>
                                      <p:to>
                                        <p:strVal val="visible"/>
                                      </p:to>
                                    </p:set>
                                    <p:animEffect transition="in" filter="fade">
                                      <p:cBhvr>
                                        <p:cTn id="53" dur="1000"/>
                                        <p:tgtEl>
                                          <p:spTgt spid="10">
                                            <p:txEl>
                                              <p:pRg st="3" end="3"/>
                                            </p:txEl>
                                          </p:spTgt>
                                        </p:tgtEl>
                                      </p:cBhvr>
                                    </p:animEffect>
                                    <p:anim calcmode="lin" valueType="num">
                                      <p:cBhvr>
                                        <p:cTn id="5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animEffect transition="in" filter="fade">
                                      <p:cBhvr>
                                        <p:cTn id="58" dur="1000"/>
                                        <p:tgtEl>
                                          <p:spTgt spid="10">
                                            <p:txEl>
                                              <p:pRg st="5" end="5"/>
                                            </p:txEl>
                                          </p:spTgt>
                                        </p:tgtEl>
                                      </p:cBhvr>
                                    </p:animEffect>
                                    <p:anim calcmode="lin" valueType="num">
                                      <p:cBhvr>
                                        <p:cTn id="5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61" presetID="53" presetClass="entr" presetSubtype="16" fill="hold" nodeType="withEffect">
                                  <p:stCondLst>
                                    <p:cond delay="0"/>
                                  </p:stCondLst>
                                  <p:childTnLst>
                                    <p:set>
                                      <p:cBhvr>
                                        <p:cTn id="62" dur="1" fill="hold">
                                          <p:stCondLst>
                                            <p:cond delay="0"/>
                                          </p:stCondLst>
                                        </p:cTn>
                                        <p:tgtEl>
                                          <p:spTgt spid="4098"/>
                                        </p:tgtEl>
                                        <p:attrNameLst>
                                          <p:attrName>style.visibility</p:attrName>
                                        </p:attrNameLst>
                                      </p:cBhvr>
                                      <p:to>
                                        <p:strVal val="visible"/>
                                      </p:to>
                                    </p:set>
                                    <p:anim calcmode="lin" valueType="num">
                                      <p:cBhvr>
                                        <p:cTn id="63" dur="500" fill="hold"/>
                                        <p:tgtEl>
                                          <p:spTgt spid="4098"/>
                                        </p:tgtEl>
                                        <p:attrNameLst>
                                          <p:attrName>ppt_w</p:attrName>
                                        </p:attrNameLst>
                                      </p:cBhvr>
                                      <p:tavLst>
                                        <p:tav tm="0">
                                          <p:val>
                                            <p:fltVal val="0"/>
                                          </p:val>
                                        </p:tav>
                                        <p:tav tm="100000">
                                          <p:val>
                                            <p:strVal val="#ppt_w"/>
                                          </p:val>
                                        </p:tav>
                                      </p:tavLst>
                                    </p:anim>
                                    <p:anim calcmode="lin" valueType="num">
                                      <p:cBhvr>
                                        <p:cTn id="64" dur="500" fill="hold"/>
                                        <p:tgtEl>
                                          <p:spTgt spid="4098"/>
                                        </p:tgtEl>
                                        <p:attrNameLst>
                                          <p:attrName>ppt_h</p:attrName>
                                        </p:attrNameLst>
                                      </p:cBhvr>
                                      <p:tavLst>
                                        <p:tav tm="0">
                                          <p:val>
                                            <p:fltVal val="0"/>
                                          </p:val>
                                        </p:tav>
                                        <p:tav tm="100000">
                                          <p:val>
                                            <p:strVal val="#ppt_h"/>
                                          </p:val>
                                        </p:tav>
                                      </p:tavLst>
                                    </p:anim>
                                    <p:animEffect transition="in" filter="fade">
                                      <p:cBhvr>
                                        <p:cTn id="65" dur="500"/>
                                        <p:tgtEl>
                                          <p:spTgt spid="4098"/>
                                        </p:tgtEl>
                                      </p:cBhvr>
                                    </p:animEffect>
                                  </p:childTnLst>
                                </p:cTn>
                              </p:par>
                              <p:par>
                                <p:cTn id="66" presetID="53" presetClass="entr" presetSubtype="16" fill="hold" nodeType="withEffect">
                                  <p:stCondLst>
                                    <p:cond delay="0"/>
                                  </p:stCondLst>
                                  <p:childTnLst>
                                    <p:set>
                                      <p:cBhvr>
                                        <p:cTn id="67" dur="1" fill="hold">
                                          <p:stCondLst>
                                            <p:cond delay="0"/>
                                          </p:stCondLst>
                                        </p:cTn>
                                        <p:tgtEl>
                                          <p:spTgt spid="4099"/>
                                        </p:tgtEl>
                                        <p:attrNameLst>
                                          <p:attrName>style.visibility</p:attrName>
                                        </p:attrNameLst>
                                      </p:cBhvr>
                                      <p:to>
                                        <p:strVal val="visible"/>
                                      </p:to>
                                    </p:set>
                                    <p:anim calcmode="lin" valueType="num">
                                      <p:cBhvr>
                                        <p:cTn id="68" dur="500" fill="hold"/>
                                        <p:tgtEl>
                                          <p:spTgt spid="4099"/>
                                        </p:tgtEl>
                                        <p:attrNameLst>
                                          <p:attrName>ppt_w</p:attrName>
                                        </p:attrNameLst>
                                      </p:cBhvr>
                                      <p:tavLst>
                                        <p:tav tm="0">
                                          <p:val>
                                            <p:fltVal val="0"/>
                                          </p:val>
                                        </p:tav>
                                        <p:tav tm="100000">
                                          <p:val>
                                            <p:strVal val="#ppt_w"/>
                                          </p:val>
                                        </p:tav>
                                      </p:tavLst>
                                    </p:anim>
                                    <p:anim calcmode="lin" valueType="num">
                                      <p:cBhvr>
                                        <p:cTn id="69" dur="500" fill="hold"/>
                                        <p:tgtEl>
                                          <p:spTgt spid="4099"/>
                                        </p:tgtEl>
                                        <p:attrNameLst>
                                          <p:attrName>ppt_h</p:attrName>
                                        </p:attrNameLst>
                                      </p:cBhvr>
                                      <p:tavLst>
                                        <p:tav tm="0">
                                          <p:val>
                                            <p:fltVal val="0"/>
                                          </p:val>
                                        </p:tav>
                                        <p:tav tm="100000">
                                          <p:val>
                                            <p:strVal val="#ppt_h"/>
                                          </p:val>
                                        </p:tav>
                                      </p:tavLst>
                                    </p:anim>
                                    <p:animEffect transition="in" filter="fade">
                                      <p:cBhvr>
                                        <p:cTn id="7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Rectangle 5"/>
          <p:cNvSpPr/>
          <p:nvPr/>
        </p:nvSpPr>
        <p:spPr>
          <a:xfrm>
            <a:off x="214311" y="2178308"/>
            <a:ext cx="2790825" cy="25013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t>Mobile technology tools from Microsoft and Apple leveraged for integration with FIM</a:t>
            </a:r>
            <a:endParaRPr lang="en-US" sz="2500" b="1" dirty="0"/>
          </a:p>
        </p:txBody>
      </p:sp>
      <p:sp>
        <p:nvSpPr>
          <p:cNvPr id="7" name="Rectangle 6"/>
          <p:cNvSpPr/>
          <p:nvPr/>
        </p:nvSpPr>
        <p:spPr>
          <a:xfrm>
            <a:off x="3157536" y="2178308"/>
            <a:ext cx="2790825" cy="25013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t>One WCF Service Application built and enhanced to handle FIM Web Service calls</a:t>
            </a:r>
            <a:endParaRPr lang="en-US" sz="2500" b="1" dirty="0"/>
          </a:p>
        </p:txBody>
      </p:sp>
      <p:sp>
        <p:nvSpPr>
          <p:cNvPr id="8" name="Rectangle 7"/>
          <p:cNvSpPr/>
          <p:nvPr/>
        </p:nvSpPr>
        <p:spPr>
          <a:xfrm>
            <a:off x="6100761" y="2178308"/>
            <a:ext cx="2790825" cy="25013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err="1" smtClean="0"/>
              <a:t>Xpath</a:t>
            </a:r>
            <a:r>
              <a:rPr lang="en-US" sz="2500" b="1" dirty="0" smtClean="0"/>
              <a:t> filters for getting Resource information from the FIM Web Service </a:t>
            </a:r>
            <a:endParaRPr lang="en-US" sz="25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220" y="5819497"/>
            <a:ext cx="1637605" cy="279369"/>
          </a:xfrm>
          <a:prstGeom prst="rect">
            <a:avLst/>
          </a:prstGeom>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366" y="489079"/>
            <a:ext cx="1213220" cy="12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157536" y="4819650"/>
            <a:ext cx="2790825" cy="876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Note: The WCF is platform independent – works for WP, </a:t>
            </a:r>
            <a:r>
              <a:rPr lang="en-US" b="1" dirty="0" err="1" smtClean="0">
                <a:solidFill>
                  <a:schemeClr val="tx1"/>
                </a:solidFill>
              </a:rPr>
              <a:t>iOS</a:t>
            </a:r>
            <a:r>
              <a:rPr lang="en-US" b="1" dirty="0" smtClean="0">
                <a:solidFill>
                  <a:schemeClr val="tx1"/>
                </a:solidFill>
              </a:rPr>
              <a:t>, and Android!</a:t>
            </a:r>
            <a:endParaRPr lang="en-US" b="1" dirty="0">
              <a:solidFill>
                <a:schemeClr val="tx1"/>
              </a:solidFill>
            </a:endParaRPr>
          </a:p>
        </p:txBody>
      </p:sp>
      <p:sp>
        <p:nvSpPr>
          <p:cNvPr id="12"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
        <p:nvSpPr>
          <p:cNvPr id="15" name="Title 1"/>
          <p:cNvSpPr txBox="1">
            <a:spLocks/>
          </p:cNvSpPr>
          <p:nvPr/>
        </p:nvSpPr>
        <p:spPr>
          <a:xfrm>
            <a:off x="304800" y="1116742"/>
            <a:ext cx="4038600" cy="57909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de-DE" b="1" dirty="0" smtClean="0"/>
              <a:t>Solution Overview</a:t>
            </a:r>
            <a:endParaRPr lang="de-DE" b="1" dirty="0"/>
          </a:p>
        </p:txBody>
      </p:sp>
    </p:spTree>
    <p:extLst>
      <p:ext uri="{BB962C8B-B14F-4D97-AF65-F5344CB8AC3E}">
        <p14:creationId xmlns:p14="http://schemas.microsoft.com/office/powerpoint/2010/main" val="158786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Rectangle 5"/>
          <p:cNvSpPr/>
          <p:nvPr/>
        </p:nvSpPr>
        <p:spPr>
          <a:xfrm>
            <a:off x="214311" y="2178308"/>
            <a:ext cx="2790825" cy="25013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solidFill>
                  <a:schemeClr val="tx1"/>
                </a:solidFill>
              </a:rPr>
              <a:t>Creation of strongly-typed resources for use in Transaction updates in the FIM Web </a:t>
            </a:r>
            <a:r>
              <a:rPr lang="en-US" sz="2800" b="1" dirty="0" smtClean="0">
                <a:solidFill>
                  <a:schemeClr val="tx1"/>
                </a:solidFill>
              </a:rPr>
              <a:t>Service</a:t>
            </a:r>
            <a:endParaRPr lang="en-US" sz="2800" b="1" dirty="0">
              <a:solidFill>
                <a:schemeClr val="tx1"/>
              </a:solidFill>
            </a:endParaRPr>
          </a:p>
        </p:txBody>
      </p:sp>
      <p:sp>
        <p:nvSpPr>
          <p:cNvPr id="7" name="Rectangle 6"/>
          <p:cNvSpPr/>
          <p:nvPr/>
        </p:nvSpPr>
        <p:spPr>
          <a:xfrm>
            <a:off x="3157536" y="2178308"/>
            <a:ext cx="2790825" cy="25013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solidFill>
                  <a:schemeClr val="tx1"/>
                </a:solidFill>
              </a:rPr>
              <a:t>Search Approvals, Approve and Reject Approval Requests</a:t>
            </a:r>
          </a:p>
        </p:txBody>
      </p:sp>
      <p:sp>
        <p:nvSpPr>
          <p:cNvPr id="8" name="Rectangle 7"/>
          <p:cNvSpPr/>
          <p:nvPr/>
        </p:nvSpPr>
        <p:spPr>
          <a:xfrm>
            <a:off x="6100761" y="2178308"/>
            <a:ext cx="2790825" cy="25013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de-DE" sz="2800" b="1" dirty="0">
                <a:solidFill>
                  <a:schemeClr val="tx1"/>
                </a:solidFill>
              </a:rPr>
              <a:t>Search Users and review </a:t>
            </a:r>
            <a:r>
              <a:rPr lang="de-DE" sz="2800" b="1" dirty="0" smtClean="0">
                <a:solidFill>
                  <a:schemeClr val="tx1"/>
                </a:solidFill>
              </a:rPr>
              <a:t>group access</a:t>
            </a:r>
            <a:endParaRPr lang="de-DE" sz="2800" b="1"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220" y="5819497"/>
            <a:ext cx="1637605" cy="279369"/>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366" y="489079"/>
            <a:ext cx="1213220" cy="12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
        <p:nvSpPr>
          <p:cNvPr id="12" name="Title 1"/>
          <p:cNvSpPr txBox="1">
            <a:spLocks/>
          </p:cNvSpPr>
          <p:nvPr/>
        </p:nvSpPr>
        <p:spPr>
          <a:xfrm>
            <a:off x="304800" y="1116742"/>
            <a:ext cx="4038600" cy="57909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de-DE" b="1" dirty="0" smtClean="0"/>
              <a:t>Solution Overview</a:t>
            </a:r>
            <a:endParaRPr lang="de-DE" b="1" dirty="0"/>
          </a:p>
        </p:txBody>
      </p:sp>
    </p:spTree>
    <p:extLst>
      <p:ext uri="{BB962C8B-B14F-4D97-AF65-F5344CB8AC3E}">
        <p14:creationId xmlns:p14="http://schemas.microsoft.com/office/powerpoint/2010/main" val="75744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98" y="327541"/>
            <a:ext cx="8229600" cy="1143000"/>
          </a:xfrm>
        </p:spPr>
        <p:txBody>
          <a:bodyPr/>
          <a:lstStyle/>
          <a:p>
            <a:r>
              <a:rPr lang="de-DE" b="1" dirty="0" smtClean="0"/>
              <a:t>Solution Usage</a:t>
            </a:r>
            <a:endParaRPr lang="de-DE" b="1"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6" name="Rectangle 5"/>
          <p:cNvSpPr/>
          <p:nvPr/>
        </p:nvSpPr>
        <p:spPr>
          <a:xfrm>
            <a:off x="190499" y="1118890"/>
            <a:ext cx="2790825" cy="2501384"/>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t>Approval Requests delivered to the mobile device (on-the-go)</a:t>
            </a:r>
            <a:endParaRPr lang="en-US" sz="2800" b="1" dirty="0"/>
          </a:p>
        </p:txBody>
      </p:sp>
      <p:sp>
        <p:nvSpPr>
          <p:cNvPr id="7" name="Rectangle 6"/>
          <p:cNvSpPr/>
          <p:nvPr/>
        </p:nvSpPr>
        <p:spPr>
          <a:xfrm>
            <a:off x="6182072" y="1125498"/>
            <a:ext cx="2790825" cy="2501384"/>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solidFill>
                  <a:schemeClr val="bg1"/>
                </a:solidFill>
              </a:rPr>
              <a:t>Search Groups</a:t>
            </a:r>
            <a:endParaRPr lang="en-US" sz="2800" b="1" dirty="0">
              <a:solidFill>
                <a:schemeClr val="bg1"/>
              </a:solidFill>
            </a:endParaRPr>
          </a:p>
        </p:txBody>
      </p:sp>
      <p:sp>
        <p:nvSpPr>
          <p:cNvPr id="8" name="Rectangle 7"/>
          <p:cNvSpPr/>
          <p:nvPr/>
        </p:nvSpPr>
        <p:spPr>
          <a:xfrm>
            <a:off x="190497" y="3753624"/>
            <a:ext cx="2790825" cy="2501384"/>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800" b="1" dirty="0" smtClean="0"/>
              <a:t>Self Service Password Reset on mobile devices</a:t>
            </a:r>
            <a:endParaRPr lang="de-DE" sz="28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4870" y="5819497"/>
            <a:ext cx="1637605" cy="279369"/>
          </a:xfrm>
          <a:prstGeom prst="rect">
            <a:avLst/>
          </a:prstGeom>
        </p:spPr>
      </p:pic>
      <p:sp>
        <p:nvSpPr>
          <p:cNvPr id="10" name="Rectangle 9"/>
          <p:cNvSpPr/>
          <p:nvPr/>
        </p:nvSpPr>
        <p:spPr>
          <a:xfrm>
            <a:off x="3176587" y="1118890"/>
            <a:ext cx="2790825" cy="2501384"/>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solidFill>
                  <a:schemeClr val="bg1"/>
                </a:solidFill>
              </a:rPr>
              <a:t>Search users and review meta data </a:t>
            </a:r>
          </a:p>
          <a:p>
            <a:pPr algn="ctr"/>
            <a:r>
              <a:rPr lang="en-US" sz="2800" b="1" dirty="0">
                <a:solidFill>
                  <a:schemeClr val="bg1"/>
                </a:solidFill>
              </a:rPr>
              <a:t>-</a:t>
            </a:r>
            <a:r>
              <a:rPr lang="en-US" sz="2800" b="1" dirty="0" smtClean="0">
                <a:solidFill>
                  <a:schemeClr val="bg1"/>
                </a:solidFill>
              </a:rPr>
              <a:t>Join/Leave Groups</a:t>
            </a:r>
            <a:endParaRPr lang="en-US" sz="2800" b="1" dirty="0">
              <a:solidFill>
                <a:schemeClr val="bg1"/>
              </a:solidFill>
            </a:endParaRPr>
          </a:p>
        </p:txBody>
      </p:sp>
      <p:sp>
        <p:nvSpPr>
          <p:cNvPr id="11" name="Rectangle 10"/>
          <p:cNvSpPr/>
          <p:nvPr/>
        </p:nvSpPr>
        <p:spPr>
          <a:xfrm>
            <a:off x="3176585" y="3760232"/>
            <a:ext cx="2790825" cy="2501384"/>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solidFill>
                  <a:schemeClr val="bg1"/>
                </a:solidFill>
              </a:rPr>
              <a:t>Customized Settings for client distribution</a:t>
            </a:r>
            <a:endParaRPr lang="en-US" sz="2800" b="1" dirty="0">
              <a:solidFill>
                <a:schemeClr val="bg1"/>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874" y="4400937"/>
            <a:ext cx="1213220" cy="12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21936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57225" y="4520578"/>
            <a:ext cx="8020050" cy="859116"/>
          </a:xfrm>
          <a:prstGeom prst="roundRect">
            <a:avLst/>
          </a:prstGeom>
          <a:gradFill>
            <a:gsLst>
              <a:gs pos="0">
                <a:schemeClr val="accent1">
                  <a:tint val="100000"/>
                  <a:shade val="100000"/>
                  <a:satMod val="130000"/>
                  <a:alpha val="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47700" y="5430575"/>
            <a:ext cx="8020050" cy="8591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66750" y="3597587"/>
            <a:ext cx="8020050" cy="8591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666750" y="2672728"/>
            <a:ext cx="8020050" cy="859116"/>
          </a:xfrm>
          <a:prstGeom prst="roundRect">
            <a:avLst/>
          </a:prstGeom>
          <a:gradFill>
            <a:gsLst>
              <a:gs pos="0">
                <a:schemeClr val="accent1">
                  <a:tint val="100000"/>
                  <a:shade val="100000"/>
                  <a:satMod val="130000"/>
                  <a:alpha val="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66750" y="1766919"/>
            <a:ext cx="8020050" cy="8591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6750" y="1311584"/>
            <a:ext cx="7439593" cy="5317816"/>
          </a:xfrm>
        </p:spPr>
        <p:txBody>
          <a:bodyPr>
            <a:normAutofit/>
          </a:bodyPr>
          <a:lstStyle/>
          <a:p>
            <a:pPr>
              <a:spcAft>
                <a:spcPts val="1800"/>
              </a:spcAft>
            </a:pPr>
            <a:r>
              <a:rPr lang="en-US" sz="2600" b="1" dirty="0" smtClean="0"/>
              <a:t>#1 </a:t>
            </a:r>
            <a:r>
              <a:rPr lang="en-US" sz="2600" b="1" dirty="0" smtClean="0">
                <a:sym typeface="Wingdings" pitchFamily="2" charset="2"/>
              </a:rPr>
              <a:t> Approval requests are queued to a manager and viewed on the Mobile Device</a:t>
            </a:r>
            <a:endParaRPr lang="en-US" sz="2600" b="1" dirty="0" smtClean="0"/>
          </a:p>
          <a:p>
            <a:pPr>
              <a:spcAft>
                <a:spcPts val="1800"/>
              </a:spcAft>
            </a:pPr>
            <a:r>
              <a:rPr lang="en-US" sz="2600" b="1" dirty="0" smtClean="0">
                <a:solidFill>
                  <a:srgbClr val="0070C0"/>
                </a:solidFill>
              </a:rPr>
              <a:t>#2 </a:t>
            </a:r>
            <a:r>
              <a:rPr lang="en-US" sz="2600" b="1" dirty="0" smtClean="0">
                <a:solidFill>
                  <a:srgbClr val="0070C0"/>
                </a:solidFill>
                <a:sym typeface="Wingdings" pitchFamily="2" charset="2"/>
              </a:rPr>
              <a:t> Manager approves/rejects the requests</a:t>
            </a:r>
            <a:endParaRPr lang="en-US" sz="2600" b="1" dirty="0" smtClean="0">
              <a:solidFill>
                <a:srgbClr val="0070C0"/>
              </a:solidFill>
            </a:endParaRPr>
          </a:p>
          <a:p>
            <a:pPr>
              <a:spcAft>
                <a:spcPts val="1800"/>
              </a:spcAft>
            </a:pPr>
            <a:r>
              <a:rPr lang="en-US" sz="2600" b="1" dirty="0" smtClean="0"/>
              <a:t>#3 </a:t>
            </a:r>
            <a:r>
              <a:rPr lang="en-US" sz="2600" b="1" dirty="0" smtClean="0">
                <a:sym typeface="Wingdings" pitchFamily="2" charset="2"/>
              </a:rPr>
              <a:t> System Administrator needs to review user data</a:t>
            </a:r>
          </a:p>
          <a:p>
            <a:pPr>
              <a:spcAft>
                <a:spcPts val="1800"/>
              </a:spcAft>
            </a:pPr>
            <a:r>
              <a:rPr lang="en-US" sz="2600" b="1" dirty="0" smtClean="0">
                <a:solidFill>
                  <a:srgbClr val="0070C0"/>
                </a:solidFill>
              </a:rPr>
              <a:t>#4 </a:t>
            </a:r>
            <a:r>
              <a:rPr lang="en-US" sz="2600" b="1" dirty="0" smtClean="0">
                <a:solidFill>
                  <a:srgbClr val="0070C0"/>
                </a:solidFill>
                <a:sym typeface="Wingdings" pitchFamily="2" charset="2"/>
              </a:rPr>
              <a:t> </a:t>
            </a:r>
            <a:r>
              <a:rPr lang="en-US" sz="2600" b="1" dirty="0" smtClean="0">
                <a:solidFill>
                  <a:srgbClr val="0070C0"/>
                </a:solidFill>
              </a:rPr>
              <a:t>Password Reset from the Mobile Device</a:t>
            </a:r>
          </a:p>
          <a:p>
            <a:pPr>
              <a:spcAft>
                <a:spcPts val="1800"/>
              </a:spcAft>
            </a:pPr>
            <a:endParaRPr lang="en-US" sz="100" b="1" dirty="0" smtClean="0"/>
          </a:p>
          <a:p>
            <a:pPr>
              <a:spcAft>
                <a:spcPts val="1800"/>
              </a:spcAft>
            </a:pPr>
            <a:r>
              <a:rPr lang="en-US" sz="2600" b="1" dirty="0" smtClean="0"/>
              <a:t>#5 </a:t>
            </a:r>
            <a:r>
              <a:rPr lang="en-US" sz="2600" b="1" dirty="0" smtClean="0">
                <a:sym typeface="Wingdings" pitchFamily="2" charset="2"/>
              </a:rPr>
              <a:t> </a:t>
            </a:r>
            <a:r>
              <a:rPr lang="en-US" sz="2600" b="1" dirty="0" smtClean="0"/>
              <a:t>Ability to configure different endpoints</a:t>
            </a:r>
            <a:endParaRPr lang="en-US" sz="2600" b="1" dirty="0"/>
          </a:p>
        </p:txBody>
      </p:sp>
      <p:sp>
        <p:nvSpPr>
          <p:cNvPr id="4" name="Rectangle 3"/>
          <p:cNvSpPr/>
          <p:nvPr/>
        </p:nvSpPr>
        <p:spPr>
          <a:xfrm>
            <a:off x="4447607" y="3717718"/>
            <a:ext cx="248786" cy="369332"/>
          </a:xfrm>
          <a:prstGeom prst="rect">
            <a:avLst/>
          </a:prstGeom>
        </p:spPr>
        <p:txBody>
          <a:bodyPr wrap="none">
            <a:spAutoFit/>
          </a:bodyPr>
          <a:lstStyle/>
          <a:p>
            <a:r>
              <a:rPr lang="en-US" dirty="0"/>
              <a:t> </a:t>
            </a:r>
          </a:p>
        </p:txBody>
      </p:sp>
      <p:sp>
        <p:nvSpPr>
          <p:cNvPr id="5" name="Rectangle 4"/>
          <p:cNvSpPr/>
          <p:nvPr/>
        </p:nvSpPr>
        <p:spPr>
          <a:xfrm>
            <a:off x="4447607" y="3717718"/>
            <a:ext cx="248786" cy="369332"/>
          </a:xfrm>
          <a:prstGeom prst="rect">
            <a:avLst/>
          </a:prstGeom>
        </p:spPr>
        <p:txBody>
          <a:bodyPr wrap="none">
            <a:spAutoFit/>
          </a:bodyPr>
          <a:lstStyle/>
          <a:p>
            <a:r>
              <a:rPr lang="en-US"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220" y="6350031"/>
            <a:ext cx="1637605" cy="279369"/>
          </a:xfrm>
          <a:prstGeom prst="rect">
            <a:avLst/>
          </a:prstGeom>
        </p:spPr>
      </p:pic>
      <p:sp>
        <p:nvSpPr>
          <p:cNvPr id="13"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
        <p:nvSpPr>
          <p:cNvPr id="14" name="Title 1"/>
          <p:cNvSpPr txBox="1">
            <a:spLocks/>
          </p:cNvSpPr>
          <p:nvPr/>
        </p:nvSpPr>
        <p:spPr>
          <a:xfrm>
            <a:off x="304800" y="1116742"/>
            <a:ext cx="4038600" cy="57909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de-DE" b="1" dirty="0" smtClean="0"/>
              <a:t>Use Case Scenario</a:t>
            </a:r>
            <a:endParaRPr lang="de-DE" b="1" dirty="0"/>
          </a:p>
        </p:txBody>
      </p:sp>
    </p:spTree>
    <p:extLst>
      <p:ext uri="{BB962C8B-B14F-4D97-AF65-F5344CB8AC3E}">
        <p14:creationId xmlns:p14="http://schemas.microsoft.com/office/powerpoint/2010/main" val="353756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0"/>
                                        <p:tgtEl>
                                          <p:spTgt spid="3">
                                            <p:txEl>
                                              <p:pRg st="3" end="3"/>
                                            </p:txEl>
                                          </p:spTgt>
                                        </p:tgtEl>
                                      </p:cBhvr>
                                    </p:animEffect>
                                    <p:anim calcmode="lin" valueType="num">
                                      <p:cBhvr>
                                        <p:cTn id="5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1000"/>
                                        <p:tgtEl>
                                          <p:spTgt spid="3">
                                            <p:txEl>
                                              <p:pRg st="5" end="5"/>
                                            </p:txEl>
                                          </p:spTgt>
                                        </p:tgtEl>
                                      </p:cBhvr>
                                    </p:animEffect>
                                    <p:anim calcmode="lin" valueType="num">
                                      <p:cBhvr>
                                        <p:cTn id="6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7" grpId="0" animBg="1"/>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3" y="815575"/>
            <a:ext cx="5105400" cy="579095"/>
          </a:xfrm>
        </p:spPr>
        <p:txBody>
          <a:bodyPr/>
          <a:lstStyle/>
          <a:p>
            <a:r>
              <a:rPr lang="de-DE" b="1" dirty="0" smtClean="0"/>
              <a:t>Approvals Windows Phone</a:t>
            </a:r>
            <a:endParaRPr lang="de-DE" b="1" dirty="0"/>
          </a:p>
        </p:txBody>
      </p:sp>
      <p:sp>
        <p:nvSpPr>
          <p:cNvPr id="4" name="Rectangle 3"/>
          <p:cNvSpPr/>
          <p:nvPr/>
        </p:nvSpPr>
        <p:spPr>
          <a:xfrm>
            <a:off x="5152457" y="3244333"/>
            <a:ext cx="248786" cy="369332"/>
          </a:xfrm>
          <a:prstGeom prst="rect">
            <a:avLst/>
          </a:prstGeom>
        </p:spPr>
        <p:txBody>
          <a:bodyPr wrap="none">
            <a:spAutoFit/>
          </a:bodyPr>
          <a:lstStyle/>
          <a:p>
            <a:r>
              <a:rPr lang="en-US" dirty="0"/>
              <a:t> </a:t>
            </a:r>
          </a:p>
        </p:txBody>
      </p:sp>
      <p:sp>
        <p:nvSpPr>
          <p:cNvPr id="5" name="Rectangle 4"/>
          <p:cNvSpPr/>
          <p:nvPr/>
        </p:nvSpPr>
        <p:spPr>
          <a:xfrm>
            <a:off x="5152457" y="3244333"/>
            <a:ext cx="248786" cy="369332"/>
          </a:xfrm>
          <a:prstGeom prst="rect">
            <a:avLst/>
          </a:prstGeom>
        </p:spPr>
        <p:txBody>
          <a:bodyPr wrap="none">
            <a:spAutoFit/>
          </a:bodyPr>
          <a:lstStyle/>
          <a:p>
            <a:r>
              <a:rPr lang="en-US" dirty="0"/>
              <a:t> </a:t>
            </a:r>
          </a:p>
        </p:txBody>
      </p:sp>
      <p:pic>
        <p:nvPicPr>
          <p:cNvPr id="5124" name="Picture 4" descr="image0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516629"/>
            <a:ext cx="2245311" cy="419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220" y="5819497"/>
            <a:ext cx="1637605" cy="279369"/>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628" y="801148"/>
            <a:ext cx="600132"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 y="1516629"/>
            <a:ext cx="2273646" cy="423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044" y="1524446"/>
            <a:ext cx="2247796" cy="422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p:cNvSpPr>
          <p:nvPr/>
        </p:nvSpPr>
        <p:spPr>
          <a:xfrm>
            <a:off x="304800" y="228600"/>
            <a:ext cx="6705600" cy="457200"/>
          </a:xfrm>
          <a:prstGeom prst="rect">
            <a:avLst/>
          </a:prstGeom>
          <a:solidFill>
            <a:schemeClr val="tx1">
              <a:lumMod val="65000"/>
              <a:lumOff val="35000"/>
            </a:schemeClr>
          </a:solidFill>
        </p:spPr>
        <p:txBody>
          <a:bodyP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smtClean="0">
                <a:solidFill>
                  <a:schemeClr val="bg1"/>
                </a:solidFill>
              </a:rPr>
              <a:t>FIM MOBILE</a:t>
            </a:r>
            <a:endParaRPr lang="en-US" dirty="0">
              <a:solidFill>
                <a:schemeClr val="bg1"/>
              </a:solidFill>
            </a:endParaRPr>
          </a:p>
        </p:txBody>
      </p:sp>
    </p:spTree>
    <p:extLst>
      <p:ext uri="{BB962C8B-B14F-4D97-AF65-F5344CB8AC3E}">
        <p14:creationId xmlns:p14="http://schemas.microsoft.com/office/powerpoint/2010/main" val="932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p:cTn id="12" dur="1000" fill="hold"/>
                                        <p:tgtEl>
                                          <p:spTgt spid="5125"/>
                                        </p:tgtEl>
                                        <p:attrNameLst>
                                          <p:attrName>ppt_w</p:attrName>
                                        </p:attrNameLst>
                                      </p:cBhvr>
                                      <p:tavLst>
                                        <p:tav tm="0">
                                          <p:val>
                                            <p:fltVal val="0"/>
                                          </p:val>
                                        </p:tav>
                                        <p:tav tm="100000">
                                          <p:val>
                                            <p:strVal val="#ppt_w"/>
                                          </p:val>
                                        </p:tav>
                                      </p:tavLst>
                                    </p:anim>
                                    <p:anim calcmode="lin" valueType="num">
                                      <p:cBhvr>
                                        <p:cTn id="13" dur="1000" fill="hold"/>
                                        <p:tgtEl>
                                          <p:spTgt spid="5125"/>
                                        </p:tgtEl>
                                        <p:attrNameLst>
                                          <p:attrName>ppt_h</p:attrName>
                                        </p:attrNameLst>
                                      </p:cBhvr>
                                      <p:tavLst>
                                        <p:tav tm="0">
                                          <p:val>
                                            <p:fltVal val="0"/>
                                          </p:val>
                                        </p:tav>
                                        <p:tav tm="100000">
                                          <p:val>
                                            <p:strVal val="#ppt_h"/>
                                          </p:val>
                                        </p:tav>
                                      </p:tavLst>
                                    </p:anim>
                                    <p:anim calcmode="lin" valueType="num">
                                      <p:cBhvr>
                                        <p:cTn id="14" dur="1000" fill="hold"/>
                                        <p:tgtEl>
                                          <p:spTgt spid="5125"/>
                                        </p:tgtEl>
                                        <p:attrNameLst>
                                          <p:attrName>style.rotation</p:attrName>
                                        </p:attrNameLst>
                                      </p:cBhvr>
                                      <p:tavLst>
                                        <p:tav tm="0">
                                          <p:val>
                                            <p:fltVal val="90"/>
                                          </p:val>
                                        </p:tav>
                                        <p:tav tm="100000">
                                          <p:val>
                                            <p:fltVal val="0"/>
                                          </p:val>
                                        </p:tav>
                                      </p:tavLst>
                                    </p:anim>
                                    <p:animEffect transition="in" filter="fade">
                                      <p:cBhvr>
                                        <p:cTn id="15" dur="1000"/>
                                        <p:tgtEl>
                                          <p:spTgt spid="5125"/>
                                        </p:tgtEl>
                                      </p:cBhvr>
                                    </p:animEffect>
                                  </p:childTnLst>
                                </p:cTn>
                              </p:par>
                              <p:par>
                                <p:cTn id="16" presetID="31"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 calcmode="lin" valueType="num">
                                      <p:cBhvr>
                                        <p:cTn id="18" dur="1000" fill="hold"/>
                                        <p:tgtEl>
                                          <p:spTgt spid="5126"/>
                                        </p:tgtEl>
                                        <p:attrNameLst>
                                          <p:attrName>ppt_w</p:attrName>
                                        </p:attrNameLst>
                                      </p:cBhvr>
                                      <p:tavLst>
                                        <p:tav tm="0">
                                          <p:val>
                                            <p:fltVal val="0"/>
                                          </p:val>
                                        </p:tav>
                                        <p:tav tm="100000">
                                          <p:val>
                                            <p:strVal val="#ppt_w"/>
                                          </p:val>
                                        </p:tav>
                                      </p:tavLst>
                                    </p:anim>
                                    <p:anim calcmode="lin" valueType="num">
                                      <p:cBhvr>
                                        <p:cTn id="19" dur="1000" fill="hold"/>
                                        <p:tgtEl>
                                          <p:spTgt spid="5126"/>
                                        </p:tgtEl>
                                        <p:attrNameLst>
                                          <p:attrName>ppt_h</p:attrName>
                                        </p:attrNameLst>
                                      </p:cBhvr>
                                      <p:tavLst>
                                        <p:tav tm="0">
                                          <p:val>
                                            <p:fltVal val="0"/>
                                          </p:val>
                                        </p:tav>
                                        <p:tav tm="100000">
                                          <p:val>
                                            <p:strVal val="#ppt_h"/>
                                          </p:val>
                                        </p:tav>
                                      </p:tavLst>
                                    </p:anim>
                                    <p:anim calcmode="lin" valueType="num">
                                      <p:cBhvr>
                                        <p:cTn id="20" dur="1000" fill="hold"/>
                                        <p:tgtEl>
                                          <p:spTgt spid="5126"/>
                                        </p:tgtEl>
                                        <p:attrNameLst>
                                          <p:attrName>style.rotation</p:attrName>
                                        </p:attrNameLst>
                                      </p:cBhvr>
                                      <p:tavLst>
                                        <p:tav tm="0">
                                          <p:val>
                                            <p:fltVal val="90"/>
                                          </p:val>
                                        </p:tav>
                                        <p:tav tm="100000">
                                          <p:val>
                                            <p:fltVal val="0"/>
                                          </p:val>
                                        </p:tav>
                                      </p:tavLst>
                                    </p:anim>
                                    <p:animEffect transition="in" filter="fade">
                                      <p:cBhvr>
                                        <p:cTn id="21" dur="1000"/>
                                        <p:tgtEl>
                                          <p:spTgt spid="5126"/>
                                        </p:tgtEl>
                                      </p:cBhvr>
                                    </p:animEffect>
                                  </p:childTnLst>
                                </p:cTn>
                              </p:par>
                              <p:par>
                                <p:cTn id="22" presetID="31"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1000" fill="hold"/>
                                        <p:tgtEl>
                                          <p:spTgt spid="5124"/>
                                        </p:tgtEl>
                                        <p:attrNameLst>
                                          <p:attrName>ppt_w</p:attrName>
                                        </p:attrNameLst>
                                      </p:cBhvr>
                                      <p:tavLst>
                                        <p:tav tm="0">
                                          <p:val>
                                            <p:fltVal val="0"/>
                                          </p:val>
                                        </p:tav>
                                        <p:tav tm="100000">
                                          <p:val>
                                            <p:strVal val="#ppt_w"/>
                                          </p:val>
                                        </p:tav>
                                      </p:tavLst>
                                    </p:anim>
                                    <p:anim calcmode="lin" valueType="num">
                                      <p:cBhvr>
                                        <p:cTn id="25" dur="1000" fill="hold"/>
                                        <p:tgtEl>
                                          <p:spTgt spid="5124"/>
                                        </p:tgtEl>
                                        <p:attrNameLst>
                                          <p:attrName>ppt_h</p:attrName>
                                        </p:attrNameLst>
                                      </p:cBhvr>
                                      <p:tavLst>
                                        <p:tav tm="0">
                                          <p:val>
                                            <p:fltVal val="0"/>
                                          </p:val>
                                        </p:tav>
                                        <p:tav tm="100000">
                                          <p:val>
                                            <p:strVal val="#ppt_h"/>
                                          </p:val>
                                        </p:tav>
                                      </p:tavLst>
                                    </p:anim>
                                    <p:anim calcmode="lin" valueType="num">
                                      <p:cBhvr>
                                        <p:cTn id="26" dur="1000" fill="hold"/>
                                        <p:tgtEl>
                                          <p:spTgt spid="5124"/>
                                        </p:tgtEl>
                                        <p:attrNameLst>
                                          <p:attrName>style.rotation</p:attrName>
                                        </p:attrNameLst>
                                      </p:cBhvr>
                                      <p:tavLst>
                                        <p:tav tm="0">
                                          <p:val>
                                            <p:fltVal val="90"/>
                                          </p:val>
                                        </p:tav>
                                        <p:tav tm="100000">
                                          <p:val>
                                            <p:fltVal val="0"/>
                                          </p:val>
                                        </p:tav>
                                      </p:tavLst>
                                    </p:anim>
                                    <p:animEffect transition="in" filter="fade">
                                      <p:cBhvr>
                                        <p:cTn id="27"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0</TotalTime>
  <Words>603</Words>
  <Application>Microsoft Office PowerPoint</Application>
  <PresentationFormat>On-screen Show (4:3)</PresentationFormat>
  <Paragraphs>189</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Moire Light</vt:lpstr>
      <vt:lpstr>Segoe UI</vt:lpstr>
      <vt:lpstr>Wingdings</vt:lpstr>
      <vt:lpstr>Composite</vt:lpstr>
      <vt:lpstr>PowerPoint Presentation</vt:lpstr>
      <vt:lpstr>What to Expect?</vt:lpstr>
      <vt:lpstr>PowerPoint Presentation</vt:lpstr>
      <vt:lpstr>Environments</vt:lpstr>
      <vt:lpstr>PowerPoint Presentation</vt:lpstr>
      <vt:lpstr>PowerPoint Presentation</vt:lpstr>
      <vt:lpstr>Solution Usage</vt:lpstr>
      <vt:lpstr>PowerPoint Presentation</vt:lpstr>
      <vt:lpstr>Approvals Windows Phone</vt:lpstr>
      <vt:lpstr>Approvals iPhone</vt:lpstr>
      <vt:lpstr>Search Users Windows Phone</vt:lpstr>
      <vt:lpstr>Search Users iPhone</vt:lpstr>
      <vt:lpstr>Search Groups Windows Phone</vt:lpstr>
      <vt:lpstr>Search Groups iPhone</vt:lpstr>
      <vt:lpstr>Password Reset Windows Phone</vt:lpstr>
      <vt:lpstr>Password Reset iPhone</vt:lpstr>
      <vt:lpstr>Dynamic Settings Windows Phone</vt:lpstr>
      <vt:lpstr>Dynamic Settings iPhone</vt:lpstr>
      <vt:lpstr>Demonstration of WP</vt:lpstr>
      <vt:lpstr>Demonstration of iOS</vt:lpstr>
      <vt:lpstr>Marketplace or AppStore You choose....</vt:lpstr>
      <vt:lpstr>Q&amp;A?</vt:lpstr>
      <vt:lpstr>Objective C vs C#</vt:lpstr>
      <vt:lpstr>Objective C vs C#</vt:lpstr>
      <vt:lpstr>Objective C vs C#</vt:lpstr>
      <vt:lpstr>Objective C vs C#</vt:lpstr>
      <vt:lpstr>Objective C vs C#</vt:lpstr>
      <vt:lpstr>Objective C vs C#</vt:lpstr>
      <vt:lpstr>Visual Studio and XCode</vt:lpstr>
      <vt:lpstr>Visual Studio and XCode</vt:lpstr>
      <vt:lpstr>Visual Studio and XCode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2012-10-12T16:36:54Z</dcterms:created>
  <dcterms:modified xsi:type="dcterms:W3CDTF">2013-08-21T22:05:31Z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