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17"/>
  </p:notesMasterIdLst>
  <p:handoutMasterIdLst>
    <p:handoutMasterId r:id="rId18"/>
  </p:handoutMasterIdLst>
  <p:sldIdLst>
    <p:sldId id="257" r:id="rId3"/>
    <p:sldId id="258" r:id="rId4"/>
    <p:sldId id="263" r:id="rId5"/>
    <p:sldId id="265" r:id="rId6"/>
    <p:sldId id="264" r:id="rId7"/>
    <p:sldId id="266" r:id="rId8"/>
    <p:sldId id="268" r:id="rId9"/>
    <p:sldId id="267" r:id="rId10"/>
    <p:sldId id="269" r:id="rId11"/>
    <p:sldId id="270" r:id="rId12"/>
    <p:sldId id="272" r:id="rId13"/>
    <p:sldId id="271" r:id="rId14"/>
    <p:sldId id="273" r:id="rId15"/>
    <p:sldId id="27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9" autoAdjust="0"/>
    <p:restoredTop sz="94660"/>
  </p:normalViewPr>
  <p:slideViewPr>
    <p:cSldViewPr snapToGrid="0">
      <p:cViewPr varScale="1">
        <p:scale>
          <a:sx n="135" d="100"/>
          <a:sy n="135" d="100"/>
        </p:scale>
        <p:origin x="140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1248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F25FCA-9EB3-43EB-8FD5-1F58347F3A88}" type="datetimeFigureOut">
              <a:rPr lang="de-DE" smtClean="0"/>
              <a:t>18.11.2015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280759-A021-4A25-9C21-2B4F33688C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38859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9387CE-A6F2-4EEF-A38B-5C262FD8264E}" type="datetimeFigureOut">
              <a:rPr lang="de-DE" smtClean="0"/>
              <a:t>18.11.2015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831414-E5B7-49C8-B06D-C6EAD3FC35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8761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Gerader Verbinder 6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Gerader Verbinder 7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reihandform 8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Freihandform 9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Freihandform 10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Freihandform 11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Freihandform 12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Freihandform 13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" name="Freihandform 14"/>
          <p:cNvSpPr/>
          <p:nvPr/>
        </p:nvSpPr>
        <p:spPr>
          <a:xfrm>
            <a:off x="-8468" y="-8468"/>
            <a:ext cx="863825" cy="5698067"/>
          </a:xfrm>
          <a:custGeom>
            <a:avLst/>
            <a:gdLst>
              <a:gd name="connsiteX0" fmla="*/ 0 w 863600"/>
              <a:gd name="connsiteY0" fmla="*/ 8467 h 5698067"/>
              <a:gd name="connsiteX1" fmla="*/ 863600 w 863600"/>
              <a:gd name="connsiteY1" fmla="*/ 0 h 5698067"/>
              <a:gd name="connsiteX2" fmla="*/ 863600 w 863600"/>
              <a:gd name="connsiteY2" fmla="*/ 16934 h 5698067"/>
              <a:gd name="connsiteX3" fmla="*/ 0 w 863600"/>
              <a:gd name="connsiteY3" fmla="*/ 5698067 h 5698067"/>
              <a:gd name="connsiteX4" fmla="*/ 0 w 863600"/>
              <a:gd name="connsiteY4" fmla="*/ 8467 h 5698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3600" h="5698067">
                <a:moveTo>
                  <a:pt x="0" y="8467"/>
                </a:moveTo>
                <a:lnTo>
                  <a:pt x="863600" y="0"/>
                </a:lnTo>
                <a:lnTo>
                  <a:pt x="863600" y="16934"/>
                </a:lnTo>
                <a:lnTo>
                  <a:pt x="0" y="5698067"/>
                </a:lnTo>
                <a:lnTo>
                  <a:pt x="0" y="8467"/>
                </a:ln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Freihandform 15"/>
          <p:cNvSpPr/>
          <p:nvPr/>
        </p:nvSpPr>
        <p:spPr>
          <a:xfrm>
            <a:off x="10374369" y="3589868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07460" y="2404534"/>
            <a:ext cx="776895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07460" y="4050834"/>
            <a:ext cx="776895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727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512" y="609600"/>
            <a:ext cx="8598907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77512" y="4470400"/>
            <a:ext cx="8598907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848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1577" y="609600"/>
            <a:ext cx="809624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77512" y="4470400"/>
            <a:ext cx="8598907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smtClean="0"/>
              <a:t>‹Nr.›</a:t>
            </a:fld>
            <a:endParaRPr lang="en-US"/>
          </a:p>
        </p:txBody>
      </p:sp>
      <p:sp>
        <p:nvSpPr>
          <p:cNvPr id="23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1366495" y="3632200"/>
            <a:ext cx="722640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542011" y="790378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l" defTabSz="914400">
              <a:buNone/>
            </a:pPr>
            <a:r>
              <a:rPr lang="de-DE" sz="8000" b="0" i="0" baseline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latin typeface="Arial"/>
                <a:ea typeface="+mn-ea"/>
                <a:cs typeface="+mn-cs"/>
              </a:rPr>
              <a:t>"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8895327" y="2886556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lvl="0">
              <a:spcBef>
                <a:spcPct val="0"/>
              </a:spcBef>
              <a:buNone/>
              <a:defRPr sz="8000" b="0" cap="all" baseline="0">
                <a:ln w="3175" cmpd="sng">
                  <a:noFill/>
                </a:ln>
                <a:effectLst/>
                <a:latin typeface="Arial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l" defTabSz="914400">
              <a:buNone/>
            </a:pPr>
            <a:r>
              <a:rPr lang="de-DE" sz="8000" b="0" i="0">
                <a:solidFill>
                  <a:srgbClr val="90C226">
                    <a:lumMod val="60000"/>
                    <a:lumOff val="40000"/>
                  </a:srgbClr>
                </a:solidFill>
                <a:latin typeface="Trebuchet MS"/>
                <a:ea typeface="+mn-ea"/>
                <a:cs typeface="+mn-cs"/>
              </a:rPr>
              <a:t>"</a:t>
            </a:r>
            <a:endParaRPr lang="en-US" sz="8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8170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Platz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512" y="1931988"/>
            <a:ext cx="8598907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77512" y="4527448"/>
            <a:ext cx="8598907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7032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latzkarte mit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1577" y="609600"/>
            <a:ext cx="809624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77512" y="4527448"/>
            <a:ext cx="8598907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smtClean="0"/>
              <a:t>‹Nr.›</a:t>
            </a:fld>
            <a:endParaRPr lang="en-US"/>
          </a:p>
        </p:txBody>
      </p:sp>
      <p:sp>
        <p:nvSpPr>
          <p:cNvPr id="23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677509" y="4013200"/>
            <a:ext cx="8598908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542011" y="790378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l" defTabSz="914400">
              <a:buNone/>
            </a:pPr>
            <a:r>
              <a:rPr lang="de-DE" sz="8000" b="0" i="0" baseline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latin typeface="Arial"/>
                <a:ea typeface="+mn-ea"/>
                <a:cs typeface="+mn-cs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8895327" y="2886556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lvl="0">
              <a:spcBef>
                <a:spcPct val="0"/>
              </a:spcBef>
              <a:buNone/>
              <a:defRPr sz="8000" b="0" cap="all" baseline="0">
                <a:ln w="3175" cmpd="sng">
                  <a:noFill/>
                </a:ln>
                <a:effectLst/>
                <a:latin typeface="Arial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l" defTabSz="914400">
              <a:buNone/>
            </a:pPr>
            <a:r>
              <a:rPr lang="de-DE" sz="8000" b="0" i="0">
                <a:solidFill>
                  <a:srgbClr val="90C226">
                    <a:lumMod val="60000"/>
                    <a:lumOff val="40000"/>
                  </a:srgbClr>
                </a:solidFill>
                <a:latin typeface="Trebuchet MS"/>
                <a:ea typeface="+mn-ea"/>
                <a:cs typeface="+mn-cs"/>
              </a:rPr>
              <a:t>”</a:t>
            </a:r>
            <a:endParaRPr lang="en-US" sz="8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3988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978" y="609600"/>
            <a:ext cx="8590440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77512" y="4527448"/>
            <a:ext cx="8598907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smtClean="0"/>
              <a:t>‹Nr.›</a:t>
            </a:fld>
            <a:endParaRPr lang="en-US"/>
          </a:p>
        </p:txBody>
      </p:sp>
      <p:sp>
        <p:nvSpPr>
          <p:cNvPr id="23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677509" y="4013200"/>
            <a:ext cx="8598908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704312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095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969749" y="609600"/>
            <a:ext cx="1305083" cy="5251451"/>
          </a:xfrm>
        </p:spPr>
        <p:txBody>
          <a:bodyPr vert="eaVert" anchor="ctr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77511" y="609600"/>
            <a:ext cx="7061989" cy="525145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164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283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512" y="2700868"/>
            <a:ext cx="8598907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77512" y="4527448"/>
            <a:ext cx="8598907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949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77511" y="2160589"/>
            <a:ext cx="4185125" cy="388077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91296" y="2160590"/>
            <a:ext cx="4185124" cy="388077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616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75922" y="2160983"/>
            <a:ext cx="41867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75922" y="2737246"/>
            <a:ext cx="4186713" cy="330411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89709" y="2160983"/>
            <a:ext cx="418670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89710" y="2737246"/>
            <a:ext cx="4186707" cy="330411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331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511" y="609600"/>
            <a:ext cx="8598907" cy="13208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165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867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510" y="1498604"/>
            <a:ext cx="385553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1701" y="514925"/>
            <a:ext cx="4514717" cy="552643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77510" y="2777069"/>
            <a:ext cx="385553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625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511" y="4800600"/>
            <a:ext cx="8598906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 noChangeAspect="1"/>
          </p:cNvSpPr>
          <p:nvPr>
            <p:ph type="pic" idx="1"/>
          </p:nvPr>
        </p:nvSpPr>
        <p:spPr>
          <a:xfrm>
            <a:off x="677511" y="609600"/>
            <a:ext cx="8598907" cy="384571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77511" y="5367338"/>
            <a:ext cx="8598906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783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Gerader Verbinder 6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Gerader Verbinder 7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reihandform 8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Freihandform 9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Freihandform 10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Freihandform 11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Freihandform 12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Freihandform 13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" name="Freihandform 14"/>
          <p:cNvSpPr/>
          <p:nvPr/>
        </p:nvSpPr>
        <p:spPr>
          <a:xfrm>
            <a:off x="10374369" y="3589868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Freihandform 15"/>
          <p:cNvSpPr/>
          <p:nvPr/>
        </p:nvSpPr>
        <p:spPr>
          <a:xfrm>
            <a:off x="-8469" y="4013201"/>
            <a:ext cx="457319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77511" y="609600"/>
            <a:ext cx="8598907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Titelmasterformat durch Klicken bearbeiten</a:t>
            </a:r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77511" y="2160590"/>
            <a:ext cx="8598907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Textmasterformat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7207010" y="6041363"/>
            <a:ext cx="912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1F0EC-4F60-4544-9956-271209A740FE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677511" y="6041363"/>
            <a:ext cx="6299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92901" y="6041363"/>
            <a:ext cx="683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EC7A5AD-5AEC-42D0-A3BE-F46B4057636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19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et.microsoft.com/en-us/library/mt517876.aspx" TargetMode="External"/><Relationship Id="rId2" Type="http://schemas.openxmlformats.org/officeDocument/2006/relationships/hyperlink" Target="https://technet.microsoft.com/en-us/library/mt345568.asp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justidm.wordpress.com/tag/pam/" TargetMode="External"/><Relationship Id="rId4" Type="http://schemas.openxmlformats.org/officeDocument/2006/relationships/hyperlink" Target="https://www.youtube.com/watch?v=Iqif5vRg2GY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justidm.wordpress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6" name="Rechteck 8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r" defTabSz="457200">
              <a:spcBef>
                <a:spcPct val="0"/>
              </a:spcBef>
              <a:buNone/>
            </a:pPr>
            <a:r>
              <a:rPr lang="en-US" sz="5400" b="0" i="0" dirty="0" smtClean="0">
                <a:solidFill>
                  <a:srgbClr val="90C226"/>
                </a:solidFill>
                <a:latin typeface="Trebuchet MS"/>
              </a:rPr>
              <a:t>Privileged Access Management (PAM) with MIM 2016</a:t>
            </a:r>
            <a:endParaRPr lang="en-US" dirty="0"/>
          </a:p>
        </p:txBody>
      </p:sp>
      <p:sp>
        <p:nvSpPr>
          <p:cNvPr id="89097" name="Rechteck 9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r">
              <a:buNone/>
            </a:pPr>
            <a:r>
              <a:rPr lang="en-US" b="1" i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Peter Stapf</a:t>
            </a:r>
          </a:p>
          <a:p>
            <a:pPr marL="0" indent="0" algn="r">
              <a:buNone/>
            </a:pPr>
            <a:r>
              <a:rPr lang="en-US" b="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MVP </a:t>
            </a:r>
            <a:r>
              <a:rPr lang="en-US" b="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– IAM @ Enterprise Mobility</a:t>
            </a:r>
            <a:endParaRPr lang="en-US" b="0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r">
              <a:buNone/>
            </a:pPr>
            <a:r>
              <a:rPr lang="en-US" b="0" i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18. November </a:t>
            </a:r>
            <a:r>
              <a:rPr lang="en-US" b="0" i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2015</a:t>
            </a:r>
          </a:p>
          <a:p>
            <a:pPr marL="0" indent="0" algn="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950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hteck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en-US" dirty="0"/>
              <a:t>Differences </a:t>
            </a:r>
            <a:r>
              <a:rPr lang="en-US" dirty="0" smtClean="0"/>
              <a:t>WS </a:t>
            </a:r>
            <a:r>
              <a:rPr lang="en-US" dirty="0"/>
              <a:t>2012 R2 </a:t>
            </a:r>
            <a:r>
              <a:rPr lang="en-US" dirty="0" smtClean="0"/>
              <a:t>vs. WS </a:t>
            </a:r>
            <a:r>
              <a:rPr lang="en-US" dirty="0"/>
              <a:t>2016</a:t>
            </a:r>
          </a:p>
        </p:txBody>
      </p:sp>
      <p:sp>
        <p:nvSpPr>
          <p:cNvPr id="96259" name="Rechteck 3"/>
          <p:cNvSpPr>
            <a:spLocks noGrp="1" noChangeArrowheads="1"/>
          </p:cNvSpPr>
          <p:nvPr>
            <p:ph idx="1"/>
          </p:nvPr>
        </p:nvSpPr>
        <p:spPr>
          <a:xfrm>
            <a:off x="677511" y="1588416"/>
            <a:ext cx="8598907" cy="4223210"/>
          </a:xfrm>
        </p:spPr>
        <p:txBody>
          <a:bodyPr>
            <a:normAutofit/>
          </a:bodyPr>
          <a:lstStyle/>
          <a:p>
            <a:pPr marL="342900" indent="-342900" algn="l" defTabSz="457200"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</a:pPr>
            <a:r>
              <a:rPr lang="en-US" dirty="0" smtClean="0">
                <a:latin typeface="Trebuchet MS"/>
              </a:rPr>
              <a:t>New AD Object Type: </a:t>
            </a:r>
            <a:r>
              <a:rPr lang="en-US" dirty="0" err="1" smtClean="0">
                <a:latin typeface="Trebuchet MS"/>
              </a:rPr>
              <a:t>msDS-ShadowPrincipal</a:t>
            </a:r>
            <a:r>
              <a:rPr lang="en-US" dirty="0" smtClean="0">
                <a:latin typeface="Trebuchet MS"/>
              </a:rPr>
              <a:t> instead of groups</a:t>
            </a:r>
            <a:br>
              <a:rPr lang="en-US" dirty="0" smtClean="0">
                <a:latin typeface="Trebuchet MS"/>
              </a:rPr>
            </a:br>
            <a:endParaRPr lang="en-US" dirty="0" smtClean="0">
              <a:latin typeface="Trebuchet MS"/>
            </a:endParaRPr>
          </a:p>
          <a:p>
            <a:pPr marL="342900" indent="-342900" algn="l" defTabSz="457200"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</a:pPr>
            <a:r>
              <a:rPr lang="en-US" dirty="0" smtClean="0">
                <a:latin typeface="Trebuchet MS"/>
              </a:rPr>
              <a:t>Member will be removed by AD not by PAM on expiration</a:t>
            </a:r>
            <a:br>
              <a:rPr lang="en-US" dirty="0" smtClean="0">
                <a:latin typeface="Trebuchet MS"/>
              </a:rPr>
            </a:br>
            <a:endParaRPr lang="en-US" dirty="0" smtClean="0">
              <a:latin typeface="Trebuchet MS"/>
            </a:endParaRPr>
          </a:p>
          <a:p>
            <a:pPr marL="342900" indent="-342900" algn="l" defTabSz="457200"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</a:pPr>
            <a:r>
              <a:rPr lang="en-US" dirty="0" smtClean="0">
                <a:latin typeface="Trebuchet MS"/>
              </a:rPr>
              <a:t>Simplified deployment (ex. no audit </a:t>
            </a:r>
            <a:r>
              <a:rPr lang="en-US" dirty="0" err="1" smtClean="0">
                <a:latin typeface="Trebuchet MS"/>
              </a:rPr>
              <a:t>policys</a:t>
            </a:r>
            <a:r>
              <a:rPr lang="en-US" dirty="0" smtClean="0">
                <a:latin typeface="Trebuchet MS"/>
              </a:rPr>
              <a:t> needs to be enabled)</a:t>
            </a:r>
            <a:br>
              <a:rPr lang="en-US" dirty="0" smtClean="0">
                <a:latin typeface="Trebuchet MS"/>
              </a:rPr>
            </a:br>
            <a:endParaRPr lang="en-US" dirty="0" smtClean="0">
              <a:latin typeface="Trebuchet MS"/>
            </a:endParaRPr>
          </a:p>
          <a:p>
            <a:pPr marL="342900" indent="-342900" algn="l" defTabSz="457200"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</a:pPr>
            <a:r>
              <a:rPr lang="en-US" dirty="0" smtClean="0">
                <a:latin typeface="Trebuchet MS"/>
              </a:rPr>
              <a:t>Well known SID groups (Domain Admins) can become a PAM group</a:t>
            </a:r>
            <a:br>
              <a:rPr lang="en-US" dirty="0" smtClean="0">
                <a:latin typeface="Trebuchet MS"/>
              </a:rPr>
            </a:br>
            <a:endParaRPr lang="en-US" dirty="0" smtClean="0">
              <a:latin typeface="Trebuchet MS"/>
            </a:endParaRPr>
          </a:p>
          <a:p>
            <a:pPr marL="342900" indent="-342900" algn="l" defTabSz="457200"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</a:pPr>
            <a:r>
              <a:rPr lang="en-US" dirty="0" smtClean="0">
                <a:latin typeface="Trebuchet MS"/>
              </a:rPr>
              <a:t>Kerberos Token TTL will be the smallest TTL of a PAM group</a:t>
            </a:r>
            <a:br>
              <a:rPr lang="en-US" dirty="0" smtClean="0">
                <a:latin typeface="Trebuchet MS"/>
              </a:rPr>
            </a:br>
            <a:endParaRPr lang="en-US" dirty="0" smtClean="0">
              <a:latin typeface="Trebuchet MS"/>
            </a:endParaRPr>
          </a:p>
          <a:p>
            <a:pPr marL="342900" indent="-342900" algn="l" defTabSz="457200"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</a:pPr>
            <a:r>
              <a:rPr lang="en-US" dirty="0" smtClean="0">
                <a:latin typeface="Trebuchet MS"/>
              </a:rPr>
              <a:t>Use of </a:t>
            </a:r>
            <a:r>
              <a:rPr lang="en-US" dirty="0" err="1" smtClean="0">
                <a:latin typeface="Trebuchet MS"/>
              </a:rPr>
              <a:t>msDS-ShadowPrincipalSid</a:t>
            </a:r>
            <a:r>
              <a:rPr lang="en-US" dirty="0" smtClean="0">
                <a:latin typeface="Trebuchet MS"/>
              </a:rPr>
              <a:t> instead of </a:t>
            </a:r>
            <a:r>
              <a:rPr lang="en-US" dirty="0" err="1" smtClean="0">
                <a:latin typeface="Trebuchet MS"/>
              </a:rPr>
              <a:t>sidHistory</a:t>
            </a:r>
            <a:r>
              <a:rPr lang="en-US" dirty="0" smtClean="0">
                <a:latin typeface="Trebuchet MS"/>
              </a:rPr>
              <a:t> attribute</a:t>
            </a:r>
          </a:p>
          <a:p>
            <a:pPr marL="342900" indent="-342900" algn="l" defTabSz="457200"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</a:pPr>
            <a:endParaRPr lang="en-US" sz="1800" dirty="0" smtClean="0">
              <a:latin typeface="Trebuchet MS"/>
            </a:endParaRPr>
          </a:p>
          <a:p>
            <a:pPr lvl="1">
              <a:buClr>
                <a:srgbClr val="90C226"/>
              </a:buClr>
              <a:buFont typeface="Wingdings 3"/>
              <a:buChar char=""/>
            </a:pPr>
            <a:endParaRPr lang="en-US" sz="1600" dirty="0" smtClean="0">
              <a:latin typeface="Trebuchet MS"/>
            </a:endParaRPr>
          </a:p>
          <a:p>
            <a:pPr>
              <a:buClr>
                <a:srgbClr val="90C226"/>
              </a:buClr>
              <a:buFont typeface="Wingdings 3"/>
              <a:buChar char=""/>
            </a:pPr>
            <a:endParaRPr lang="en-US" sz="1800" b="0" i="0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/>
            </a:endParaRPr>
          </a:p>
          <a:p>
            <a:pPr marL="342900" indent="-342900" algn="l" defTabSz="457200"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</a:pPr>
            <a:endParaRPr lang="en-US" sz="1800" b="0" i="0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/>
            </a:endParaRPr>
          </a:p>
          <a:p>
            <a:pPr marL="742950" lvl="1" indent="-285750" algn="l" defTabSz="457200"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</a:pPr>
            <a:endParaRPr lang="en-US" sz="1600" b="0" i="0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769188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hteck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defTabSz="457200">
              <a:spcBef>
                <a:spcPct val="0"/>
              </a:spcBef>
              <a:buNone/>
            </a:pPr>
            <a:r>
              <a:rPr lang="en-US" sz="3600" b="0" i="0" dirty="0" smtClean="0">
                <a:latin typeface="Trebuchet MS"/>
              </a:rPr>
              <a:t>Good/Best Practices</a:t>
            </a:r>
            <a:endParaRPr lang="en-US" dirty="0"/>
          </a:p>
        </p:txBody>
      </p:sp>
      <p:sp>
        <p:nvSpPr>
          <p:cNvPr id="96259" name="Rechteck 3"/>
          <p:cNvSpPr>
            <a:spLocks noGrp="1" noChangeArrowheads="1"/>
          </p:cNvSpPr>
          <p:nvPr>
            <p:ph idx="1"/>
          </p:nvPr>
        </p:nvSpPr>
        <p:spPr>
          <a:xfrm>
            <a:off x="677511" y="1588416"/>
            <a:ext cx="8598907" cy="4223210"/>
          </a:xfrm>
        </p:spPr>
        <p:txBody>
          <a:bodyPr>
            <a:normAutofit/>
          </a:bodyPr>
          <a:lstStyle/>
          <a:p>
            <a:pPr marL="342900" indent="-342900" algn="l" defTabSz="457200"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</a:pPr>
            <a:r>
              <a:rPr lang="en-US" b="1" dirty="0" smtClean="0">
                <a:latin typeface="Trebuchet MS"/>
              </a:rPr>
              <a:t>First</a:t>
            </a:r>
            <a:r>
              <a:rPr lang="en-US" dirty="0" smtClean="0">
                <a:latin typeface="Trebuchet MS"/>
              </a:rPr>
              <a:t>: Always use PowerShell for PAM administration !!!</a:t>
            </a:r>
            <a:br>
              <a:rPr lang="en-US" dirty="0" smtClean="0">
                <a:latin typeface="Trebuchet MS"/>
              </a:rPr>
            </a:br>
            <a:endParaRPr lang="en-US" dirty="0" smtClean="0">
              <a:latin typeface="Trebuchet MS"/>
            </a:endParaRPr>
          </a:p>
          <a:p>
            <a:pPr marL="342900" indent="-342900" algn="l" defTabSz="457200"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</a:pPr>
            <a:r>
              <a:rPr lang="en-US" dirty="0" smtClean="0">
                <a:latin typeface="Trebuchet MS"/>
              </a:rPr>
              <a:t>Do not install SharePoint Foundation and MIM Portal</a:t>
            </a:r>
            <a:br>
              <a:rPr lang="en-US" dirty="0" smtClean="0">
                <a:latin typeface="Trebuchet MS"/>
              </a:rPr>
            </a:br>
            <a:endParaRPr lang="en-US" dirty="0" smtClean="0">
              <a:latin typeface="Trebuchet MS"/>
            </a:endParaRPr>
          </a:p>
          <a:p>
            <a:pPr marL="342900" indent="-342900" algn="l" defTabSz="457200"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</a:pPr>
            <a:r>
              <a:rPr lang="en-US" dirty="0" smtClean="0">
                <a:latin typeface="Trebuchet MS"/>
              </a:rPr>
              <a:t>Do a PAM forest hardening after deployment (ex. GPOs, Firewall)</a:t>
            </a:r>
            <a:br>
              <a:rPr lang="en-US" dirty="0" smtClean="0">
                <a:latin typeface="Trebuchet MS"/>
              </a:rPr>
            </a:br>
            <a:endParaRPr lang="en-US" dirty="0" smtClean="0">
              <a:latin typeface="Trebuchet MS"/>
            </a:endParaRPr>
          </a:p>
          <a:p>
            <a:pPr marL="342900" indent="-342900" algn="l" defTabSz="457200"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</a:pPr>
            <a:r>
              <a:rPr lang="en-US" dirty="0" smtClean="0">
                <a:latin typeface="Trebuchet MS"/>
              </a:rPr>
              <a:t>Limit admins that can access the PAM forest</a:t>
            </a:r>
            <a:br>
              <a:rPr lang="en-US" dirty="0" smtClean="0">
                <a:latin typeface="Trebuchet MS"/>
              </a:rPr>
            </a:br>
            <a:endParaRPr lang="en-US" dirty="0" smtClean="0">
              <a:latin typeface="Trebuchet MS"/>
            </a:endParaRPr>
          </a:p>
          <a:p>
            <a:pPr marL="342900" indent="-342900" algn="l" defTabSz="457200"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</a:pPr>
            <a:r>
              <a:rPr lang="en-US" dirty="0" smtClean="0">
                <a:latin typeface="Trebuchet MS"/>
              </a:rPr>
              <a:t>Apply additional authentication to PAM admins (ex. </a:t>
            </a:r>
            <a:r>
              <a:rPr lang="en-US" dirty="0" err="1" smtClean="0">
                <a:latin typeface="Trebuchet MS"/>
              </a:rPr>
              <a:t>SmartCard</a:t>
            </a:r>
            <a:r>
              <a:rPr lang="en-US" dirty="0" smtClean="0">
                <a:latin typeface="Trebuchet MS"/>
              </a:rPr>
              <a:t>)</a:t>
            </a:r>
            <a:br>
              <a:rPr lang="en-US" dirty="0" smtClean="0">
                <a:latin typeface="Trebuchet MS"/>
              </a:rPr>
            </a:br>
            <a:endParaRPr lang="en-US" dirty="0" smtClean="0">
              <a:latin typeface="Trebuchet MS"/>
            </a:endParaRPr>
          </a:p>
          <a:p>
            <a:pPr marL="342900" indent="-342900" algn="l" defTabSz="457200"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</a:pPr>
            <a:r>
              <a:rPr lang="en-US" dirty="0" smtClean="0">
                <a:latin typeface="Trebuchet MS"/>
              </a:rPr>
              <a:t>Implement MFA / Approvals for PAM requests if possible</a:t>
            </a:r>
            <a:endParaRPr lang="en-US" dirty="0" smtClean="0">
              <a:latin typeface="Trebuchet MS"/>
            </a:endParaRPr>
          </a:p>
          <a:p>
            <a:pPr marL="57150" indent="0">
              <a:buClr>
                <a:srgbClr val="90C226"/>
              </a:buClr>
              <a:buNone/>
            </a:pPr>
            <a:endParaRPr lang="en-US" sz="1800" dirty="0" smtClean="0">
              <a:latin typeface="Trebuchet MS"/>
            </a:endParaRPr>
          </a:p>
          <a:p>
            <a:pPr lvl="1">
              <a:buClr>
                <a:srgbClr val="90C226"/>
              </a:buClr>
              <a:buFont typeface="Wingdings 3"/>
              <a:buChar char=""/>
            </a:pPr>
            <a:endParaRPr lang="en-US" sz="1600" dirty="0" smtClean="0">
              <a:latin typeface="Trebuchet MS"/>
            </a:endParaRPr>
          </a:p>
          <a:p>
            <a:pPr>
              <a:buClr>
                <a:srgbClr val="90C226"/>
              </a:buClr>
              <a:buFont typeface="Wingdings 3"/>
              <a:buChar char=""/>
            </a:pPr>
            <a:endParaRPr lang="en-US" sz="1800" b="0" i="0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/>
            </a:endParaRPr>
          </a:p>
          <a:p>
            <a:pPr marL="342900" indent="-342900" algn="l" defTabSz="457200"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</a:pPr>
            <a:endParaRPr lang="en-US" sz="1800" b="0" i="0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/>
            </a:endParaRPr>
          </a:p>
          <a:p>
            <a:pPr marL="742950" lvl="1" indent="-285750" algn="l" defTabSz="457200"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</a:pPr>
            <a:endParaRPr lang="en-US" sz="1600" b="0" i="0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757805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hteck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defTabSz="457200">
              <a:spcBef>
                <a:spcPct val="0"/>
              </a:spcBef>
              <a:buNone/>
            </a:pPr>
            <a:r>
              <a:rPr lang="en-US" sz="3600" b="0" i="0" dirty="0" smtClean="0">
                <a:latin typeface="Trebuchet MS"/>
              </a:rPr>
              <a:t>Limitations &amp; Issues</a:t>
            </a:r>
            <a:endParaRPr lang="en-US" dirty="0"/>
          </a:p>
        </p:txBody>
      </p:sp>
      <p:sp>
        <p:nvSpPr>
          <p:cNvPr id="96259" name="Rechteck 3"/>
          <p:cNvSpPr>
            <a:spLocks noGrp="1" noChangeArrowheads="1"/>
          </p:cNvSpPr>
          <p:nvPr>
            <p:ph idx="1"/>
          </p:nvPr>
        </p:nvSpPr>
        <p:spPr>
          <a:xfrm>
            <a:off x="677511" y="1588416"/>
            <a:ext cx="8598907" cy="4223210"/>
          </a:xfrm>
        </p:spPr>
        <p:txBody>
          <a:bodyPr>
            <a:normAutofit/>
          </a:bodyPr>
          <a:lstStyle/>
          <a:p>
            <a:pPr marL="342900" indent="-342900" algn="l" defTabSz="457200"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</a:pPr>
            <a:r>
              <a:rPr lang="en-US" dirty="0" smtClean="0">
                <a:latin typeface="Trebuchet MS"/>
              </a:rPr>
              <a:t>Azure MFA currently supports phone calls only</a:t>
            </a:r>
            <a:br>
              <a:rPr lang="en-US" dirty="0" smtClean="0">
                <a:latin typeface="Trebuchet MS"/>
              </a:rPr>
            </a:br>
            <a:endParaRPr lang="en-US" dirty="0" smtClean="0">
              <a:latin typeface="Trebuchet MS"/>
            </a:endParaRPr>
          </a:p>
          <a:p>
            <a:pPr marL="342900" indent="-342900" algn="l" defTabSz="457200"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</a:pPr>
            <a:r>
              <a:rPr lang="en-US" dirty="0" smtClean="0">
                <a:latin typeface="Trebuchet MS"/>
              </a:rPr>
              <a:t>Well known groups SIDs cannot be migrated to PAM groups</a:t>
            </a:r>
            <a:br>
              <a:rPr lang="en-US" dirty="0" smtClean="0">
                <a:latin typeface="Trebuchet MS"/>
              </a:rPr>
            </a:br>
            <a:r>
              <a:rPr lang="en-US" sz="1400" dirty="0" smtClean="0">
                <a:latin typeface="Trebuchet MS"/>
              </a:rPr>
              <a:t>(Workaround: nest PAM group into Built-in\administrators on DC)</a:t>
            </a:r>
            <a:br>
              <a:rPr lang="en-US" sz="1400" dirty="0" smtClean="0">
                <a:latin typeface="Trebuchet MS"/>
              </a:rPr>
            </a:br>
            <a:endParaRPr lang="en-US" sz="1400" dirty="0" smtClean="0">
              <a:latin typeface="Trebuchet MS"/>
            </a:endParaRPr>
          </a:p>
          <a:p>
            <a:pPr marL="342900" indent="-342900" algn="l" defTabSz="457200"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</a:pPr>
            <a:r>
              <a:rPr lang="en-US" dirty="0" smtClean="0">
                <a:latin typeface="Trebuchet MS"/>
              </a:rPr>
              <a:t>PAM Role approvers are always candidates</a:t>
            </a:r>
            <a:br>
              <a:rPr lang="en-US" dirty="0" smtClean="0">
                <a:latin typeface="Trebuchet MS"/>
              </a:rPr>
            </a:br>
            <a:endParaRPr lang="en-US" dirty="0" smtClean="0">
              <a:latin typeface="Trebuchet MS"/>
            </a:endParaRPr>
          </a:p>
          <a:p>
            <a:pPr marL="342900" indent="-342900" algn="l" defTabSz="457200"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</a:pPr>
            <a:r>
              <a:rPr lang="en-US" dirty="0" smtClean="0">
                <a:latin typeface="Trebuchet MS"/>
              </a:rPr>
              <a:t>Bug: MIM Monitor tries to connect to CORP domain by NetBIOS Name</a:t>
            </a:r>
            <a:br>
              <a:rPr lang="en-US" dirty="0" smtClean="0">
                <a:latin typeface="Trebuchet MS"/>
              </a:rPr>
            </a:br>
            <a:r>
              <a:rPr lang="en-US" sz="1400" dirty="0" smtClean="0">
                <a:latin typeface="Trebuchet MS"/>
              </a:rPr>
              <a:t>(Workaround: create hosts file entry with domain name)</a:t>
            </a:r>
            <a:br>
              <a:rPr lang="en-US" sz="1400" dirty="0" smtClean="0">
                <a:latin typeface="Trebuchet MS"/>
              </a:rPr>
            </a:br>
            <a:endParaRPr lang="en-US" sz="1400" dirty="0" smtClean="0">
              <a:latin typeface="Trebuchet MS"/>
            </a:endParaRPr>
          </a:p>
          <a:p>
            <a:pPr marL="342900" indent="-342900" algn="l" defTabSz="457200"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</a:pPr>
            <a:r>
              <a:rPr lang="en-US" dirty="0" smtClean="0">
                <a:latin typeface="Trebuchet MS"/>
              </a:rPr>
              <a:t>Missing PowerShell parameters (ex. add/remove single candidates)</a:t>
            </a:r>
            <a:br>
              <a:rPr lang="en-US" dirty="0" smtClean="0">
                <a:latin typeface="Trebuchet MS"/>
              </a:rPr>
            </a:br>
            <a:endParaRPr lang="en-US" dirty="0" smtClean="0">
              <a:latin typeface="Trebuchet MS"/>
            </a:endParaRPr>
          </a:p>
          <a:p>
            <a:pPr marL="342900" indent="-342900" algn="l" defTabSz="457200"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</a:pPr>
            <a:r>
              <a:rPr lang="en-US" dirty="0" smtClean="0">
                <a:latin typeface="Trebuchet MS"/>
              </a:rPr>
              <a:t>Availability Windows only on hours not days of week</a:t>
            </a:r>
          </a:p>
          <a:p>
            <a:pPr marL="342900" indent="-342900" algn="l" defTabSz="457200"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</a:pPr>
            <a:endParaRPr lang="en-US" dirty="0" smtClean="0">
              <a:latin typeface="Trebuchet MS"/>
            </a:endParaRPr>
          </a:p>
          <a:p>
            <a:pPr marL="342900" indent="-342900" algn="l" defTabSz="457200"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</a:pPr>
            <a:endParaRPr lang="en-US" dirty="0" smtClean="0">
              <a:latin typeface="Trebuchet MS"/>
            </a:endParaRPr>
          </a:p>
          <a:p>
            <a:pPr marL="342900" indent="-342900" algn="l" defTabSz="457200"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</a:pPr>
            <a:endParaRPr lang="en-US" dirty="0" smtClean="0">
              <a:latin typeface="Trebuchet MS"/>
            </a:endParaRPr>
          </a:p>
          <a:p>
            <a:pPr marL="57150" indent="0">
              <a:buClr>
                <a:srgbClr val="90C226"/>
              </a:buClr>
              <a:buNone/>
            </a:pPr>
            <a:endParaRPr lang="en-US" sz="1800" dirty="0" smtClean="0">
              <a:latin typeface="Trebuchet MS"/>
            </a:endParaRPr>
          </a:p>
          <a:p>
            <a:pPr lvl="1">
              <a:buClr>
                <a:srgbClr val="90C226"/>
              </a:buClr>
              <a:buFont typeface="Wingdings 3"/>
              <a:buChar char=""/>
            </a:pPr>
            <a:endParaRPr lang="en-US" sz="1600" dirty="0" smtClean="0">
              <a:latin typeface="Trebuchet MS"/>
            </a:endParaRPr>
          </a:p>
          <a:p>
            <a:pPr>
              <a:buClr>
                <a:srgbClr val="90C226"/>
              </a:buClr>
              <a:buFont typeface="Wingdings 3"/>
              <a:buChar char=""/>
            </a:pPr>
            <a:endParaRPr lang="en-US" sz="1800" b="0" i="0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/>
            </a:endParaRPr>
          </a:p>
          <a:p>
            <a:pPr marL="342900" indent="-342900" algn="l" defTabSz="457200"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</a:pPr>
            <a:endParaRPr lang="en-US" sz="1800" b="0" i="0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/>
            </a:endParaRPr>
          </a:p>
          <a:p>
            <a:pPr marL="742950" lvl="1" indent="-285750" algn="l" defTabSz="457200"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</a:pPr>
            <a:endParaRPr lang="en-US" sz="1600" b="0" i="0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243147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hteck 2"/>
          <p:cNvSpPr>
            <a:spLocks noGrp="1" noChangeArrowheads="1"/>
          </p:cNvSpPr>
          <p:nvPr>
            <p:ph type="title"/>
          </p:nvPr>
        </p:nvSpPr>
        <p:spPr>
          <a:xfrm>
            <a:off x="3854344" y="2768339"/>
            <a:ext cx="2301359" cy="1320800"/>
          </a:xfrm>
        </p:spPr>
        <p:txBody>
          <a:bodyPr>
            <a:normAutofit/>
          </a:bodyPr>
          <a:lstStyle/>
          <a:p>
            <a:pPr algn="l" defTabSz="457200">
              <a:spcBef>
                <a:spcPct val="0"/>
              </a:spcBef>
              <a:buNone/>
            </a:pPr>
            <a:r>
              <a:rPr lang="en-US" sz="4800" b="0" i="0" dirty="0" smtClean="0">
                <a:latin typeface="Trebuchet MS"/>
              </a:rPr>
              <a:t>Demo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1399507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hteck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defTabSz="457200">
              <a:spcBef>
                <a:spcPct val="0"/>
              </a:spcBef>
              <a:buNone/>
            </a:pPr>
            <a:r>
              <a:rPr lang="en-US" sz="3600" b="0" i="0" dirty="0" smtClean="0">
                <a:latin typeface="Trebuchet MS"/>
              </a:rPr>
              <a:t>Links</a:t>
            </a:r>
            <a:endParaRPr lang="en-US" dirty="0"/>
          </a:p>
        </p:txBody>
      </p:sp>
      <p:sp>
        <p:nvSpPr>
          <p:cNvPr id="96259" name="Rechteck 3"/>
          <p:cNvSpPr>
            <a:spLocks noGrp="1" noChangeArrowheads="1"/>
          </p:cNvSpPr>
          <p:nvPr>
            <p:ph idx="1"/>
          </p:nvPr>
        </p:nvSpPr>
        <p:spPr>
          <a:xfrm>
            <a:off x="677511" y="1588416"/>
            <a:ext cx="8598907" cy="4223210"/>
          </a:xfrm>
        </p:spPr>
        <p:txBody>
          <a:bodyPr>
            <a:normAutofit/>
          </a:bodyPr>
          <a:lstStyle/>
          <a:p>
            <a:pPr>
              <a:buClr>
                <a:srgbClr val="90C226"/>
              </a:buClr>
              <a:buFont typeface="Wingdings 3"/>
              <a:buChar char=""/>
            </a:pPr>
            <a:r>
              <a:rPr lang="en-US" dirty="0" smtClean="0">
                <a:latin typeface="Trebuchet MS"/>
              </a:rPr>
              <a:t>MIM PAM </a:t>
            </a:r>
            <a:r>
              <a:rPr lang="en-US" dirty="0"/>
              <a:t>Deployment Guide</a:t>
            </a:r>
            <a:br>
              <a:rPr lang="en-US" dirty="0"/>
            </a:b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technet.microsoft.com/en-us/library/mt345568.aspx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Clr>
                <a:srgbClr val="90C226"/>
              </a:buClr>
              <a:buFont typeface="Wingdings 3"/>
              <a:buChar char=""/>
            </a:pPr>
            <a:r>
              <a:rPr lang="en-US" dirty="0"/>
              <a:t>Using Azure MFA for PAM</a:t>
            </a:r>
            <a:br>
              <a:rPr lang="en-US" dirty="0"/>
            </a:b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technet.microsoft.com/en-us/library/mt517876.aspx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Clr>
                <a:srgbClr val="90C226"/>
              </a:buClr>
              <a:buFont typeface="Wingdings 3"/>
              <a:buChar char=""/>
            </a:pPr>
            <a:r>
              <a:rPr lang="en-US" dirty="0" err="1" smtClean="0"/>
              <a:t>Eihab’s</a:t>
            </a:r>
            <a:r>
              <a:rPr lang="en-US" dirty="0" smtClean="0"/>
              <a:t> great small video on the PAM </a:t>
            </a:r>
            <a:r>
              <a:rPr lang="en-US" dirty="0"/>
              <a:t>user </a:t>
            </a:r>
            <a:r>
              <a:rPr lang="en-US" dirty="0" smtClean="0"/>
              <a:t>experience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www.youtube.com/watch?v=Iqif5vRg2GY</a:t>
            </a:r>
            <a:endParaRPr lang="en-US" dirty="0" smtClean="0"/>
          </a:p>
          <a:p>
            <a:pPr>
              <a:buClr>
                <a:srgbClr val="90C226"/>
              </a:buClr>
              <a:buFont typeface="Wingdings 3"/>
              <a:buChar char=""/>
            </a:pPr>
            <a:endParaRPr lang="en-US" dirty="0"/>
          </a:p>
          <a:p>
            <a:pPr>
              <a:buClr>
                <a:srgbClr val="90C226"/>
              </a:buClr>
              <a:buFont typeface="Wingdings 3"/>
              <a:buChar char=""/>
            </a:pPr>
            <a:r>
              <a:rPr lang="en-US" dirty="0" smtClean="0"/>
              <a:t>My </a:t>
            </a:r>
            <a:r>
              <a:rPr lang="en-US" dirty="0"/>
              <a:t>blog posts about PAM</a:t>
            </a:r>
            <a:br>
              <a:rPr lang="en-US" dirty="0"/>
            </a:br>
            <a:r>
              <a:rPr lang="en-US" dirty="0">
                <a:hlinkClick r:id="rId5"/>
              </a:rPr>
              <a:t>https://justidm.wordpress.com/tag/pam</a:t>
            </a:r>
            <a:r>
              <a:rPr lang="en-US" dirty="0" smtClean="0">
                <a:hlinkClick r:id="rId5"/>
              </a:rPr>
              <a:t>/</a:t>
            </a:r>
            <a:endParaRPr lang="en-US" dirty="0" smtClean="0"/>
          </a:p>
          <a:p>
            <a:pPr>
              <a:buClr>
                <a:srgbClr val="90C226"/>
              </a:buClr>
              <a:buFont typeface="Wingdings 3"/>
              <a:buChar char=""/>
            </a:pPr>
            <a:endParaRPr lang="en-US" dirty="0" smtClean="0"/>
          </a:p>
          <a:p>
            <a:pPr>
              <a:buClr>
                <a:srgbClr val="90C226"/>
              </a:buClr>
              <a:buFont typeface="Wingdings 3"/>
              <a:buChar char=""/>
            </a:pPr>
            <a:endParaRPr lang="en-US" dirty="0" smtClean="0">
              <a:latin typeface="Trebuchet MS"/>
            </a:endParaRPr>
          </a:p>
          <a:p>
            <a:pPr marL="342900" indent="-342900" algn="l" defTabSz="457200"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</a:pPr>
            <a:endParaRPr lang="en-US" dirty="0" smtClean="0">
              <a:latin typeface="Trebuchet MS"/>
            </a:endParaRPr>
          </a:p>
          <a:p>
            <a:pPr marL="342900" indent="-342900" algn="l" defTabSz="457200"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</a:pPr>
            <a:endParaRPr lang="en-US" dirty="0" smtClean="0">
              <a:latin typeface="Trebuchet MS"/>
            </a:endParaRPr>
          </a:p>
          <a:p>
            <a:pPr marL="57150" indent="0">
              <a:buClr>
                <a:srgbClr val="90C226"/>
              </a:buClr>
              <a:buNone/>
            </a:pPr>
            <a:endParaRPr lang="en-US" sz="1800" dirty="0" smtClean="0">
              <a:latin typeface="Trebuchet MS"/>
            </a:endParaRPr>
          </a:p>
          <a:p>
            <a:pPr lvl="1">
              <a:buClr>
                <a:srgbClr val="90C226"/>
              </a:buClr>
              <a:buFont typeface="Wingdings 3"/>
              <a:buChar char=""/>
            </a:pPr>
            <a:endParaRPr lang="en-US" sz="1600" dirty="0" smtClean="0">
              <a:latin typeface="Trebuchet MS"/>
            </a:endParaRPr>
          </a:p>
          <a:p>
            <a:pPr>
              <a:buClr>
                <a:srgbClr val="90C226"/>
              </a:buClr>
              <a:buFont typeface="Wingdings 3"/>
              <a:buChar char=""/>
            </a:pPr>
            <a:endParaRPr lang="en-US" sz="1800" b="0" i="0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/>
            </a:endParaRPr>
          </a:p>
          <a:p>
            <a:pPr marL="342900" indent="-342900" algn="l" defTabSz="457200"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</a:pPr>
            <a:endParaRPr lang="en-US" sz="1800" b="0" i="0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/>
            </a:endParaRPr>
          </a:p>
          <a:p>
            <a:pPr marL="742950" lvl="1" indent="-285750" algn="l" defTabSz="457200"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</a:pPr>
            <a:endParaRPr lang="en-US" sz="1600" b="0" i="0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797612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hteck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defTabSz="457200">
              <a:spcBef>
                <a:spcPct val="0"/>
              </a:spcBef>
              <a:buNone/>
            </a:pPr>
            <a:r>
              <a:rPr lang="en-US" sz="3600" b="0" i="0" dirty="0" smtClean="0">
                <a:solidFill>
                  <a:srgbClr val="90C226"/>
                </a:solidFill>
                <a:latin typeface="Trebuchet MS"/>
              </a:rPr>
              <a:t>About me</a:t>
            </a:r>
            <a:endParaRPr lang="en-US" dirty="0"/>
          </a:p>
        </p:txBody>
      </p:sp>
      <p:sp>
        <p:nvSpPr>
          <p:cNvPr id="86019" name="Rechteck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2900" indent="-342900" algn="l" defTabSz="457200"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</a:pPr>
            <a:r>
              <a:rPr lang="en-US" sz="18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/>
              </a:rPr>
              <a:t>Age: 44</a:t>
            </a:r>
          </a:p>
          <a:p>
            <a:pPr marL="342900" indent="-342900" algn="l" defTabSz="457200"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</a:pPr>
            <a:r>
              <a:rPr lang="en-US" sz="18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/>
              </a:rPr>
              <a:t>Location: </a:t>
            </a:r>
            <a:r>
              <a:rPr lang="en-US" sz="18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/>
              </a:rPr>
              <a:t>Germany, Bonn</a:t>
            </a:r>
            <a:endParaRPr lang="en-US" sz="1800" b="0" i="0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/>
            </a:endParaRPr>
          </a:p>
          <a:p>
            <a:pPr marL="342900" indent="-342900" algn="l" defTabSz="457200"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</a:pPr>
            <a:r>
              <a:rPr lang="en-US" sz="18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/>
              </a:rPr>
              <a:t>MVP </a:t>
            </a:r>
            <a:r>
              <a:rPr lang="en-US" sz="18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/>
              </a:rPr>
              <a:t>(IAM @ Enterprise Mobility)</a:t>
            </a:r>
            <a:endParaRPr lang="en-US" sz="1800" b="0" i="0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/>
            </a:endParaRPr>
          </a:p>
          <a:p>
            <a:pPr marL="342900" indent="-342900" algn="l" defTabSz="457200"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</a:pPr>
            <a:r>
              <a:rPr lang="en-US" dirty="0" smtClean="0">
                <a:latin typeface="Trebuchet MS"/>
              </a:rPr>
              <a:t>Senior Consultant @ </a:t>
            </a:r>
          </a:p>
          <a:p>
            <a:pPr marL="342900" indent="-342900" algn="l" defTabSz="457200"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</a:pPr>
            <a:r>
              <a:rPr lang="en-US" dirty="0" smtClean="0">
                <a:latin typeface="Trebuchet MS"/>
              </a:rPr>
              <a:t>Main focus: IDM, AD, Azure</a:t>
            </a:r>
          </a:p>
          <a:p>
            <a:pPr marL="342900" indent="-342900" algn="l" defTabSz="457200"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</a:pPr>
            <a:r>
              <a:rPr lang="en-US" dirty="0" smtClean="0">
                <a:latin typeface="Trebuchet MS"/>
              </a:rPr>
              <a:t>Working on IDM since 2006</a:t>
            </a:r>
          </a:p>
          <a:p>
            <a:pPr marL="342900" indent="-342900" algn="l" defTabSz="457200"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</a:pPr>
            <a:r>
              <a:rPr lang="en-US" dirty="0" smtClean="0">
                <a:latin typeface="Trebuchet MS"/>
              </a:rPr>
              <a:t>Blog: </a:t>
            </a:r>
            <a:r>
              <a:rPr lang="en-US" dirty="0" smtClean="0">
                <a:latin typeface="Trebuchet MS"/>
                <a:hlinkClick r:id="rId2"/>
              </a:rPr>
              <a:t>http://justIDM.wordpress.com</a:t>
            </a:r>
            <a:endParaRPr lang="en-US" dirty="0" smtClean="0">
              <a:latin typeface="Trebuchet MS"/>
            </a:endParaRPr>
          </a:p>
          <a:p>
            <a:pPr marL="0" indent="0" algn="l" defTabSz="457200"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None/>
            </a:pPr>
            <a:endParaRPr lang="en-US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5423" y="1858013"/>
            <a:ext cx="2160766" cy="3025073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8974" y="3301051"/>
            <a:ext cx="1765513" cy="517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568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hteck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defTabSz="457200">
              <a:spcBef>
                <a:spcPct val="0"/>
              </a:spcBef>
              <a:buNone/>
            </a:pPr>
            <a:r>
              <a:rPr lang="en-US" sz="3600" b="0" i="0" dirty="0" smtClean="0">
                <a:solidFill>
                  <a:srgbClr val="90C226"/>
                </a:solidFill>
                <a:latin typeface="Trebuchet MS"/>
              </a:rPr>
              <a:t>Agenda</a:t>
            </a:r>
            <a:endParaRPr lang="en-US" dirty="0"/>
          </a:p>
        </p:txBody>
      </p:sp>
      <p:sp>
        <p:nvSpPr>
          <p:cNvPr id="92164" name="Rechteck 4"/>
          <p:cNvSpPr>
            <a:spLocks noGrp="1" noChangeArrowheads="1"/>
          </p:cNvSpPr>
          <p:nvPr>
            <p:ph sz="half" idx="1"/>
          </p:nvPr>
        </p:nvSpPr>
        <p:spPr>
          <a:xfrm>
            <a:off x="677511" y="1915488"/>
            <a:ext cx="8716299" cy="3514347"/>
          </a:xfrm>
        </p:spPr>
        <p:txBody>
          <a:bodyPr/>
          <a:lstStyle/>
          <a:p>
            <a:pPr marL="342900" indent="-342900" algn="l" defTabSz="457200"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</a:pPr>
            <a:r>
              <a:rPr lang="en-US" dirty="0" smtClean="0">
                <a:latin typeface="Trebuchet MS"/>
              </a:rPr>
              <a:t>Introduction</a:t>
            </a:r>
            <a:endParaRPr lang="en-US" sz="1800" b="0" i="0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/>
              <a:ea typeface="+mn-ea"/>
              <a:cs typeface="+mn-cs"/>
            </a:endParaRPr>
          </a:p>
          <a:p>
            <a:pPr marL="342900" indent="-342900" algn="l" defTabSz="457200"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</a:pPr>
            <a:r>
              <a:rPr lang="en-US" dirty="0" smtClean="0">
                <a:latin typeface="Trebuchet MS"/>
              </a:rPr>
              <a:t>Components &amp; Architecture</a:t>
            </a:r>
            <a:endParaRPr lang="en-US" sz="1800" b="0" i="0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/>
              <a:ea typeface="+mn-ea"/>
              <a:cs typeface="+mn-cs"/>
            </a:endParaRPr>
          </a:p>
          <a:p>
            <a:pPr marL="342900" indent="-342900" algn="l" defTabSz="457200"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</a:pPr>
            <a:r>
              <a:rPr lang="en-US" sz="18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/>
                <a:ea typeface="+mn-ea"/>
                <a:cs typeface="+mn-cs"/>
              </a:rPr>
              <a:t>Implementation</a:t>
            </a:r>
            <a:endParaRPr lang="en-US" sz="1800" b="0" i="0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/>
              <a:ea typeface="+mn-ea"/>
              <a:cs typeface="+mn-cs"/>
            </a:endParaRPr>
          </a:p>
          <a:p>
            <a:pPr marL="342900" indent="-342900" algn="l" defTabSz="457200"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</a:pPr>
            <a:r>
              <a:rPr lang="en-US" dirty="0" smtClean="0">
                <a:latin typeface="Trebuchet MS"/>
              </a:rPr>
              <a:t>Differences between WS 2012 R2 and WS 2016</a:t>
            </a:r>
          </a:p>
          <a:p>
            <a:pPr marL="342900" indent="-342900" algn="l" defTabSz="457200"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</a:pPr>
            <a:r>
              <a:rPr lang="en-US" dirty="0" smtClean="0">
                <a:latin typeface="Trebuchet MS"/>
              </a:rPr>
              <a:t>Good/Best Practices</a:t>
            </a:r>
          </a:p>
          <a:p>
            <a:pPr marL="342900" indent="-342900" algn="l" defTabSz="457200"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</a:pPr>
            <a:r>
              <a:rPr lang="en-US" dirty="0" smtClean="0">
                <a:latin typeface="Trebuchet MS"/>
              </a:rPr>
              <a:t>Limitations &amp; Issues</a:t>
            </a:r>
            <a:endParaRPr lang="en-US" dirty="0" smtClean="0">
              <a:latin typeface="Trebuchet MS"/>
            </a:endParaRPr>
          </a:p>
          <a:p>
            <a:pPr marL="342900" indent="-342900" algn="l" defTabSz="457200"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</a:pPr>
            <a:r>
              <a:rPr lang="en-US" sz="18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/>
                <a:ea typeface="+mn-ea"/>
                <a:cs typeface="+mn-cs"/>
              </a:rPr>
              <a:t>Demo</a:t>
            </a:r>
            <a:endParaRPr lang="en-US" sz="1800" b="0" i="0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544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hteck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defTabSz="457200">
              <a:spcBef>
                <a:spcPct val="0"/>
              </a:spcBef>
              <a:buNone/>
            </a:pPr>
            <a:r>
              <a:rPr lang="en-US" sz="3600" b="0" i="0" dirty="0" smtClean="0">
                <a:latin typeface="Trebuchet MS"/>
              </a:rPr>
              <a:t>Introduction</a:t>
            </a:r>
            <a:endParaRPr lang="en-US" dirty="0"/>
          </a:p>
        </p:txBody>
      </p:sp>
      <p:sp>
        <p:nvSpPr>
          <p:cNvPr id="96259" name="Rechteck 3"/>
          <p:cNvSpPr>
            <a:spLocks noGrp="1" noChangeArrowheads="1"/>
          </p:cNvSpPr>
          <p:nvPr>
            <p:ph idx="1"/>
          </p:nvPr>
        </p:nvSpPr>
        <p:spPr>
          <a:xfrm>
            <a:off x="677511" y="1805234"/>
            <a:ext cx="8598907" cy="4236130"/>
          </a:xfrm>
        </p:spPr>
        <p:txBody>
          <a:bodyPr/>
          <a:lstStyle/>
          <a:p>
            <a:pPr marL="342900" indent="-342900" algn="l" defTabSz="457200"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</a:pPr>
            <a:r>
              <a:rPr lang="en-US" sz="18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/>
              </a:rPr>
              <a:t>An attack timeline</a:t>
            </a:r>
          </a:p>
          <a:p>
            <a:pPr marL="342900" indent="-342900" algn="l" defTabSz="457200"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</a:pPr>
            <a:r>
              <a:rPr lang="en-US" dirty="0" smtClean="0">
                <a:latin typeface="Trebuchet MS"/>
              </a:rPr>
              <a:t>You can use Advanced Threat Analytics (ATA) for discovery of attacks in your environment</a:t>
            </a:r>
            <a:endParaRPr lang="en-US" sz="1800" b="0" i="0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/>
            </a:endParaRPr>
          </a:p>
          <a:p>
            <a:pPr marL="742950" lvl="1" indent="-285750" algn="l" defTabSz="457200"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</a:pPr>
            <a:endParaRPr lang="en-US" sz="1600" b="0" i="0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729" y="3494031"/>
            <a:ext cx="9097695" cy="1563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6268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hteck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defTabSz="457200">
              <a:spcBef>
                <a:spcPct val="0"/>
              </a:spcBef>
              <a:buNone/>
            </a:pPr>
            <a:r>
              <a:rPr lang="en-US" sz="3600" b="0" i="0" dirty="0" smtClean="0">
                <a:latin typeface="Trebuchet MS"/>
              </a:rPr>
              <a:t>Introduction</a:t>
            </a:r>
            <a:endParaRPr lang="en-US" dirty="0"/>
          </a:p>
        </p:txBody>
      </p:sp>
      <p:sp>
        <p:nvSpPr>
          <p:cNvPr id="96259" name="Rechteck 3"/>
          <p:cNvSpPr>
            <a:spLocks noGrp="1" noChangeArrowheads="1"/>
          </p:cNvSpPr>
          <p:nvPr>
            <p:ph idx="1"/>
          </p:nvPr>
        </p:nvSpPr>
        <p:spPr>
          <a:xfrm>
            <a:off x="677511" y="1588415"/>
            <a:ext cx="8598907" cy="4883085"/>
          </a:xfrm>
        </p:spPr>
        <p:txBody>
          <a:bodyPr>
            <a:normAutofit/>
          </a:bodyPr>
          <a:lstStyle/>
          <a:p>
            <a:pPr marL="342900" indent="-342900" algn="l" defTabSz="457200"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</a:pPr>
            <a:r>
              <a:rPr lang="en-US" dirty="0" smtClean="0">
                <a:latin typeface="Trebuchet MS"/>
              </a:rPr>
              <a:t>What is Privileged Access Management (PAM) for Active Directory ?</a:t>
            </a:r>
          </a:p>
          <a:p>
            <a:pPr lvl="1" indent="-342900">
              <a:buClr>
                <a:srgbClr val="90C226"/>
              </a:buClr>
              <a:buFont typeface="Wingdings 3"/>
              <a:buChar char=""/>
            </a:pPr>
            <a:r>
              <a:rPr lang="en-US" dirty="0" smtClean="0">
                <a:latin typeface="Trebuchet MS"/>
              </a:rPr>
              <a:t>Implementation of Just-In-Time Administration with MIM 2016</a:t>
            </a:r>
          </a:p>
          <a:p>
            <a:pPr lvl="1" indent="-342900">
              <a:buClr>
                <a:srgbClr val="90C226"/>
              </a:buClr>
              <a:buFont typeface="Wingdings 3"/>
              <a:buChar char=""/>
            </a:pPr>
            <a:r>
              <a:rPr lang="en-US" dirty="0" smtClean="0">
                <a:latin typeface="Trebuchet MS"/>
              </a:rPr>
              <a:t>Lifecycle Management of privileged group memberships</a:t>
            </a:r>
          </a:p>
          <a:p>
            <a:pPr lvl="1" indent="-342900">
              <a:buClr>
                <a:srgbClr val="90C226"/>
              </a:buClr>
              <a:buFont typeface="Wingdings 3"/>
              <a:buChar char=""/>
            </a:pPr>
            <a:r>
              <a:rPr lang="en-US" dirty="0"/>
              <a:t>Separate/different deployment scenario</a:t>
            </a:r>
          </a:p>
          <a:p>
            <a:pPr lvl="1" indent="-342900">
              <a:buClr>
                <a:srgbClr val="90C226"/>
              </a:buClr>
              <a:buFont typeface="Wingdings 3"/>
              <a:buChar char=""/>
            </a:pPr>
            <a:endParaRPr lang="en-US" sz="1600" b="0" i="0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/>
            </a:endParaRPr>
          </a:p>
          <a:p>
            <a:pPr>
              <a:buClr>
                <a:srgbClr val="90C226"/>
              </a:buClr>
              <a:buFont typeface="Wingdings 3"/>
              <a:buChar char=""/>
            </a:pPr>
            <a:r>
              <a:rPr lang="en-US" sz="1800" dirty="0" smtClean="0">
                <a:latin typeface="Trebuchet MS"/>
              </a:rPr>
              <a:t>Benefits of PAM ?</a:t>
            </a:r>
          </a:p>
          <a:p>
            <a:pPr lvl="1">
              <a:buClr>
                <a:srgbClr val="90C226"/>
              </a:buClr>
              <a:buFont typeface="Wingdings 3"/>
              <a:buChar char=""/>
            </a:pPr>
            <a:r>
              <a:rPr lang="en-US" sz="1600" dirty="0" smtClean="0">
                <a:latin typeface="Trebuchet MS"/>
              </a:rPr>
              <a:t>Separate admin accounts from user account with a new stronger forest</a:t>
            </a:r>
          </a:p>
          <a:p>
            <a:pPr lvl="1">
              <a:buClr>
                <a:srgbClr val="90C226"/>
              </a:buClr>
              <a:buFont typeface="Wingdings 3"/>
              <a:buChar char=""/>
            </a:pPr>
            <a:r>
              <a:rPr lang="en-US" dirty="0" smtClean="0">
                <a:latin typeface="Trebuchet MS"/>
              </a:rPr>
              <a:t>Mitigate pass the hash attacks</a:t>
            </a:r>
            <a:endParaRPr lang="en-US" sz="1600" dirty="0" smtClean="0">
              <a:latin typeface="Trebuchet MS"/>
            </a:endParaRPr>
          </a:p>
          <a:p>
            <a:pPr lvl="1">
              <a:buClr>
                <a:srgbClr val="90C226"/>
              </a:buClr>
              <a:buFont typeface="Wingdings 3"/>
              <a:buChar char=""/>
            </a:pPr>
            <a:r>
              <a:rPr lang="en-US" dirty="0" smtClean="0">
                <a:latin typeface="Trebuchet MS"/>
              </a:rPr>
              <a:t>Permissions (Group membership's) applied only if needed</a:t>
            </a:r>
          </a:p>
          <a:p>
            <a:pPr lvl="1">
              <a:buClr>
                <a:srgbClr val="90C226"/>
              </a:buClr>
              <a:buFont typeface="Wingdings 3"/>
              <a:buChar char=""/>
            </a:pPr>
            <a:r>
              <a:rPr lang="en-US" sz="1600" dirty="0" smtClean="0">
                <a:latin typeface="Trebuchet MS"/>
              </a:rPr>
              <a:t>Add additional authorization (Time Limits, Approvals, Azure MFA)</a:t>
            </a:r>
          </a:p>
          <a:p>
            <a:pPr lvl="1">
              <a:buClr>
                <a:srgbClr val="90C226"/>
              </a:buClr>
              <a:buFont typeface="Wingdings 3"/>
              <a:buChar char=""/>
            </a:pPr>
            <a:r>
              <a:rPr lang="en-US" dirty="0" smtClean="0">
                <a:latin typeface="Trebuchet MS"/>
              </a:rPr>
              <a:t>Add reporting, auditing and monitoring of high privileged groups</a:t>
            </a:r>
          </a:p>
          <a:p>
            <a:pPr lvl="1">
              <a:buClr>
                <a:srgbClr val="90C226"/>
              </a:buClr>
              <a:buFont typeface="Wingdings 3"/>
              <a:buChar char=""/>
            </a:pPr>
            <a:r>
              <a:rPr lang="en-US" sz="1600" dirty="0" smtClean="0">
                <a:latin typeface="Trebuchet MS"/>
              </a:rPr>
              <a:t>Consolidate multiple admin accounts</a:t>
            </a:r>
          </a:p>
          <a:p>
            <a:pPr lvl="1">
              <a:buClr>
                <a:srgbClr val="90C226"/>
              </a:buClr>
              <a:buFont typeface="Wingdings 3"/>
              <a:buChar char=""/>
            </a:pPr>
            <a:endParaRPr lang="en-US" sz="1600" dirty="0" smtClean="0">
              <a:latin typeface="Trebuchet MS"/>
            </a:endParaRPr>
          </a:p>
          <a:p>
            <a:pPr lvl="1">
              <a:buClr>
                <a:srgbClr val="90C226"/>
              </a:buClr>
              <a:buFont typeface="Wingdings 3"/>
              <a:buChar char=""/>
            </a:pPr>
            <a:endParaRPr lang="en-US" sz="1600" dirty="0" smtClean="0">
              <a:latin typeface="Trebuchet MS"/>
            </a:endParaRPr>
          </a:p>
          <a:p>
            <a:pPr>
              <a:buClr>
                <a:srgbClr val="90C226"/>
              </a:buClr>
              <a:buFont typeface="Wingdings 3"/>
              <a:buChar char=""/>
            </a:pPr>
            <a:endParaRPr lang="en-US" sz="1800" b="0" i="0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/>
            </a:endParaRPr>
          </a:p>
          <a:p>
            <a:pPr marL="342900" indent="-342900" algn="l" defTabSz="457200"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</a:pPr>
            <a:endParaRPr lang="en-US" sz="1800" b="0" i="0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/>
            </a:endParaRPr>
          </a:p>
          <a:p>
            <a:pPr marL="742950" lvl="1" indent="-285750" algn="l" defTabSz="457200"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</a:pPr>
            <a:endParaRPr lang="en-US" sz="1600" b="0" i="0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498428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hteck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defTabSz="457200">
              <a:spcBef>
                <a:spcPct val="0"/>
              </a:spcBef>
              <a:buNone/>
            </a:pPr>
            <a:r>
              <a:rPr lang="en-US" sz="3600" b="0" i="0" dirty="0" smtClean="0">
                <a:latin typeface="Trebuchet MS"/>
              </a:rPr>
              <a:t>Components &amp; Architecture</a:t>
            </a:r>
            <a:endParaRPr lang="en-US" dirty="0"/>
          </a:p>
        </p:txBody>
      </p:sp>
      <p:sp>
        <p:nvSpPr>
          <p:cNvPr id="3" name="Gleichschenkliges Dreieck 2"/>
          <p:cNvSpPr/>
          <p:nvPr/>
        </p:nvSpPr>
        <p:spPr>
          <a:xfrm>
            <a:off x="1241195" y="1871221"/>
            <a:ext cx="1838227" cy="168739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WS2003+</a:t>
            </a:r>
            <a:endParaRPr lang="de-DE" sz="1400" dirty="0"/>
          </a:p>
        </p:txBody>
      </p:sp>
      <p:sp>
        <p:nvSpPr>
          <p:cNvPr id="6" name="Gleichschenkliges Dreieck 5"/>
          <p:cNvSpPr/>
          <p:nvPr/>
        </p:nvSpPr>
        <p:spPr>
          <a:xfrm>
            <a:off x="1241196" y="4356754"/>
            <a:ext cx="1838227" cy="168739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Gleichschenkliges Dreieck 6"/>
          <p:cNvSpPr/>
          <p:nvPr/>
        </p:nvSpPr>
        <p:spPr>
          <a:xfrm>
            <a:off x="5502111" y="2037760"/>
            <a:ext cx="2656788" cy="246825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WS 2012 R2</a:t>
            </a:r>
            <a:br>
              <a:rPr lang="de-DE" sz="1400" dirty="0" smtClean="0"/>
            </a:br>
            <a:r>
              <a:rPr lang="de-DE" sz="1400" dirty="0" smtClean="0"/>
              <a:t>(WS 2016)</a:t>
            </a:r>
            <a:endParaRPr lang="de-DE" sz="1400" dirty="0"/>
          </a:p>
        </p:txBody>
      </p:sp>
      <p:sp>
        <p:nvSpPr>
          <p:cNvPr id="4" name="Textfeld 3"/>
          <p:cNvSpPr txBox="1"/>
          <p:nvPr/>
        </p:nvSpPr>
        <p:spPr>
          <a:xfrm>
            <a:off x="1489291" y="1430082"/>
            <a:ext cx="1378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Corp</a:t>
            </a:r>
            <a:r>
              <a:rPr lang="de-DE" dirty="0" smtClean="0"/>
              <a:t> </a:t>
            </a:r>
            <a:r>
              <a:rPr lang="de-DE" dirty="0" err="1"/>
              <a:t>F</a:t>
            </a:r>
            <a:r>
              <a:rPr lang="de-DE" dirty="0" err="1" smtClean="0"/>
              <a:t>orest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6187348" y="1629775"/>
            <a:ext cx="1286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Priv</a:t>
            </a:r>
            <a:r>
              <a:rPr lang="de-DE" dirty="0" smtClean="0"/>
              <a:t> </a:t>
            </a:r>
            <a:r>
              <a:rPr lang="de-DE" dirty="0" err="1"/>
              <a:t>F</a:t>
            </a:r>
            <a:r>
              <a:rPr lang="de-DE" dirty="0" err="1" smtClean="0"/>
              <a:t>orest</a:t>
            </a:r>
            <a:endParaRPr lang="de-DE" dirty="0"/>
          </a:p>
        </p:txBody>
      </p:sp>
      <p:cxnSp>
        <p:nvCxnSpPr>
          <p:cNvPr id="8" name="Gerade Verbindung mit Pfeil 7"/>
          <p:cNvCxnSpPr>
            <a:stCxn id="7" idx="0"/>
          </p:cNvCxnSpPr>
          <p:nvPr/>
        </p:nvCxnSpPr>
        <p:spPr>
          <a:xfrm flipH="1" flipV="1">
            <a:off x="2243579" y="1871221"/>
            <a:ext cx="4586926" cy="1665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mit Pfeil 11"/>
          <p:cNvCxnSpPr>
            <a:stCxn id="7" idx="0"/>
          </p:cNvCxnSpPr>
          <p:nvPr/>
        </p:nvCxnSpPr>
        <p:spPr>
          <a:xfrm flipH="1">
            <a:off x="2243579" y="2037760"/>
            <a:ext cx="4586926" cy="23189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3549266" y="1969053"/>
            <a:ext cx="167065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200" dirty="0" smtClean="0"/>
              <a:t>Trust (</a:t>
            </a:r>
            <a:r>
              <a:rPr lang="de-DE" sz="1200" dirty="0" err="1" smtClean="0"/>
              <a:t>One-way</a:t>
            </a:r>
            <a:r>
              <a:rPr lang="de-DE" sz="1200" dirty="0" smtClean="0"/>
              <a:t>)</a:t>
            </a:r>
            <a:br>
              <a:rPr lang="de-DE" sz="1200" dirty="0" smtClean="0"/>
            </a:br>
            <a:r>
              <a:rPr lang="de-DE" sz="900" dirty="0" err="1"/>
              <a:t>Corp</a:t>
            </a:r>
            <a:r>
              <a:rPr lang="de-DE" sz="900" dirty="0"/>
              <a:t> </a:t>
            </a:r>
            <a:r>
              <a:rPr lang="de-DE" sz="900" dirty="0" err="1"/>
              <a:t>forest</a:t>
            </a:r>
            <a:r>
              <a:rPr lang="de-DE" sz="900" dirty="0"/>
              <a:t> </a:t>
            </a:r>
            <a:r>
              <a:rPr lang="de-DE" sz="900" dirty="0" err="1"/>
              <a:t>trusts</a:t>
            </a:r>
            <a:r>
              <a:rPr lang="de-DE" sz="900" dirty="0"/>
              <a:t> </a:t>
            </a:r>
            <a:r>
              <a:rPr lang="de-DE" sz="900" dirty="0" err="1"/>
              <a:t>priv</a:t>
            </a:r>
            <a:r>
              <a:rPr lang="de-DE" sz="900" dirty="0"/>
              <a:t> </a:t>
            </a:r>
            <a:r>
              <a:rPr lang="de-DE" sz="900" dirty="0" err="1" smtClean="0"/>
              <a:t>forest</a:t>
            </a:r>
            <a:endParaRPr lang="de-DE" sz="1050" dirty="0"/>
          </a:p>
        </p:txBody>
      </p:sp>
      <p:sp>
        <p:nvSpPr>
          <p:cNvPr id="15" name="Textfeld 14"/>
          <p:cNvSpPr txBox="1"/>
          <p:nvPr/>
        </p:nvSpPr>
        <p:spPr>
          <a:xfrm>
            <a:off x="7832888" y="2752627"/>
            <a:ext cx="1751633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MIM 2016</a:t>
            </a:r>
          </a:p>
          <a:p>
            <a:pPr marL="285750" indent="-285750">
              <a:buFontTx/>
              <a:buChar char="-"/>
            </a:pPr>
            <a:r>
              <a:rPr lang="de-DE" sz="1400" dirty="0" smtClean="0"/>
              <a:t>PAM </a:t>
            </a:r>
            <a:r>
              <a:rPr lang="de-DE" sz="1400" dirty="0" err="1" smtClean="0"/>
              <a:t>Component</a:t>
            </a:r>
            <a:endParaRPr lang="de-DE" sz="1400" dirty="0" smtClean="0"/>
          </a:p>
          <a:p>
            <a:pPr marL="285750" indent="-285750">
              <a:buFontTx/>
              <a:buChar char="-"/>
            </a:pPr>
            <a:r>
              <a:rPr lang="de-DE" sz="1400" dirty="0" smtClean="0"/>
              <a:t>PAM Monitor</a:t>
            </a:r>
          </a:p>
          <a:p>
            <a:pPr marL="285750" indent="-285750">
              <a:buFontTx/>
              <a:buChar char="-"/>
            </a:pPr>
            <a:r>
              <a:rPr lang="de-DE" sz="1400" dirty="0" smtClean="0"/>
              <a:t>MIM Service</a:t>
            </a:r>
          </a:p>
          <a:p>
            <a:pPr marL="285750" indent="-285750">
              <a:buFontTx/>
              <a:buChar char="-"/>
            </a:pPr>
            <a:r>
              <a:rPr lang="de-DE" sz="1400" dirty="0" smtClean="0"/>
              <a:t>(MIM Portal)</a:t>
            </a:r>
            <a:endParaRPr lang="de-DE" sz="1400" dirty="0"/>
          </a:p>
        </p:txBody>
      </p:sp>
      <p:sp>
        <p:nvSpPr>
          <p:cNvPr id="9" name="Textfeld 8"/>
          <p:cNvSpPr txBox="1"/>
          <p:nvPr/>
        </p:nvSpPr>
        <p:spPr>
          <a:xfrm>
            <a:off x="753512" y="3998419"/>
            <a:ext cx="2813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Additional </a:t>
            </a:r>
            <a:r>
              <a:rPr lang="de-DE" dirty="0" err="1" smtClean="0"/>
              <a:t>Corp</a:t>
            </a:r>
            <a:r>
              <a:rPr lang="de-DE" dirty="0" smtClean="0"/>
              <a:t> </a:t>
            </a:r>
            <a:r>
              <a:rPr lang="de-DE" dirty="0" err="1" smtClean="0"/>
              <a:t>forests</a:t>
            </a:r>
            <a:r>
              <a:rPr lang="de-DE" dirty="0" smtClean="0"/>
              <a:t>…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481073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hteck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defTabSz="457200">
              <a:spcBef>
                <a:spcPct val="0"/>
              </a:spcBef>
              <a:buNone/>
            </a:pPr>
            <a:r>
              <a:rPr lang="en-US" sz="3600" b="0" i="0" dirty="0" smtClean="0">
                <a:latin typeface="Trebuchet MS"/>
              </a:rPr>
              <a:t>Components &amp; Architecture</a:t>
            </a:r>
            <a:endParaRPr lang="en-US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928" y="1790392"/>
            <a:ext cx="8548035" cy="392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818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hteck 2"/>
          <p:cNvSpPr>
            <a:spLocks noGrp="1" noChangeArrowheads="1"/>
          </p:cNvSpPr>
          <p:nvPr>
            <p:ph type="title"/>
          </p:nvPr>
        </p:nvSpPr>
        <p:spPr>
          <a:xfrm>
            <a:off x="677511" y="289093"/>
            <a:ext cx="8598907" cy="1320800"/>
          </a:xfrm>
        </p:spPr>
        <p:txBody>
          <a:bodyPr/>
          <a:lstStyle/>
          <a:p>
            <a:pPr algn="l" defTabSz="457200">
              <a:spcBef>
                <a:spcPct val="0"/>
              </a:spcBef>
              <a:buNone/>
            </a:pPr>
            <a:r>
              <a:rPr lang="en-US" sz="3600" b="0" i="0" dirty="0" smtClean="0">
                <a:latin typeface="Trebuchet MS"/>
              </a:rPr>
              <a:t>Implementation</a:t>
            </a:r>
            <a:endParaRPr lang="en-US" dirty="0"/>
          </a:p>
        </p:txBody>
      </p:sp>
      <p:sp>
        <p:nvSpPr>
          <p:cNvPr id="3" name="Gleichschenkliges Dreieck 2"/>
          <p:cNvSpPr/>
          <p:nvPr/>
        </p:nvSpPr>
        <p:spPr>
          <a:xfrm>
            <a:off x="1272481" y="1475400"/>
            <a:ext cx="1838227" cy="168739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dirty="0"/>
          </a:p>
        </p:txBody>
      </p:sp>
      <p:sp>
        <p:nvSpPr>
          <p:cNvPr id="4" name="Textfeld 3"/>
          <p:cNvSpPr txBox="1"/>
          <p:nvPr/>
        </p:nvSpPr>
        <p:spPr>
          <a:xfrm>
            <a:off x="1520577" y="1034261"/>
            <a:ext cx="1378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Corp</a:t>
            </a:r>
            <a:r>
              <a:rPr lang="de-DE" dirty="0" smtClean="0"/>
              <a:t> </a:t>
            </a:r>
            <a:r>
              <a:rPr lang="de-DE" dirty="0" err="1"/>
              <a:t>F</a:t>
            </a:r>
            <a:r>
              <a:rPr lang="de-DE" dirty="0" err="1" smtClean="0"/>
              <a:t>orest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7019174" y="1059136"/>
            <a:ext cx="1286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Priv</a:t>
            </a:r>
            <a:r>
              <a:rPr lang="de-DE" dirty="0" smtClean="0"/>
              <a:t> </a:t>
            </a:r>
            <a:r>
              <a:rPr lang="de-DE" dirty="0" err="1"/>
              <a:t>F</a:t>
            </a:r>
            <a:r>
              <a:rPr lang="de-DE" dirty="0" err="1" smtClean="0"/>
              <a:t>orest</a:t>
            </a:r>
            <a:endParaRPr lang="de-DE" dirty="0"/>
          </a:p>
        </p:txBody>
      </p:sp>
      <p:cxnSp>
        <p:nvCxnSpPr>
          <p:cNvPr id="8" name="Gerade Verbindung mit Pfeil 7"/>
          <p:cNvCxnSpPr>
            <a:stCxn id="13" idx="0"/>
          </p:cNvCxnSpPr>
          <p:nvPr/>
        </p:nvCxnSpPr>
        <p:spPr>
          <a:xfrm flipH="1" flipV="1">
            <a:off x="2242731" y="1437958"/>
            <a:ext cx="5401167" cy="359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4047908" y="1186021"/>
            <a:ext cx="12786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Trust (</a:t>
            </a:r>
            <a:r>
              <a:rPr lang="de-DE" sz="1200" dirty="0" err="1" smtClean="0"/>
              <a:t>One-way</a:t>
            </a:r>
            <a:r>
              <a:rPr lang="de-DE" sz="1200" dirty="0" smtClean="0"/>
              <a:t>)</a:t>
            </a:r>
            <a:endParaRPr lang="de-DE" sz="1200" dirty="0"/>
          </a:p>
        </p:txBody>
      </p:sp>
      <p:sp>
        <p:nvSpPr>
          <p:cNvPr id="13" name="Gleichschenkliges Dreieck 12"/>
          <p:cNvSpPr/>
          <p:nvPr/>
        </p:nvSpPr>
        <p:spPr>
          <a:xfrm>
            <a:off x="6724784" y="1473862"/>
            <a:ext cx="1838227" cy="168739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dirty="0"/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549" y="3234605"/>
            <a:ext cx="887138" cy="887138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123" y="5464430"/>
            <a:ext cx="812276" cy="812276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549" y="4343712"/>
            <a:ext cx="887138" cy="887138"/>
          </a:xfrm>
          <a:prstGeom prst="rect">
            <a:avLst/>
          </a:prstGeom>
        </p:spPr>
      </p:pic>
      <p:sp>
        <p:nvSpPr>
          <p:cNvPr id="17" name="Textfeld 16"/>
          <p:cNvSpPr txBox="1"/>
          <p:nvPr/>
        </p:nvSpPr>
        <p:spPr>
          <a:xfrm>
            <a:off x="1160022" y="4004938"/>
            <a:ext cx="84189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dirty="0" err="1" smtClean="0"/>
              <a:t>FileAdmins</a:t>
            </a:r>
            <a:endParaRPr lang="de-DE" sz="1050" dirty="0"/>
          </a:p>
        </p:txBody>
      </p:sp>
      <p:sp>
        <p:nvSpPr>
          <p:cNvPr id="20" name="Textfeld 19"/>
          <p:cNvSpPr txBox="1"/>
          <p:nvPr/>
        </p:nvSpPr>
        <p:spPr>
          <a:xfrm>
            <a:off x="1220065" y="5103892"/>
            <a:ext cx="84350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dirty="0" err="1" smtClean="0"/>
              <a:t>SQLAdmins</a:t>
            </a:r>
            <a:endParaRPr lang="de-DE" sz="1050" dirty="0"/>
          </a:p>
        </p:txBody>
      </p:sp>
      <p:sp>
        <p:nvSpPr>
          <p:cNvPr id="21" name="Textfeld 20"/>
          <p:cNvSpPr txBox="1"/>
          <p:nvPr/>
        </p:nvSpPr>
        <p:spPr>
          <a:xfrm>
            <a:off x="1394620" y="6247863"/>
            <a:ext cx="51328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dirty="0" smtClean="0"/>
              <a:t>Peter</a:t>
            </a:r>
            <a:endParaRPr lang="de-DE" sz="1050" dirty="0"/>
          </a:p>
        </p:txBody>
      </p:sp>
      <p:pic>
        <p:nvPicPr>
          <p:cNvPr id="22" name="Grafik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3351" y="3228270"/>
            <a:ext cx="887138" cy="887138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3351" y="4249901"/>
            <a:ext cx="887138" cy="887138"/>
          </a:xfrm>
          <a:prstGeom prst="rect">
            <a:avLst/>
          </a:prstGeom>
        </p:spPr>
      </p:pic>
      <p:sp>
        <p:nvSpPr>
          <p:cNvPr id="24" name="Textfeld 23"/>
          <p:cNvSpPr txBox="1"/>
          <p:nvPr/>
        </p:nvSpPr>
        <p:spPr>
          <a:xfrm>
            <a:off x="6301014" y="3987088"/>
            <a:ext cx="121700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dirty="0" err="1" smtClean="0"/>
              <a:t>CORP.FileAdmins</a:t>
            </a:r>
            <a:endParaRPr lang="de-DE" sz="1050" dirty="0"/>
          </a:p>
        </p:txBody>
      </p:sp>
      <p:sp>
        <p:nvSpPr>
          <p:cNvPr id="25" name="Textfeld 24"/>
          <p:cNvSpPr txBox="1"/>
          <p:nvPr/>
        </p:nvSpPr>
        <p:spPr>
          <a:xfrm>
            <a:off x="6357618" y="5067767"/>
            <a:ext cx="121860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dirty="0" err="1" smtClean="0"/>
              <a:t>CORP.SQLAdmins</a:t>
            </a:r>
            <a:endParaRPr lang="de-DE" sz="1050" dirty="0"/>
          </a:p>
        </p:txBody>
      </p:sp>
      <p:pic>
        <p:nvPicPr>
          <p:cNvPr id="26" name="Grafik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2149" y="5464430"/>
            <a:ext cx="812276" cy="812276"/>
          </a:xfrm>
          <a:prstGeom prst="rect">
            <a:avLst/>
          </a:prstGeom>
        </p:spPr>
      </p:pic>
      <p:sp>
        <p:nvSpPr>
          <p:cNvPr id="27" name="Textfeld 26"/>
          <p:cNvSpPr txBox="1"/>
          <p:nvPr/>
        </p:nvSpPr>
        <p:spPr>
          <a:xfrm>
            <a:off x="6489014" y="6214386"/>
            <a:ext cx="7954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dirty="0" err="1" smtClean="0"/>
              <a:t>Priv.Peter</a:t>
            </a:r>
            <a:endParaRPr lang="de-DE" sz="1050" dirty="0"/>
          </a:p>
        </p:txBody>
      </p:sp>
      <p:cxnSp>
        <p:nvCxnSpPr>
          <p:cNvPr id="28" name="Gerade Verbindung mit Pfeil 27"/>
          <p:cNvCxnSpPr>
            <a:stCxn id="11" idx="3"/>
            <a:endCxn id="22" idx="1"/>
          </p:cNvCxnSpPr>
          <p:nvPr/>
        </p:nvCxnSpPr>
        <p:spPr>
          <a:xfrm flipV="1">
            <a:off x="2091687" y="3671839"/>
            <a:ext cx="4431664" cy="63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feld 29"/>
          <p:cNvSpPr txBox="1"/>
          <p:nvPr/>
        </p:nvSpPr>
        <p:spPr>
          <a:xfrm>
            <a:off x="3464351" y="3394840"/>
            <a:ext cx="12793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 smtClean="0"/>
              <a:t>New-</a:t>
            </a:r>
            <a:r>
              <a:rPr lang="de-DE" sz="1200" b="1" dirty="0" err="1" smtClean="0"/>
              <a:t>PAMGroup</a:t>
            </a:r>
            <a:endParaRPr lang="de-DE" sz="1200" b="1" dirty="0"/>
          </a:p>
        </p:txBody>
      </p:sp>
      <p:sp>
        <p:nvSpPr>
          <p:cNvPr id="32" name="Textfeld 31"/>
          <p:cNvSpPr txBox="1"/>
          <p:nvPr/>
        </p:nvSpPr>
        <p:spPr>
          <a:xfrm>
            <a:off x="3288541" y="3671839"/>
            <a:ext cx="17796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err="1" smtClean="0"/>
              <a:t>ObjectSID</a:t>
            </a:r>
            <a:r>
              <a:rPr lang="de-DE" sz="1200" dirty="0" smtClean="0"/>
              <a:t> -&gt; </a:t>
            </a:r>
            <a:r>
              <a:rPr lang="de-DE" sz="1200" dirty="0" err="1" smtClean="0"/>
              <a:t>SidHistory</a:t>
            </a:r>
            <a:endParaRPr lang="de-DE" sz="1200" dirty="0"/>
          </a:p>
        </p:txBody>
      </p:sp>
      <p:cxnSp>
        <p:nvCxnSpPr>
          <p:cNvPr id="34" name="Gerade Verbindung mit Pfeil 33"/>
          <p:cNvCxnSpPr/>
          <p:nvPr/>
        </p:nvCxnSpPr>
        <p:spPr>
          <a:xfrm flipV="1">
            <a:off x="2091687" y="4806118"/>
            <a:ext cx="4431664" cy="63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feld 34"/>
          <p:cNvSpPr txBox="1"/>
          <p:nvPr/>
        </p:nvSpPr>
        <p:spPr>
          <a:xfrm>
            <a:off x="3464351" y="4529119"/>
            <a:ext cx="12793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 smtClean="0"/>
              <a:t>New-</a:t>
            </a:r>
            <a:r>
              <a:rPr lang="de-DE" sz="1200" b="1" dirty="0" err="1" smtClean="0"/>
              <a:t>PAMGroup</a:t>
            </a:r>
            <a:endParaRPr lang="de-DE" sz="1200" b="1" dirty="0"/>
          </a:p>
        </p:txBody>
      </p:sp>
      <p:sp>
        <p:nvSpPr>
          <p:cNvPr id="36" name="Textfeld 35"/>
          <p:cNvSpPr txBox="1"/>
          <p:nvPr/>
        </p:nvSpPr>
        <p:spPr>
          <a:xfrm>
            <a:off x="3288541" y="4806118"/>
            <a:ext cx="17796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err="1" smtClean="0"/>
              <a:t>ObjectSID</a:t>
            </a:r>
            <a:r>
              <a:rPr lang="de-DE" sz="1200" dirty="0" smtClean="0"/>
              <a:t> -&gt; </a:t>
            </a:r>
            <a:r>
              <a:rPr lang="de-DE" sz="1200" dirty="0" err="1" smtClean="0"/>
              <a:t>SidHistory</a:t>
            </a:r>
            <a:endParaRPr lang="de-DE" sz="1200" dirty="0"/>
          </a:p>
        </p:txBody>
      </p:sp>
      <p:cxnSp>
        <p:nvCxnSpPr>
          <p:cNvPr id="37" name="Gerade Verbindung mit Pfeil 36"/>
          <p:cNvCxnSpPr/>
          <p:nvPr/>
        </p:nvCxnSpPr>
        <p:spPr>
          <a:xfrm flipV="1">
            <a:off x="2091687" y="5903545"/>
            <a:ext cx="4431664" cy="63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feld 37"/>
          <p:cNvSpPr txBox="1"/>
          <p:nvPr/>
        </p:nvSpPr>
        <p:spPr>
          <a:xfrm>
            <a:off x="3464351" y="5626546"/>
            <a:ext cx="11671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 smtClean="0"/>
              <a:t>New-</a:t>
            </a:r>
            <a:r>
              <a:rPr lang="de-DE" sz="1200" b="1" dirty="0" err="1" smtClean="0"/>
              <a:t>PAMUser</a:t>
            </a:r>
            <a:endParaRPr lang="de-DE" sz="1200" b="1" dirty="0"/>
          </a:p>
        </p:txBody>
      </p:sp>
      <p:sp>
        <p:nvSpPr>
          <p:cNvPr id="40" name="Textfeld 39"/>
          <p:cNvSpPr txBox="1"/>
          <p:nvPr/>
        </p:nvSpPr>
        <p:spPr>
          <a:xfrm>
            <a:off x="8286613" y="4899049"/>
            <a:ext cx="94448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dirty="0" err="1" smtClean="0"/>
              <a:t>CORPAdmins</a:t>
            </a:r>
            <a:endParaRPr lang="de-DE" sz="1050" dirty="0"/>
          </a:p>
        </p:txBody>
      </p:sp>
      <p:sp>
        <p:nvSpPr>
          <p:cNvPr id="41" name="Textfeld 40"/>
          <p:cNvSpPr txBox="1"/>
          <p:nvPr/>
        </p:nvSpPr>
        <p:spPr>
          <a:xfrm>
            <a:off x="8286613" y="3784682"/>
            <a:ext cx="104708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b="1" dirty="0" smtClean="0"/>
              <a:t>New-</a:t>
            </a:r>
            <a:r>
              <a:rPr lang="de-DE" sz="1050" b="1" dirty="0" err="1" smtClean="0"/>
              <a:t>PAMRole</a:t>
            </a:r>
            <a:endParaRPr lang="de-DE" sz="1050" b="1" dirty="0"/>
          </a:p>
        </p:txBody>
      </p:sp>
      <p:cxnSp>
        <p:nvCxnSpPr>
          <p:cNvPr id="42" name="Gerade Verbindung mit Pfeil 41"/>
          <p:cNvCxnSpPr>
            <a:stCxn id="22" idx="3"/>
          </p:cNvCxnSpPr>
          <p:nvPr/>
        </p:nvCxnSpPr>
        <p:spPr>
          <a:xfrm>
            <a:off x="7410489" y="3671839"/>
            <a:ext cx="828538" cy="5017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/>
          <p:cNvCxnSpPr>
            <a:stCxn id="23" idx="3"/>
          </p:cNvCxnSpPr>
          <p:nvPr/>
        </p:nvCxnSpPr>
        <p:spPr>
          <a:xfrm>
            <a:off x="7410489" y="4693470"/>
            <a:ext cx="79630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mit Pfeil 45"/>
          <p:cNvCxnSpPr>
            <a:stCxn id="26" idx="3"/>
            <a:endCxn id="40" idx="2"/>
          </p:cNvCxnSpPr>
          <p:nvPr/>
        </p:nvCxnSpPr>
        <p:spPr>
          <a:xfrm flipV="1">
            <a:off x="7284425" y="5152965"/>
            <a:ext cx="1474433" cy="7176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feld 47"/>
          <p:cNvSpPr txBox="1"/>
          <p:nvPr/>
        </p:nvSpPr>
        <p:spPr>
          <a:xfrm rot="20017254">
            <a:off x="7698995" y="5499588"/>
            <a:ext cx="7954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dirty="0" err="1" smtClean="0"/>
              <a:t>Candidate</a:t>
            </a:r>
            <a:endParaRPr lang="de-DE" sz="1050" dirty="0"/>
          </a:p>
        </p:txBody>
      </p:sp>
      <p:sp>
        <p:nvSpPr>
          <p:cNvPr id="50" name="Rechteck 49"/>
          <p:cNvSpPr/>
          <p:nvPr/>
        </p:nvSpPr>
        <p:spPr>
          <a:xfrm>
            <a:off x="8314322" y="4038598"/>
            <a:ext cx="962096" cy="8604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3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5" name="Grafik 5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1625" y="4098769"/>
            <a:ext cx="387490" cy="387490"/>
          </a:xfrm>
          <a:prstGeom prst="rect">
            <a:avLst/>
          </a:prstGeom>
        </p:spPr>
      </p:pic>
      <p:pic>
        <p:nvPicPr>
          <p:cNvPr id="56" name="Grafik 5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0986" y="4486259"/>
            <a:ext cx="387490" cy="387490"/>
          </a:xfrm>
          <a:prstGeom prst="rect">
            <a:avLst/>
          </a:prstGeom>
        </p:spPr>
      </p:pic>
      <p:sp>
        <p:nvSpPr>
          <p:cNvPr id="57" name="Textfeld 56"/>
          <p:cNvSpPr txBox="1"/>
          <p:nvPr/>
        </p:nvSpPr>
        <p:spPr>
          <a:xfrm>
            <a:off x="3885107" y="1469933"/>
            <a:ext cx="171713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 err="1" smtClean="0"/>
              <a:t>Corp</a:t>
            </a:r>
            <a:r>
              <a:rPr lang="de-DE" sz="900" dirty="0" smtClean="0"/>
              <a:t> </a:t>
            </a:r>
            <a:r>
              <a:rPr lang="de-DE" sz="900" dirty="0" err="1" smtClean="0"/>
              <a:t>forest</a:t>
            </a:r>
            <a:r>
              <a:rPr lang="de-DE" sz="900" dirty="0" smtClean="0"/>
              <a:t> </a:t>
            </a:r>
            <a:r>
              <a:rPr lang="de-DE" sz="900" dirty="0" err="1" smtClean="0"/>
              <a:t>trusts</a:t>
            </a:r>
            <a:r>
              <a:rPr lang="de-DE" sz="900" dirty="0" smtClean="0"/>
              <a:t> </a:t>
            </a:r>
            <a:r>
              <a:rPr lang="de-DE" sz="900" dirty="0" err="1" smtClean="0"/>
              <a:t>priv</a:t>
            </a:r>
            <a:r>
              <a:rPr lang="de-DE" sz="900" dirty="0" smtClean="0"/>
              <a:t> </a:t>
            </a:r>
            <a:r>
              <a:rPr lang="de-DE" sz="900" dirty="0" err="1" smtClean="0"/>
              <a:t>forest</a:t>
            </a:r>
            <a:endParaRPr lang="de-DE" sz="900" dirty="0"/>
          </a:p>
        </p:txBody>
      </p:sp>
    </p:spTree>
    <p:extLst>
      <p:ext uri="{BB962C8B-B14F-4D97-AF65-F5344CB8AC3E}">
        <p14:creationId xmlns:p14="http://schemas.microsoft.com/office/powerpoint/2010/main" val="33732290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hteck 2"/>
          <p:cNvSpPr>
            <a:spLocks noGrp="1" noChangeArrowheads="1"/>
          </p:cNvSpPr>
          <p:nvPr>
            <p:ph type="title"/>
          </p:nvPr>
        </p:nvSpPr>
        <p:spPr>
          <a:xfrm>
            <a:off x="677510" y="267616"/>
            <a:ext cx="8598907" cy="1320800"/>
          </a:xfrm>
        </p:spPr>
        <p:txBody>
          <a:bodyPr/>
          <a:lstStyle/>
          <a:p>
            <a:pPr algn="l" defTabSz="457200">
              <a:spcBef>
                <a:spcPct val="0"/>
              </a:spcBef>
              <a:buNone/>
            </a:pPr>
            <a:r>
              <a:rPr lang="en-US" sz="3600" b="0" i="0" dirty="0" smtClean="0">
                <a:latin typeface="Trebuchet MS"/>
              </a:rPr>
              <a:t>Implementation</a:t>
            </a:r>
            <a:endParaRPr lang="en-US" dirty="0"/>
          </a:p>
        </p:txBody>
      </p:sp>
      <p:sp>
        <p:nvSpPr>
          <p:cNvPr id="96259" name="Rechteck 3"/>
          <p:cNvSpPr>
            <a:spLocks noGrp="1" noChangeArrowheads="1"/>
          </p:cNvSpPr>
          <p:nvPr>
            <p:ph idx="1"/>
          </p:nvPr>
        </p:nvSpPr>
        <p:spPr>
          <a:xfrm>
            <a:off x="677511" y="994528"/>
            <a:ext cx="8598907" cy="5046836"/>
          </a:xfrm>
        </p:spPr>
        <p:txBody>
          <a:bodyPr>
            <a:normAutofit/>
          </a:bodyPr>
          <a:lstStyle/>
          <a:p>
            <a:pPr marL="342900" indent="-342900" algn="l" defTabSz="457200"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</a:pPr>
            <a:r>
              <a:rPr lang="en-US" dirty="0" smtClean="0">
                <a:latin typeface="Trebuchet MS"/>
              </a:rPr>
              <a:t>Requesting Role by PowerShell</a:t>
            </a:r>
          </a:p>
          <a:p>
            <a:pPr lvl="1" indent="-342900">
              <a:buClr>
                <a:srgbClr val="90C226"/>
              </a:buClr>
              <a:buFont typeface="Wingdings 3"/>
              <a:buChar char=""/>
            </a:pPr>
            <a:endParaRPr lang="en-US" dirty="0" smtClean="0">
              <a:latin typeface="Trebuchet MS"/>
            </a:endParaRPr>
          </a:p>
          <a:p>
            <a:pPr lvl="1" indent="-342900">
              <a:buClr>
                <a:srgbClr val="90C226"/>
              </a:buClr>
              <a:buFont typeface="Wingdings 3"/>
              <a:buChar char=""/>
            </a:pPr>
            <a:endParaRPr lang="en-US" dirty="0">
              <a:latin typeface="Trebuchet MS"/>
            </a:endParaRPr>
          </a:p>
          <a:p>
            <a:pPr lvl="1" indent="-342900">
              <a:buClr>
                <a:srgbClr val="90C226"/>
              </a:buClr>
              <a:buFont typeface="Wingdings 3"/>
              <a:buChar char=""/>
            </a:pPr>
            <a:endParaRPr lang="en-US" dirty="0" smtClean="0">
              <a:latin typeface="Trebuchet MS"/>
            </a:endParaRPr>
          </a:p>
          <a:p>
            <a:pPr lvl="1" indent="-342900">
              <a:buClr>
                <a:srgbClr val="90C226"/>
              </a:buClr>
              <a:buFont typeface="Wingdings 3"/>
              <a:buChar char=""/>
            </a:pPr>
            <a:endParaRPr lang="en-US" dirty="0">
              <a:latin typeface="Trebuchet MS"/>
            </a:endParaRPr>
          </a:p>
          <a:p>
            <a:pPr lvl="1" indent="-342900">
              <a:buClr>
                <a:srgbClr val="90C226"/>
              </a:buClr>
              <a:buFont typeface="Wingdings 3"/>
              <a:buChar char=""/>
            </a:pPr>
            <a:endParaRPr lang="en-US" sz="1600" b="0" i="0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/>
            </a:endParaRPr>
          </a:p>
          <a:p>
            <a:pPr lvl="1" indent="-342900">
              <a:buClr>
                <a:srgbClr val="90C226"/>
              </a:buClr>
              <a:buFont typeface="Wingdings 3"/>
              <a:buChar char=""/>
            </a:pPr>
            <a:endParaRPr lang="en-US" dirty="0">
              <a:latin typeface="Trebuchet MS"/>
            </a:endParaRPr>
          </a:p>
          <a:p>
            <a:pPr marL="400050" lvl="1" indent="0">
              <a:buClr>
                <a:srgbClr val="90C226"/>
              </a:buClr>
              <a:buNone/>
            </a:pPr>
            <a:endParaRPr lang="en-US" sz="1600" b="0" i="0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/>
            </a:endParaRPr>
          </a:p>
          <a:p>
            <a:pPr>
              <a:buClr>
                <a:srgbClr val="90C226"/>
              </a:buClr>
              <a:buFont typeface="Wingdings 3"/>
              <a:buChar char=""/>
            </a:pPr>
            <a:r>
              <a:rPr lang="en-US" sz="1800" dirty="0" smtClean="0">
                <a:latin typeface="Trebuchet MS"/>
              </a:rPr>
              <a:t>Requesting Role by REST-API (Sample Portal)</a:t>
            </a:r>
          </a:p>
          <a:p>
            <a:pPr lvl="1">
              <a:buClr>
                <a:srgbClr val="90C226"/>
              </a:buClr>
              <a:buFont typeface="Wingdings 3"/>
              <a:buChar char=""/>
            </a:pPr>
            <a:endParaRPr lang="en-US" sz="1600" dirty="0" smtClean="0">
              <a:latin typeface="Trebuchet MS"/>
            </a:endParaRPr>
          </a:p>
          <a:p>
            <a:pPr lvl="1">
              <a:buClr>
                <a:srgbClr val="90C226"/>
              </a:buClr>
              <a:buFont typeface="Wingdings 3"/>
              <a:buChar char=""/>
            </a:pPr>
            <a:endParaRPr lang="en-US" sz="1600" dirty="0" smtClean="0">
              <a:latin typeface="Trebuchet MS"/>
            </a:endParaRPr>
          </a:p>
          <a:p>
            <a:pPr>
              <a:buClr>
                <a:srgbClr val="90C226"/>
              </a:buClr>
              <a:buFont typeface="Wingdings 3"/>
              <a:buChar char=""/>
            </a:pPr>
            <a:endParaRPr lang="en-US" sz="1800" b="0" i="0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/>
            </a:endParaRPr>
          </a:p>
          <a:p>
            <a:pPr marL="342900" indent="-342900" algn="l" defTabSz="457200"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</a:pPr>
            <a:endParaRPr lang="en-US" sz="1800" b="0" i="0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/>
            </a:endParaRPr>
          </a:p>
          <a:p>
            <a:pPr marL="742950" lvl="1" indent="-285750" algn="l" defTabSz="457200"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</a:pPr>
            <a:endParaRPr lang="en-US" sz="1600" b="0" i="0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799" y="1370800"/>
            <a:ext cx="7007456" cy="2105640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799" y="4330815"/>
            <a:ext cx="7082870" cy="2218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9748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6836B0F-2395-43B9-BBEF-90A78CA70F2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Präsentation Vertriebsstrategie, Design Facette (Breitbild)</Template>
  <TotalTime>0</TotalTime>
  <Words>307</Words>
  <Application>Microsoft Office PowerPoint</Application>
  <PresentationFormat>Breitbild</PresentationFormat>
  <Paragraphs>131</Paragraphs>
  <Slides>14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9" baseType="lpstr">
      <vt:lpstr>Arial</vt:lpstr>
      <vt:lpstr>Calibri</vt:lpstr>
      <vt:lpstr>Trebuchet MS</vt:lpstr>
      <vt:lpstr>Wingdings 3</vt:lpstr>
      <vt:lpstr>Facette</vt:lpstr>
      <vt:lpstr>Privileged Access Management (PAM) with MIM 2016</vt:lpstr>
      <vt:lpstr>About me</vt:lpstr>
      <vt:lpstr>Agenda</vt:lpstr>
      <vt:lpstr>Introduction</vt:lpstr>
      <vt:lpstr>Introduction</vt:lpstr>
      <vt:lpstr>Components &amp; Architecture</vt:lpstr>
      <vt:lpstr>Components &amp; Architecture</vt:lpstr>
      <vt:lpstr>Implementation</vt:lpstr>
      <vt:lpstr>Implementation</vt:lpstr>
      <vt:lpstr>Differences WS 2012 R2 vs. WS 2016</vt:lpstr>
      <vt:lpstr>Good/Best Practices</vt:lpstr>
      <vt:lpstr>Limitations &amp; Issues</vt:lpstr>
      <vt:lpstr>Demo</vt:lpstr>
      <vt:lpstr>Links</vt:lpstr>
    </vt:vector>
  </TitlesOfParts>
  <Company>ExpertCircle GmbH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a 2nd MIM as data generator for referential objects  </dc:title>
  <dc:creator>Stapf, Peter</dc:creator>
  <cp:keywords/>
  <cp:lastModifiedBy>Stapf, Peter</cp:lastModifiedBy>
  <cp:revision>77</cp:revision>
  <dcterms:created xsi:type="dcterms:W3CDTF">2015-10-03T12:48:28Z</dcterms:created>
  <dcterms:modified xsi:type="dcterms:W3CDTF">2015-11-18T18:49:04Z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TC034180659991</vt:lpwstr>
  </property>
</Properties>
</file>