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74" r:id="rId6"/>
    <p:sldMasterId id="2147483670" r:id="rId7"/>
    <p:sldMasterId id="2147483651" r:id="rId8"/>
    <p:sldMasterId id="2147483678" r:id="rId9"/>
    <p:sldMasterId id="2147483686" r:id="rId10"/>
  </p:sldMasterIdLst>
  <p:notesMasterIdLst>
    <p:notesMasterId r:id="rId40"/>
  </p:notesMasterIdLst>
  <p:handoutMasterIdLst>
    <p:handoutMasterId r:id="rId41"/>
  </p:handoutMasterIdLst>
  <p:sldIdLst>
    <p:sldId id="256" r:id="rId11"/>
    <p:sldId id="268" r:id="rId12"/>
    <p:sldId id="302" r:id="rId13"/>
    <p:sldId id="269" r:id="rId14"/>
    <p:sldId id="278" r:id="rId15"/>
    <p:sldId id="279" r:id="rId16"/>
    <p:sldId id="280" r:id="rId17"/>
    <p:sldId id="281" r:id="rId18"/>
    <p:sldId id="282" r:id="rId19"/>
    <p:sldId id="284" r:id="rId20"/>
    <p:sldId id="283" r:id="rId21"/>
    <p:sldId id="286" r:id="rId22"/>
    <p:sldId id="28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301" r:id="rId35"/>
    <p:sldId id="300" r:id="rId36"/>
    <p:sldId id="298" r:id="rId37"/>
    <p:sldId id="299" r:id="rId38"/>
    <p:sldId id="276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DIN" panose="02000503040000020003" pitchFamily="2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22" d="100"/>
          <a:sy n="122" d="100"/>
        </p:scale>
        <p:origin x="132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font" Target="fonts/font5.fntdata"/><Relationship Id="rId20" Type="http://schemas.openxmlformats.org/officeDocument/2006/relationships/slide" Target="slides/slide10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December 12,2013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8787E-6448-4924-9520-2F5F00F4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000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December 12,2013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C5ACF-394C-41D2-906C-258381C96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747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December 12,2013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203939" y="5542767"/>
            <a:ext cx="4325112" cy="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4201177" y="6180096"/>
            <a:ext cx="4325285" cy="21945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Date: December 16, 2013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08960" y="0"/>
            <a:ext cx="6053328" cy="34381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218690" y="3452474"/>
            <a:ext cx="4320936" cy="1786276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PRESENTATION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200525" y="5916168"/>
            <a:ext cx="4339101" cy="237286"/>
          </a:xfrm>
          <a:prstGeom prst="rect">
            <a:avLst/>
          </a:prstGeom>
        </p:spPr>
        <p:txBody>
          <a:bodyPr lIns="9144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pl-PL" dirty="0" smtClean="0"/>
              <a:t>[Author First Name Last Name] [Author e-mail]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1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924301" y="1693877"/>
            <a:ext cx="4597874" cy="4039014"/>
          </a:xfrm>
        </p:spPr>
        <p:txBody>
          <a:bodyPr/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000"/>
            </a:lvl3pPr>
            <a:lvl4pPr>
              <a:buClr>
                <a:schemeClr val="accent1"/>
              </a:buClr>
              <a:defRPr sz="1000"/>
            </a:lvl4pPr>
            <a:lvl5pPr>
              <a:buClr>
                <a:schemeClr val="accent1"/>
              </a:buCl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929448" y="1323359"/>
            <a:ext cx="4599432" cy="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1693877"/>
            <a:ext cx="3405116" cy="15815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400593"/>
            <a:ext cx="0" cy="5650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605154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924301" y="694113"/>
            <a:ext cx="4599432" cy="5120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455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2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400593"/>
            <a:ext cx="0" cy="5650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605154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43000" y="1295400"/>
            <a:ext cx="7397496" cy="3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/>
          <p:cNvSpPr>
            <a:spLocks noGrp="1"/>
          </p:cNvSpPr>
          <p:nvPr>
            <p:ph sz="quarter" idx="15"/>
          </p:nvPr>
        </p:nvSpPr>
        <p:spPr>
          <a:xfrm>
            <a:off x="1143000" y="1691640"/>
            <a:ext cx="7397496" cy="40416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3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53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400593"/>
            <a:ext cx="0" cy="5650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605154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165680" y="1690695"/>
            <a:ext cx="3493008" cy="40945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5041736" y="1690694"/>
            <a:ext cx="3496504" cy="40945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43000" y="1295400"/>
            <a:ext cx="7397496" cy="3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6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5158" y="1297573"/>
            <a:ext cx="8220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5867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14400" y="1299279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155032" y="1528548"/>
            <a:ext cx="7988968" cy="411025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000999" y="6283154"/>
            <a:ext cx="514350" cy="219456"/>
          </a:xfrm>
        </p:spPr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14400" y="694443"/>
            <a:ext cx="8221649" cy="523149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324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093" y="1297573"/>
            <a:ext cx="8220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867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229624" y="129797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1539829"/>
            <a:ext cx="920942" cy="41027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836173" y="1545017"/>
            <a:ext cx="6164825" cy="4088835"/>
          </a:xfrm>
        </p:spPr>
        <p:txBody>
          <a:bodyPr/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836173" y="694443"/>
            <a:ext cx="6164825" cy="523149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89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560618" y="1377995"/>
            <a:ext cx="4954732" cy="4423039"/>
          </a:xfrm>
        </p:spPr>
        <p:txBody>
          <a:bodyPr/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7016" y="1295400"/>
            <a:ext cx="49560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051525" y="400594"/>
            <a:ext cx="60990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543695" y="408906"/>
            <a:ext cx="0" cy="56509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8315" y="6051548"/>
            <a:ext cx="25603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12468" y="701479"/>
            <a:ext cx="2281845" cy="50995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000999" y="6290528"/>
            <a:ext cx="51435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A92ECC-4BE7-47DF-8750-E10F286631C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5228" y="395053"/>
            <a:ext cx="0" cy="56509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037673" y="6039382"/>
            <a:ext cx="60990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5545" y="418304"/>
            <a:ext cx="25603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2086495" y="2977141"/>
            <a:ext cx="1224741" cy="8313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7015" y="694443"/>
            <a:ext cx="4971033" cy="523149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6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72000" y="4187692"/>
            <a:ext cx="3943350" cy="1606277"/>
          </a:xfrm>
        </p:spPr>
        <p:txBody>
          <a:bodyPr/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0" y="3962400"/>
            <a:ext cx="394106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584460" y="991118"/>
            <a:ext cx="3928604" cy="1405041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dirty="0" smtClean="0"/>
              <a:t>Large heading over content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14400" y="400593"/>
            <a:ext cx="0" cy="24963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289271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/>
          <p:cNvSpPr>
            <a:spLocks noGrp="1"/>
          </p:cNvSpPr>
          <p:nvPr>
            <p:ph sz="quarter" idx="15"/>
          </p:nvPr>
        </p:nvSpPr>
        <p:spPr>
          <a:xfrm>
            <a:off x="1230285" y="3358756"/>
            <a:ext cx="2983184" cy="243396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000999" y="6290528"/>
            <a:ext cx="51435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A92ECC-4BE7-47DF-8750-E10F286631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/>
          </p:nvPr>
        </p:nvSpPr>
        <p:spPr>
          <a:xfrm>
            <a:off x="1230284" y="695947"/>
            <a:ext cx="2969329" cy="19807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64380" y="3358756"/>
            <a:ext cx="3970020" cy="523149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4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924301" y="1693877"/>
            <a:ext cx="4597874" cy="4039014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1400"/>
            </a:lvl1pPr>
            <a:lvl2pPr>
              <a:buClr>
                <a:schemeClr val="accent4"/>
              </a:buClr>
              <a:defRPr sz="1200"/>
            </a:lvl2pPr>
            <a:lvl3pPr>
              <a:buClr>
                <a:schemeClr val="accent4"/>
              </a:buClr>
              <a:defRPr sz="1000"/>
            </a:lvl3pPr>
            <a:lvl4pPr>
              <a:buClr>
                <a:schemeClr val="accent4"/>
              </a:buClr>
              <a:defRPr sz="1000"/>
            </a:lvl4pPr>
            <a:lvl5pPr>
              <a:buClr>
                <a:schemeClr val="accent4"/>
              </a:buCl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929448" y="1323359"/>
            <a:ext cx="4599432" cy="3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1693877"/>
            <a:ext cx="3405116" cy="1581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400593"/>
            <a:ext cx="0" cy="565095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6051548"/>
            <a:ext cx="8229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924301" y="694443"/>
            <a:ext cx="4603747" cy="523149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730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53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400593"/>
            <a:ext cx="0" cy="565095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6051548"/>
            <a:ext cx="8229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43000" y="1295400"/>
            <a:ext cx="7397496" cy="3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6"/>
          <p:cNvSpPr>
            <a:spLocks noGrp="1"/>
          </p:cNvSpPr>
          <p:nvPr>
            <p:ph sz="quarter" idx="15"/>
          </p:nvPr>
        </p:nvSpPr>
        <p:spPr>
          <a:xfrm>
            <a:off x="1143000" y="1691640"/>
            <a:ext cx="7397496" cy="4041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915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53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400593"/>
            <a:ext cx="0" cy="565095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6051548"/>
            <a:ext cx="8229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158060" y="1690695"/>
            <a:ext cx="3493008" cy="40945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5041736" y="1690694"/>
            <a:ext cx="3496504" cy="40945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43000" y="1295400"/>
            <a:ext cx="7397496" cy="3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2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s - two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127248" cy="5257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028950" y="5268036"/>
            <a:ext cx="6115050" cy="1589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210598" y="714376"/>
            <a:ext cx="4320936" cy="17862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l-PL" dirty="0" smtClean="0"/>
              <a:t>PRESENTATION TITLE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15859" y="2607587"/>
            <a:ext cx="3410603" cy="21257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pl-PL" dirty="0" smtClean="0"/>
              <a:t>[Company]</a:t>
            </a:r>
            <a:endParaRPr lang="en-US" dirty="0"/>
          </a:p>
        </p:txBody>
      </p:sp>
      <p:sp>
        <p:nvSpPr>
          <p:cNvPr id="23" name="Date Placeholder 14"/>
          <p:cNvSpPr>
            <a:spLocks noGrp="1"/>
          </p:cNvSpPr>
          <p:nvPr>
            <p:ph type="dt" sz="half" idx="18"/>
          </p:nvPr>
        </p:nvSpPr>
        <p:spPr>
          <a:xfrm>
            <a:off x="4221961" y="3497849"/>
            <a:ext cx="4312440" cy="2194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Date: December 16, 2013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228026" y="2587225"/>
            <a:ext cx="936857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pl-PL" sz="1000" dirty="0" smtClean="0"/>
              <a:t>Prepared for: </a:t>
            </a:r>
            <a:endParaRPr lang="en-US" sz="100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221623" y="2802383"/>
            <a:ext cx="571111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marL="0" indent="0"/>
            <a:r>
              <a:rPr lang="pl-PL" sz="1000" dirty="0" smtClean="0"/>
              <a:t>Version:</a:t>
            </a:r>
            <a:r>
              <a:rPr lang="pl-PL" sz="1000" baseline="0" dirty="0" smtClean="0"/>
              <a:t> </a:t>
            </a:r>
            <a:r>
              <a:rPr lang="pl-PL" sz="1000" dirty="0" smtClean="0"/>
              <a:t> </a:t>
            </a:r>
            <a:endParaRPr lang="en-US" sz="1000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3900" y="2825376"/>
            <a:ext cx="3722564" cy="219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pl-PL" dirty="0" smtClean="0"/>
              <a:t>1.0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74418" y="3076717"/>
            <a:ext cx="3459981" cy="219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pl-PL" dirty="0" smtClean="0"/>
              <a:t>[Author First Name Last Name] [Author e-mail]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4228991" y="3051580"/>
            <a:ext cx="886867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pl-PL" sz="1000" dirty="0" smtClean="0"/>
              <a:t>Prepared by:</a:t>
            </a:r>
            <a:endParaRPr lang="en-US" sz="1000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954493" y="3293871"/>
            <a:ext cx="3579907" cy="219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pl-PL" dirty="0" smtClean="0"/>
              <a:t>[Reviewers]</a:t>
            </a:r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4215196" y="3276768"/>
            <a:ext cx="739298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pl-PL" sz="1000" dirty="0" smtClean="0"/>
              <a:t>Reviewers:</a:t>
            </a:r>
            <a:endParaRPr lang="en-US" sz="10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773715" y="1612871"/>
            <a:ext cx="16002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9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5158" y="1297573"/>
            <a:ext cx="822089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5867400"/>
            <a:ext cx="8229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14400" y="1299279"/>
            <a:ext cx="0" cy="4572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143000" y="1528548"/>
            <a:ext cx="8001000" cy="411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000999" y="6283154"/>
            <a:ext cx="514350" cy="219456"/>
          </a:xfrm>
        </p:spPr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694443"/>
            <a:ext cx="8221649" cy="523149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52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093" y="1297573"/>
            <a:ext cx="822089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867400"/>
            <a:ext cx="8229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229624" y="1297970"/>
            <a:ext cx="0" cy="4572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1531123"/>
            <a:ext cx="914400" cy="4111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836173" y="1522413"/>
            <a:ext cx="6164825" cy="4111439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1400"/>
            </a:lvl1pPr>
            <a:lvl2pPr>
              <a:buClr>
                <a:schemeClr val="accent4"/>
              </a:buClr>
              <a:defRPr sz="1200"/>
            </a:lvl2pPr>
            <a:lvl3pPr>
              <a:buClr>
                <a:schemeClr val="accent4"/>
              </a:buClr>
              <a:defRPr sz="1200"/>
            </a:lvl3pPr>
            <a:lvl4pPr>
              <a:buClr>
                <a:schemeClr val="accent4"/>
              </a:buClr>
              <a:defRPr sz="1200"/>
            </a:lvl4pPr>
            <a:lvl5pPr>
              <a:buClr>
                <a:schemeClr val="accent4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836173" y="694443"/>
            <a:ext cx="6390811" cy="523149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56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560618" y="1377995"/>
            <a:ext cx="4954732" cy="4414727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1400"/>
            </a:lvl1pPr>
            <a:lvl2pPr>
              <a:buClr>
                <a:schemeClr val="accent4"/>
              </a:buClr>
              <a:defRPr sz="1200"/>
            </a:lvl2pPr>
            <a:lvl3pPr>
              <a:buClr>
                <a:schemeClr val="accent4"/>
              </a:buClr>
              <a:defRPr sz="1200"/>
            </a:lvl3pPr>
            <a:lvl4pPr>
              <a:buClr>
                <a:schemeClr val="accent4"/>
              </a:buClr>
              <a:defRPr sz="1200"/>
            </a:lvl4pPr>
            <a:lvl5pPr>
              <a:buClr>
                <a:schemeClr val="accent4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57016" y="1295400"/>
            <a:ext cx="495604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045175" y="377734"/>
            <a:ext cx="609904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588145" y="378902"/>
            <a:ext cx="0" cy="564184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4665" y="6021862"/>
            <a:ext cx="26060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12468" y="604300"/>
            <a:ext cx="2349732" cy="5188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7134" y="375686"/>
            <a:ext cx="0" cy="564184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050373" y="6019286"/>
            <a:ext cx="609904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5545" y="380204"/>
            <a:ext cx="259689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 userDrawn="1"/>
        </p:nvCxnSpPr>
        <p:spPr>
          <a:xfrm>
            <a:off x="2086495" y="2977141"/>
            <a:ext cx="1224741" cy="8313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557015" y="604299"/>
            <a:ext cx="4971033" cy="613293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8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72000" y="4187692"/>
            <a:ext cx="3943350" cy="1606277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1400"/>
            </a:lvl1pPr>
            <a:lvl2pPr>
              <a:buClr>
                <a:schemeClr val="accent4"/>
              </a:buClr>
              <a:defRPr sz="1200"/>
            </a:lvl2pPr>
            <a:lvl3pPr>
              <a:buClr>
                <a:schemeClr val="accent4"/>
              </a:buClr>
              <a:defRPr sz="1200"/>
            </a:lvl3pPr>
            <a:lvl4pPr>
              <a:buClr>
                <a:schemeClr val="accent4"/>
              </a:buClr>
              <a:defRPr sz="1200"/>
            </a:lvl4pPr>
            <a:lvl5pPr>
              <a:buClr>
                <a:schemeClr val="accent4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0" y="3962400"/>
            <a:ext cx="394106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584460" y="991118"/>
            <a:ext cx="3928604" cy="1405041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pl-PL" dirty="0" smtClean="0"/>
              <a:t>Large heading over content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14400" y="400593"/>
            <a:ext cx="0" cy="249631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2895600"/>
            <a:ext cx="8229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/>
          <p:cNvSpPr>
            <a:spLocks noGrp="1"/>
          </p:cNvSpPr>
          <p:nvPr>
            <p:ph sz="quarter" idx="15"/>
          </p:nvPr>
        </p:nvSpPr>
        <p:spPr>
          <a:xfrm>
            <a:off x="1230285" y="3358756"/>
            <a:ext cx="2983184" cy="2433966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000999" y="6290528"/>
            <a:ext cx="51435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A92ECC-4BE7-47DF-8750-E10F286631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/>
          </p:nvPr>
        </p:nvSpPr>
        <p:spPr>
          <a:xfrm>
            <a:off x="1230284" y="695947"/>
            <a:ext cx="2969329" cy="1980752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84460" y="3358756"/>
            <a:ext cx="3928604" cy="523149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02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924301" y="1693877"/>
            <a:ext cx="4597874" cy="4039014"/>
          </a:xfrm>
        </p:spPr>
        <p:txBody>
          <a:bodyPr/>
          <a:lstStyle>
            <a:lvl1pPr>
              <a:buClr>
                <a:schemeClr val="accent3"/>
              </a:buClr>
              <a:defRPr sz="1400"/>
            </a:lvl1pPr>
            <a:lvl2pPr>
              <a:buClr>
                <a:schemeClr val="accent3"/>
              </a:buClr>
              <a:defRPr sz="1200"/>
            </a:lvl2pPr>
            <a:lvl3pPr>
              <a:buClr>
                <a:schemeClr val="accent3"/>
              </a:buClr>
              <a:defRPr sz="1000"/>
            </a:lvl3pPr>
            <a:lvl4pPr>
              <a:buClr>
                <a:schemeClr val="accent3"/>
              </a:buClr>
              <a:defRPr sz="1000"/>
            </a:lvl4pPr>
            <a:lvl5pPr>
              <a:buClr>
                <a:schemeClr val="accent3"/>
              </a:buCl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929448" y="1323359"/>
            <a:ext cx="4599432" cy="34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1693877"/>
            <a:ext cx="3405116" cy="15815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400593"/>
            <a:ext cx="0" cy="5650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6051548"/>
            <a:ext cx="822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924301" y="696641"/>
            <a:ext cx="4591048" cy="523149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287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53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1143000" y="1295400"/>
            <a:ext cx="7397496" cy="34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400593"/>
            <a:ext cx="0" cy="5650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6051548"/>
            <a:ext cx="822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1143000" y="1691640"/>
            <a:ext cx="7397496" cy="4041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94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53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400593"/>
            <a:ext cx="0" cy="5650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6051548"/>
            <a:ext cx="822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150440" y="1690695"/>
            <a:ext cx="3493008" cy="40945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5034116" y="1690694"/>
            <a:ext cx="3496504" cy="40945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3000" y="1295400"/>
            <a:ext cx="7397496" cy="34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9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5158" y="1297573"/>
            <a:ext cx="822089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5867400"/>
            <a:ext cx="822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14400" y="1299279"/>
            <a:ext cx="0" cy="4572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143000" y="1528548"/>
            <a:ext cx="8001000" cy="411025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000999" y="6283154"/>
            <a:ext cx="514350" cy="219456"/>
          </a:xfrm>
        </p:spPr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28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093" y="1297573"/>
            <a:ext cx="822089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867400"/>
            <a:ext cx="822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229624" y="1297970"/>
            <a:ext cx="0" cy="4572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1522415"/>
            <a:ext cx="920942" cy="412014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836174" y="1522415"/>
            <a:ext cx="5862484" cy="4111438"/>
          </a:xfrm>
        </p:spPr>
        <p:txBody>
          <a:bodyPr/>
          <a:lstStyle>
            <a:lvl1pPr>
              <a:buClr>
                <a:schemeClr val="accent3"/>
              </a:buClr>
              <a:defRPr sz="1400"/>
            </a:lvl1pPr>
            <a:lvl2pPr>
              <a:buClr>
                <a:schemeClr val="accent3"/>
              </a:buClr>
              <a:defRPr sz="1200"/>
            </a:lvl2pPr>
            <a:lvl3pPr>
              <a:buClr>
                <a:schemeClr val="accent3"/>
              </a:buClr>
              <a:defRPr sz="1200"/>
            </a:lvl3pPr>
            <a:lvl4pPr>
              <a:buClr>
                <a:schemeClr val="accent3"/>
              </a:buClr>
              <a:defRPr sz="1200"/>
            </a:lvl4pPr>
            <a:lvl5pPr>
              <a:buClr>
                <a:schemeClr val="accent3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6175" y="689021"/>
            <a:ext cx="6390810" cy="5231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49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560618" y="1377995"/>
            <a:ext cx="4954732" cy="4414727"/>
          </a:xfrm>
        </p:spPr>
        <p:txBody>
          <a:bodyPr/>
          <a:lstStyle>
            <a:lvl1pPr>
              <a:buClr>
                <a:schemeClr val="accent3"/>
              </a:buClr>
              <a:defRPr sz="1400"/>
            </a:lvl1pPr>
            <a:lvl2pPr>
              <a:buClr>
                <a:schemeClr val="accent3"/>
              </a:buClr>
              <a:defRPr sz="1200"/>
            </a:lvl2pPr>
            <a:lvl3pPr>
              <a:buClr>
                <a:schemeClr val="accent3"/>
              </a:buClr>
              <a:defRPr sz="1200"/>
            </a:lvl3pPr>
            <a:lvl4pPr>
              <a:buClr>
                <a:schemeClr val="accent3"/>
              </a:buClr>
              <a:defRPr sz="1200"/>
            </a:lvl4pPr>
            <a:lvl5pPr>
              <a:buClr>
                <a:schemeClr val="accent3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7016" y="1295400"/>
            <a:ext cx="495604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045175" y="377734"/>
            <a:ext cx="609904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588145" y="378902"/>
            <a:ext cx="0" cy="564184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4665" y="6021862"/>
            <a:ext cx="2606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12468" y="604300"/>
            <a:ext cx="2349732" cy="51884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000999" y="6290528"/>
            <a:ext cx="51435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A92ECC-4BE7-47DF-8750-E10F286631C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7134" y="375686"/>
            <a:ext cx="0" cy="564184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050373" y="6019286"/>
            <a:ext cx="609904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5545" y="380204"/>
            <a:ext cx="259689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2086495" y="2977141"/>
            <a:ext cx="1224741" cy="8313"/>
          </a:xfrm>
          <a:prstGeom prst="straightConnector1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7016" y="689021"/>
            <a:ext cx="4958333" cy="523149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3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088114" y="383658"/>
            <a:ext cx="6062472" cy="387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096837" y="371190"/>
            <a:ext cx="0" cy="572414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087356" y="6077674"/>
            <a:ext cx="60350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8"/>
          <p:cNvSpPr txBox="1">
            <a:spLocks/>
          </p:cNvSpPr>
          <p:nvPr userDrawn="1"/>
        </p:nvSpPr>
        <p:spPr>
          <a:xfrm>
            <a:off x="3662402" y="2694193"/>
            <a:ext cx="4343394" cy="17862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ln w="0">
                  <a:noFill/>
                </a:ln>
                <a:solidFill>
                  <a:schemeClr val="bg1"/>
                </a:solidFill>
                <a:latin typeface="DIN" panose="02000503040000020003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 smtClean="0"/>
              <a:t>Product description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591637" y="1403925"/>
            <a:ext cx="1066800" cy="965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62396" y="4723264"/>
            <a:ext cx="4343400" cy="3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668512" y="5411961"/>
            <a:ext cx="4337284" cy="4401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z="1000" dirty="0" smtClean="0"/>
              <a:t>Product 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668512" y="5063999"/>
            <a:ext cx="4330931" cy="23728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[Author First Name Last Name] [Author e-mail]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8" y="5872354"/>
            <a:ext cx="2011924" cy="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72000" y="4187692"/>
            <a:ext cx="3943350" cy="1606277"/>
          </a:xfrm>
        </p:spPr>
        <p:txBody>
          <a:bodyPr/>
          <a:lstStyle>
            <a:lvl1pPr>
              <a:buClr>
                <a:schemeClr val="accent3"/>
              </a:buClr>
              <a:defRPr sz="1400"/>
            </a:lvl1pPr>
            <a:lvl2pPr>
              <a:buClr>
                <a:schemeClr val="accent3"/>
              </a:buClr>
              <a:defRPr sz="1200"/>
            </a:lvl2pPr>
            <a:lvl3pPr>
              <a:buClr>
                <a:schemeClr val="accent3"/>
              </a:buClr>
              <a:defRPr sz="1200"/>
            </a:lvl3pPr>
            <a:lvl4pPr>
              <a:buClr>
                <a:schemeClr val="accent3"/>
              </a:buClr>
              <a:defRPr sz="1200"/>
            </a:lvl4pPr>
            <a:lvl5pPr>
              <a:buClr>
                <a:schemeClr val="accent3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0" y="3962400"/>
            <a:ext cx="394106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584460" y="991118"/>
            <a:ext cx="3928604" cy="1405041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Large heading over content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5158" y="400594"/>
            <a:ext cx="822089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400593"/>
            <a:ext cx="0" cy="24963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14400" y="2892718"/>
            <a:ext cx="822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1230285" y="3358756"/>
            <a:ext cx="2983184" cy="243396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7"/>
          </p:nvPr>
        </p:nvSpPr>
        <p:spPr>
          <a:xfrm>
            <a:off x="1230284" y="695947"/>
            <a:ext cx="2969329" cy="1980752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84460" y="3358756"/>
            <a:ext cx="3919460" cy="523149"/>
          </a:xfrm>
        </p:spPr>
        <p:txBody>
          <a:bodyPr/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257300" y="6309360"/>
            <a:ext cx="3086100" cy="283464"/>
          </a:xfrm>
        </p:spPr>
        <p:txBody>
          <a:bodyPr lIns="0">
            <a:normAutofit/>
          </a:bodyPr>
          <a:lstStyle>
            <a:lvl1pPr marL="0" indent="0">
              <a:buNone/>
              <a:defRPr sz="700"/>
            </a:lvl1pPr>
          </a:lstStyle>
          <a:p>
            <a:pPr lvl="0"/>
            <a:r>
              <a:rPr lang="pl-PL" dirty="0" smtClean="0"/>
              <a:t>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2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4209269" y="6180096"/>
            <a:ext cx="4325285" cy="21945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Date: December 16, 2013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08960" y="0"/>
            <a:ext cx="6053328" cy="34381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203939" y="5542767"/>
            <a:ext cx="4325112" cy="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218690" y="3452474"/>
            <a:ext cx="4320936" cy="1786276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PRESENTATION 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203939" y="5925693"/>
            <a:ext cx="4335687" cy="237286"/>
          </a:xfrm>
          <a:prstGeom prst="rect">
            <a:avLst/>
          </a:prstGeom>
        </p:spPr>
        <p:txBody>
          <a:bodyPr lIns="91440"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[Author First Name Last Name] [Author e-mail]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s - two colo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127248" cy="5257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028950" y="5268036"/>
            <a:ext cx="6115050" cy="1589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210598" y="714376"/>
            <a:ext cx="4320936" cy="17862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l-PL" dirty="0" smtClean="0"/>
              <a:t>PRESENTATION TITLE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15859" y="2607587"/>
            <a:ext cx="3410603" cy="21257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pl-PL" dirty="0" smtClean="0"/>
              <a:t>[Company]</a:t>
            </a:r>
            <a:endParaRPr lang="en-US" dirty="0"/>
          </a:p>
        </p:txBody>
      </p:sp>
      <p:sp>
        <p:nvSpPr>
          <p:cNvPr id="23" name="Date Placeholder 14"/>
          <p:cNvSpPr>
            <a:spLocks noGrp="1"/>
          </p:cNvSpPr>
          <p:nvPr>
            <p:ph type="dt" sz="half" idx="18"/>
          </p:nvPr>
        </p:nvSpPr>
        <p:spPr>
          <a:xfrm>
            <a:off x="4213869" y="3497849"/>
            <a:ext cx="4312440" cy="2194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Date: December 16, 2013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222156" y="2587225"/>
            <a:ext cx="936857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pl-PL" sz="1000" dirty="0" smtClean="0"/>
              <a:t>Prepared for: </a:t>
            </a:r>
            <a:endParaRPr lang="en-US" sz="100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221623" y="2815765"/>
            <a:ext cx="571111" cy="219456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r>
              <a:rPr lang="pl-PL" sz="1000" dirty="0" smtClean="0"/>
              <a:t>Version:</a:t>
            </a:r>
            <a:r>
              <a:rPr lang="pl-PL" sz="1000" baseline="0" dirty="0" smtClean="0"/>
              <a:t> </a:t>
            </a:r>
            <a:r>
              <a:rPr lang="pl-PL" sz="1000" dirty="0" smtClean="0"/>
              <a:t> </a:t>
            </a:r>
            <a:endParaRPr lang="en-US" sz="1000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3900" y="2825376"/>
            <a:ext cx="3722564" cy="219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pl-PL" dirty="0" smtClean="0"/>
              <a:t>1.0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74418" y="3076717"/>
            <a:ext cx="3459981" cy="219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pl-PL" dirty="0" smtClean="0"/>
              <a:t>[Author First Name Last Name] [Author e-mail]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4228991" y="3051580"/>
            <a:ext cx="886867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pl-PL" sz="1000" dirty="0" smtClean="0"/>
              <a:t>Prepared by:</a:t>
            </a:r>
            <a:endParaRPr lang="en-US" sz="1000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954493" y="3293871"/>
            <a:ext cx="3579907" cy="219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pl-PL" dirty="0" smtClean="0"/>
              <a:t>[Reviewers]</a:t>
            </a:r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4215196" y="3276768"/>
            <a:ext cx="739298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pl-PL" sz="1000" dirty="0" smtClean="0"/>
              <a:t>Reviewers:</a:t>
            </a:r>
            <a:endParaRPr lang="en-US" sz="10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77240" y="1609344"/>
            <a:ext cx="1600200" cy="1600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24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104944" y="400594"/>
            <a:ext cx="603504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104186" y="6076487"/>
            <a:ext cx="603504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662402" y="2694193"/>
            <a:ext cx="4343394" cy="17862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Product description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62396" y="4723264"/>
            <a:ext cx="4343400" cy="34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668512" y="5411961"/>
            <a:ext cx="4337284" cy="44019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z="1000" dirty="0" smtClean="0"/>
              <a:t>Product 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04186" y="381235"/>
            <a:ext cx="964" cy="5715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591637" y="1403925"/>
            <a:ext cx="1066800" cy="96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668512" y="5063999"/>
            <a:ext cx="4330931" cy="23728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[Author First Name Last Name] [Author e-mail]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8" y="5872354"/>
            <a:ext cx="2011924" cy="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9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4197096" y="6181344"/>
            <a:ext cx="4325285" cy="21945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Date: December 16, 2013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08960" y="0"/>
            <a:ext cx="6053328" cy="34381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197096" y="5925693"/>
            <a:ext cx="4433971" cy="237286"/>
          </a:xfrm>
          <a:prstGeom prst="rect">
            <a:avLst/>
          </a:prstGeom>
        </p:spPr>
        <p:txBody>
          <a:bodyPr lIns="91440"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[Author First Name Last Name] [Author e-mail]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203939" y="5542767"/>
            <a:ext cx="4325112" cy="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4218690" y="3452474"/>
            <a:ext cx="4320936" cy="1786276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8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s - two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127248" cy="5257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028950" y="5268036"/>
            <a:ext cx="6115050" cy="1589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194414" y="714376"/>
            <a:ext cx="4320936" cy="17862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l-PL" dirty="0" smtClean="0"/>
              <a:t>PRESENTATION TITLE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15859" y="2607587"/>
            <a:ext cx="3410603" cy="21257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[Company]</a:t>
            </a:r>
            <a:endParaRPr lang="en-US" dirty="0"/>
          </a:p>
        </p:txBody>
      </p:sp>
      <p:sp>
        <p:nvSpPr>
          <p:cNvPr id="23" name="Date Placeholder 14"/>
          <p:cNvSpPr>
            <a:spLocks noGrp="1"/>
          </p:cNvSpPr>
          <p:nvPr>
            <p:ph type="dt" sz="half" idx="18"/>
          </p:nvPr>
        </p:nvSpPr>
        <p:spPr>
          <a:xfrm>
            <a:off x="4221961" y="3497849"/>
            <a:ext cx="4312440" cy="2194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Date: December 16, 2013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222156" y="2587225"/>
            <a:ext cx="936857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pl-PL" sz="1000" dirty="0" smtClean="0"/>
              <a:t>Prepared for: </a:t>
            </a:r>
            <a:endParaRPr lang="en-US" sz="100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221623" y="2815765"/>
            <a:ext cx="571111" cy="219456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r>
              <a:rPr lang="pl-PL" sz="1000" dirty="0" smtClean="0"/>
              <a:t>Version:</a:t>
            </a:r>
            <a:r>
              <a:rPr lang="pl-PL" sz="1000" baseline="0" dirty="0" smtClean="0"/>
              <a:t> </a:t>
            </a:r>
            <a:r>
              <a:rPr lang="pl-PL" sz="1000" dirty="0" smtClean="0"/>
              <a:t> </a:t>
            </a:r>
            <a:endParaRPr lang="en-US" sz="1000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3900" y="2825376"/>
            <a:ext cx="3722564" cy="219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1.0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74418" y="3076717"/>
            <a:ext cx="3459981" cy="219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[Author First Name Last Name] [Author e-mail]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4228991" y="3051580"/>
            <a:ext cx="886867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pl-PL" sz="1000" dirty="0" smtClean="0"/>
              <a:t>Prepared by:</a:t>
            </a:r>
            <a:endParaRPr lang="en-US" sz="1000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954493" y="3293871"/>
            <a:ext cx="3579907" cy="219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[Reviewers]</a:t>
            </a:r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4215196" y="3276768"/>
            <a:ext cx="739298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pl-PL" sz="1000" dirty="0" smtClean="0"/>
              <a:t>Reviewers:</a:t>
            </a:r>
            <a:endParaRPr lang="en-US" sz="100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773715" y="1612871"/>
            <a:ext cx="1600200" cy="1600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3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3088114" y="383658"/>
            <a:ext cx="6062472" cy="387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096837" y="371190"/>
            <a:ext cx="0" cy="572414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087356" y="6077674"/>
            <a:ext cx="603504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662402" y="2694193"/>
            <a:ext cx="4343394" cy="17862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Product description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591637" y="1403925"/>
            <a:ext cx="1066800" cy="96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62396" y="4723264"/>
            <a:ext cx="4343400" cy="3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668512" y="5411961"/>
            <a:ext cx="4337284" cy="440199"/>
          </a:xfrm>
          <a:prstGeom prst="rect">
            <a:avLst/>
          </a:prstGeom>
        </p:spPr>
        <p:txBody>
          <a:bodyPr lIns="0"/>
          <a:lstStyle>
            <a:lvl1pPr>
              <a:defRPr sz="1000" baseline="0"/>
            </a:lvl1pPr>
          </a:lstStyle>
          <a:p>
            <a:pPr lvl="0"/>
            <a:r>
              <a:rPr lang="pl-PL" sz="1000" dirty="0" smtClean="0"/>
              <a:t>Product 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668512" y="5063999"/>
            <a:ext cx="4330931" cy="23728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[Author First Name Last Name] [Author e-mail]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8" y="5872354"/>
            <a:ext cx="2011924" cy="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1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08960" y="2316"/>
            <a:ext cx="6035676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4414" y="3914776"/>
            <a:ext cx="4320936" cy="17862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dirty="0" smtClean="0"/>
              <a:t>PRESENTATION TITLE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8" y="5872354"/>
            <a:ext cx="2011924" cy="8514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198288" y="6181422"/>
            <a:ext cx="4336126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Date: December 16,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08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98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ln w="0">
            <a:noFill/>
          </a:ln>
          <a:solidFill>
            <a:schemeClr val="tx1"/>
          </a:solidFill>
          <a:latin typeface="DIN" panose="02000503040000020003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88">
          <p15:clr>
            <a:srgbClr val="F26B43"/>
          </p15:clr>
        </p15:guide>
        <p15:guide id="2" pos="5371">
          <p15:clr>
            <a:srgbClr val="F26B43"/>
          </p15:clr>
        </p15:guide>
        <p15:guide id="6" pos="1956">
          <p15:clr>
            <a:srgbClr val="F26B43"/>
          </p15:clr>
        </p15:guide>
        <p15:guide id="7" pos="264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08960" y="2316"/>
            <a:ext cx="6035676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10598" y="3914776"/>
            <a:ext cx="4320936" cy="17862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dirty="0" smtClean="0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206380" y="6181422"/>
            <a:ext cx="4336126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Date: December 16,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8" y="5872354"/>
            <a:ext cx="2011924" cy="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7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85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ln w="0">
            <a:noFill/>
          </a:ln>
          <a:solidFill>
            <a:schemeClr val="tx1"/>
          </a:solidFill>
          <a:latin typeface="DIN" panose="02000503040000020003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371">
          <p15:clr>
            <a:srgbClr val="F26B43"/>
          </p15:clr>
        </p15:guide>
        <p15:guide id="3" pos="1956">
          <p15:clr>
            <a:srgbClr val="F26B43"/>
          </p15:clr>
        </p15:guide>
        <p15:guide id="4" pos="264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08960" y="2316"/>
            <a:ext cx="6035676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4414" y="3914776"/>
            <a:ext cx="4320936" cy="17862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dirty="0" smtClean="0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198288" y="6181422"/>
            <a:ext cx="4336126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Date: December 16,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8" y="5872354"/>
            <a:ext cx="2011924" cy="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62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4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ln w="0">
            <a:noFill/>
          </a:ln>
          <a:solidFill>
            <a:schemeClr val="tx1"/>
          </a:solidFill>
          <a:latin typeface="DIN" panose="02000503040000020003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371">
          <p15:clr>
            <a:srgbClr val="F26B43"/>
          </p15:clr>
        </p15:guide>
        <p15:guide id="3" pos="1956">
          <p15:clr>
            <a:srgbClr val="F26B43"/>
          </p15:clr>
        </p15:guide>
        <p15:guide id="4" pos="264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856" y="1825625"/>
            <a:ext cx="7381494" cy="381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15596" r="74246" b="16755"/>
          <a:stretch/>
        </p:blipFill>
        <p:spPr>
          <a:xfrm>
            <a:off x="842684" y="6142105"/>
            <a:ext cx="262781" cy="453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6355080"/>
            <a:ext cx="94724" cy="1005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00999" y="6290528"/>
            <a:ext cx="51435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669" r:id="rId3"/>
    <p:sldLayoutId id="2147483653" r:id="rId4"/>
    <p:sldLayoutId id="2147483666" r:id="rId5"/>
    <p:sldLayoutId id="2147483694" r:id="rId6"/>
    <p:sldLayoutId id="2147483697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3" orient="horz" pos="405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00999" y="6290528"/>
            <a:ext cx="51435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5" y="6047219"/>
            <a:ext cx="201380" cy="64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3" y="6353029"/>
            <a:ext cx="94626" cy="100479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133856" y="1825625"/>
            <a:ext cx="7381494" cy="381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4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0" r:id="rId2"/>
    <p:sldLayoutId id="2147483683" r:id="rId3"/>
    <p:sldLayoutId id="2147483681" r:id="rId4"/>
    <p:sldLayoutId id="2147483682" r:id="rId5"/>
    <p:sldLayoutId id="2147483693" r:id="rId6"/>
    <p:sldLayoutId id="214748369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405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3856" y="689021"/>
            <a:ext cx="7381493" cy="52314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pl-PL" dirty="0" smtClean="0"/>
              <a:t>Presentation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856" y="1825625"/>
            <a:ext cx="7381494" cy="381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00999" y="6290528"/>
            <a:ext cx="51435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2ECC-4BE7-47DF-8750-E10F286631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5" y="6047220"/>
            <a:ext cx="201380" cy="640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6355080"/>
            <a:ext cx="94626" cy="1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4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691" r:id="rId3"/>
    <p:sldLayoutId id="2147483689" r:id="rId4"/>
    <p:sldLayoutId id="2147483690" r:id="rId5"/>
    <p:sldLayoutId id="2147483695" r:id="rId6"/>
    <p:sldLayoutId id="214748369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40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8jKaLbnTa8" TargetMode="External"/><Relationship Id="rId2" Type="http://schemas.openxmlformats.org/officeDocument/2006/relationships/hyperlink" Target="http://blog.goverco.com/p/powershell-management-agent.html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hyperlink" Target="http://msdn.microsoft.com/en-us/library/dn640417(v=ws.10)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s.outlook.com/powershell/" TargetMode="External"/><Relationship Id="rId2" Type="http://schemas.openxmlformats.org/officeDocument/2006/relationships/hyperlink" Target="http://technet.microsoft.com/en-us/library/jj151815.aspx#bkmk_installmodule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dica.pl/" TargetMode="External"/><Relationship Id="rId2" Type="http://schemas.openxmlformats.org/officeDocument/2006/relationships/hyperlink" Target="http://blog.predica.pl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redica/FimClient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Internet, 16</a:t>
            </a:r>
            <a:r>
              <a:rPr lang="pl-PL" dirty="0" smtClean="0"/>
              <a:t> </a:t>
            </a:r>
            <a:r>
              <a:rPr lang="en-US" dirty="0" smtClean="0"/>
              <a:t>July 201</a:t>
            </a:r>
            <a:r>
              <a:rPr lang="pl-PL" dirty="0"/>
              <a:t>4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r="5243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8690" y="3452474"/>
            <a:ext cx="4601782" cy="178627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Predica bag of (FIM)tricks 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Tomasz Onyszko (tomasz.onyszko@predica.pl)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Conclusions #3 – Development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First attempt </a:t>
            </a:r>
          </a:p>
          <a:p>
            <a:pPr lvl="1"/>
            <a:r>
              <a:rPr lang="en-US" sz="1500" dirty="0" smtClean="0"/>
              <a:t>We’ve built set of ASP .NET controls for FIM resources</a:t>
            </a:r>
          </a:p>
          <a:p>
            <a:pPr lvl="2"/>
            <a:r>
              <a:rPr lang="en-US" sz="1300" dirty="0" smtClean="0"/>
              <a:t>Flexible</a:t>
            </a:r>
          </a:p>
          <a:p>
            <a:pPr lvl="2"/>
            <a:r>
              <a:rPr lang="en-US" sz="1300" dirty="0" smtClean="0"/>
              <a:t>Nice functionality </a:t>
            </a:r>
          </a:p>
          <a:p>
            <a:pPr lvl="1"/>
            <a:r>
              <a:rPr lang="en-US" sz="1500" dirty="0" smtClean="0"/>
              <a:t>Mostly used – object / people picker </a:t>
            </a:r>
          </a:p>
          <a:p>
            <a:pPr lvl="1"/>
            <a:endParaRPr lang="en-US" sz="1500" dirty="0"/>
          </a:p>
          <a:p>
            <a:r>
              <a:rPr lang="en-US" sz="1700" dirty="0" smtClean="0"/>
              <a:t>Approach re-visited</a:t>
            </a:r>
          </a:p>
          <a:p>
            <a:pPr lvl="1"/>
            <a:r>
              <a:rPr lang="en-US" sz="1500" dirty="0" smtClean="0"/>
              <a:t>If it is on SharePoint – why not to use SharePoint picker? </a:t>
            </a:r>
          </a:p>
          <a:p>
            <a:pPr lvl="1"/>
            <a:endParaRPr lang="en-US" sz="1500" dirty="0"/>
          </a:p>
          <a:p>
            <a:r>
              <a:rPr lang="en-US" sz="1700" dirty="0" smtClean="0"/>
              <a:t>Pros:</a:t>
            </a:r>
          </a:p>
          <a:p>
            <a:pPr lvl="1"/>
            <a:r>
              <a:rPr lang="en-US" sz="1500" dirty="0" smtClean="0"/>
              <a:t>Know to (SharePoint)end users</a:t>
            </a:r>
          </a:p>
          <a:p>
            <a:pPr lvl="1"/>
            <a:r>
              <a:rPr lang="en-US" sz="1500" dirty="0" smtClean="0"/>
              <a:t>Standard component</a:t>
            </a:r>
          </a:p>
          <a:p>
            <a:r>
              <a:rPr lang="en-US" sz="1700" dirty="0" smtClean="0"/>
              <a:t>Cons</a:t>
            </a:r>
          </a:p>
          <a:p>
            <a:pPr lvl="1"/>
            <a:r>
              <a:rPr lang="en-US" sz="1500" dirty="0" smtClean="0"/>
              <a:t>SharePoint picker has some assumptions in how it works</a:t>
            </a:r>
          </a:p>
          <a:p>
            <a:pPr lvl="1"/>
            <a:r>
              <a:rPr lang="en-US" sz="1500" dirty="0" smtClean="0"/>
              <a:t>Relays on AD</a:t>
            </a:r>
          </a:p>
          <a:p>
            <a:pPr lvl="1"/>
            <a:r>
              <a:rPr lang="en-US" sz="1500" dirty="0" smtClean="0"/>
              <a:t>Needs a bit of development to integrate with FIM</a:t>
            </a:r>
            <a:endParaRPr lang="pl-PL" sz="1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Short Demo Time #2</a:t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FIM UI: Permission </a:t>
            </a:r>
            <a:r>
              <a:rPr lang="en-US" sz="3000" dirty="0" err="1" smtClean="0"/>
              <a:t>mangement</a:t>
            </a:r>
            <a:endParaRPr lang="en-US" sz="3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7194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FIM UI extension - Conclusion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Work on customer expectation with FIM UI from the start</a:t>
            </a:r>
          </a:p>
          <a:p>
            <a:endParaRPr lang="en-US" sz="1900" dirty="0" smtClean="0"/>
          </a:p>
          <a:p>
            <a:r>
              <a:rPr lang="en-US" sz="1900" dirty="0" smtClean="0"/>
              <a:t>If Integrated with FIM Portal – work with SharePoint guys</a:t>
            </a:r>
          </a:p>
          <a:p>
            <a:r>
              <a:rPr lang="en-US" sz="1900" dirty="0" smtClean="0"/>
              <a:t>If not integrated with FIM portal – that is completely different story</a:t>
            </a:r>
          </a:p>
          <a:p>
            <a:pPr lvl="1"/>
            <a:r>
              <a:rPr lang="en-US" sz="1700" dirty="0" smtClean="0"/>
              <a:t>Standard web app</a:t>
            </a:r>
          </a:p>
          <a:p>
            <a:pPr lvl="1"/>
            <a:r>
              <a:rPr lang="en-US" sz="1700" dirty="0" smtClean="0"/>
              <a:t>Get skilled web / JavaScript developer </a:t>
            </a:r>
          </a:p>
          <a:p>
            <a:pPr lvl="1"/>
            <a:r>
              <a:rPr lang="en-US" sz="1700" dirty="0" smtClean="0"/>
              <a:t>Do some magic!! </a:t>
            </a:r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r>
              <a:rPr lang="en-US" sz="1900" dirty="0" smtClean="0"/>
              <a:t>FIM </a:t>
            </a:r>
            <a:r>
              <a:rPr lang="en-US" sz="1900" dirty="0" err="1" smtClean="0"/>
              <a:t>vNext</a:t>
            </a:r>
            <a:r>
              <a:rPr lang="en-US" sz="1900" dirty="0" smtClean="0"/>
              <a:t> – just predictions </a:t>
            </a:r>
          </a:p>
          <a:p>
            <a:pPr lvl="1"/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Office 365 integration aka Soren’ integration bus </a:t>
            </a:r>
            <a:endParaRPr lang="en-US" sz="3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Picture 2" descr="https://encrypted-tbn0.gstatic.com/images?q=tbn:ANd9GcR92__zb5RAuKd3dHDEOvCWyLRKrp-QO4hPE3mU5NWJd8B-sq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163218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upportishere.com/wp-content/uploads/2013/01/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1033298" cy="103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Office 365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Believe in the cloud or not .. .Office 365 has took off </a:t>
            </a:r>
          </a:p>
          <a:p>
            <a:pPr lvl="1"/>
            <a:r>
              <a:rPr lang="en-US" sz="1700" dirty="0" smtClean="0"/>
              <a:t>Lots of customers are deploying it</a:t>
            </a:r>
          </a:p>
          <a:p>
            <a:pPr lvl="1"/>
            <a:r>
              <a:rPr lang="en-US" sz="1700" dirty="0" smtClean="0"/>
              <a:t>Creates known problems for operations, but in the cloud</a:t>
            </a:r>
          </a:p>
          <a:p>
            <a:pPr lvl="1"/>
            <a:endParaRPr lang="en-US" sz="1700" dirty="0"/>
          </a:p>
          <a:p>
            <a:r>
              <a:rPr lang="en-US" sz="1900" dirty="0" smtClean="0"/>
              <a:t>Solutions for integration /synchronization:</a:t>
            </a:r>
          </a:p>
          <a:p>
            <a:pPr lvl="1"/>
            <a:r>
              <a:rPr lang="en-US" sz="1700" dirty="0" err="1" smtClean="0"/>
              <a:t>DirSync</a:t>
            </a:r>
            <a:r>
              <a:rPr lang="en-US" sz="1700" dirty="0" smtClean="0"/>
              <a:t>:</a:t>
            </a:r>
          </a:p>
          <a:p>
            <a:pPr lvl="2"/>
            <a:r>
              <a:rPr lang="en-US" sz="1500" dirty="0" smtClean="0"/>
              <a:t>Easy to deploy / maintain</a:t>
            </a:r>
          </a:p>
          <a:p>
            <a:pPr lvl="2"/>
            <a:r>
              <a:rPr lang="en-US" sz="1500" dirty="0" smtClean="0"/>
              <a:t>Some limitations in flexibility of configuration</a:t>
            </a:r>
          </a:p>
          <a:p>
            <a:pPr lvl="2"/>
            <a:r>
              <a:rPr lang="en-US" sz="1500" dirty="0" smtClean="0"/>
              <a:t>Works!</a:t>
            </a:r>
            <a:br>
              <a:rPr lang="en-US" sz="1500" dirty="0" smtClean="0"/>
            </a:br>
            <a:endParaRPr lang="en-US" sz="1500" dirty="0" smtClean="0"/>
          </a:p>
          <a:p>
            <a:pPr lvl="1"/>
            <a:r>
              <a:rPr lang="en-US" sz="1700" dirty="0" smtClean="0"/>
              <a:t>FIM WAAD MA</a:t>
            </a:r>
          </a:p>
          <a:p>
            <a:pPr lvl="2"/>
            <a:r>
              <a:rPr lang="en-US" sz="1500" dirty="0" smtClean="0"/>
              <a:t>Easy to use … with FIM</a:t>
            </a:r>
          </a:p>
          <a:p>
            <a:pPr lvl="2"/>
            <a:r>
              <a:rPr lang="en-US" sz="1500" dirty="0" smtClean="0"/>
              <a:t>Provides flexibility </a:t>
            </a:r>
          </a:p>
          <a:p>
            <a:pPr lvl="2"/>
            <a:r>
              <a:rPr lang="en-US" sz="1500" dirty="0" smtClean="0"/>
              <a:t>Works! </a:t>
            </a:r>
          </a:p>
          <a:p>
            <a:pPr lvl="2"/>
            <a:endParaRPr lang="en-US" sz="1500" dirty="0" smtClean="0"/>
          </a:p>
          <a:p>
            <a:pPr lvl="1"/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Office 365  … life after Sync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Directory is synchronized now make it work for users</a:t>
            </a:r>
          </a:p>
          <a:p>
            <a:endParaRPr lang="en-US" sz="1900" dirty="0" smtClean="0"/>
          </a:p>
          <a:p>
            <a:r>
              <a:rPr lang="en-US" sz="1900" dirty="0" smtClean="0"/>
              <a:t>Most common requests for additional operations:</a:t>
            </a:r>
          </a:p>
          <a:p>
            <a:pPr lvl="1"/>
            <a:r>
              <a:rPr lang="en-US" sz="1700" dirty="0" smtClean="0"/>
              <a:t>License assignment </a:t>
            </a:r>
          </a:p>
          <a:p>
            <a:pPr lvl="1"/>
            <a:r>
              <a:rPr lang="en-US" sz="1700" dirty="0" smtClean="0"/>
              <a:t>Enabling Unified Messaging options (with Lync)</a:t>
            </a:r>
            <a:br>
              <a:rPr lang="en-US" sz="1700" dirty="0" smtClean="0"/>
            </a:br>
            <a:endParaRPr lang="en-US" sz="1700" dirty="0" smtClean="0"/>
          </a:p>
          <a:p>
            <a:r>
              <a:rPr lang="en-US" sz="1900" dirty="0" smtClean="0"/>
              <a:t>Additional resources management:</a:t>
            </a:r>
          </a:p>
          <a:p>
            <a:pPr lvl="1"/>
            <a:r>
              <a:rPr lang="en-US" sz="1700" dirty="0" smtClean="0"/>
              <a:t>Shared mailboxes</a:t>
            </a:r>
          </a:p>
          <a:p>
            <a:pPr lvl="1"/>
            <a:r>
              <a:rPr lang="en-US" sz="1700" dirty="0" smtClean="0"/>
              <a:t>Rooms and resources </a:t>
            </a:r>
          </a:p>
          <a:p>
            <a:pPr lvl="1"/>
            <a:r>
              <a:rPr lang="en-US" sz="1700" dirty="0" smtClean="0"/>
              <a:t>Distribution lists </a:t>
            </a:r>
          </a:p>
          <a:p>
            <a:pPr lvl="1"/>
            <a:endParaRPr lang="en-US" sz="1700" dirty="0" smtClean="0"/>
          </a:p>
          <a:p>
            <a:pPr lvl="1"/>
            <a:endParaRPr lang="en-US" sz="1700" dirty="0" smtClean="0"/>
          </a:p>
          <a:p>
            <a:pPr lvl="2"/>
            <a:endParaRPr lang="en-US" sz="1500" dirty="0" smtClean="0"/>
          </a:p>
          <a:p>
            <a:pPr lvl="1"/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Integration points 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Available integration points</a:t>
            </a:r>
          </a:p>
          <a:p>
            <a:pPr lvl="1"/>
            <a:r>
              <a:rPr lang="en-US" sz="1500" dirty="0" smtClean="0"/>
              <a:t>PowerShell </a:t>
            </a:r>
          </a:p>
          <a:p>
            <a:pPr lvl="1"/>
            <a:r>
              <a:rPr lang="en-US" sz="1500" dirty="0" smtClean="0"/>
              <a:t>Graph API</a:t>
            </a:r>
          </a:p>
          <a:p>
            <a:pPr lvl="1"/>
            <a:r>
              <a:rPr lang="en-US" sz="1500" dirty="0" smtClean="0"/>
              <a:t>Service specific </a:t>
            </a:r>
            <a:r>
              <a:rPr lang="en-US" sz="1500" dirty="0" err="1" smtClean="0"/>
              <a:t>eg</a:t>
            </a:r>
            <a:r>
              <a:rPr lang="en-US" sz="1500" dirty="0" smtClean="0"/>
              <a:t>. SharePoint On-line services </a:t>
            </a:r>
          </a:p>
          <a:p>
            <a:pPr lvl="1"/>
            <a:endParaRPr lang="en-US" sz="1500" dirty="0"/>
          </a:p>
          <a:p>
            <a:r>
              <a:rPr lang="en-US" sz="1700" dirty="0" smtClean="0"/>
              <a:t>Why PowerShell??</a:t>
            </a:r>
          </a:p>
          <a:p>
            <a:pPr lvl="1"/>
            <a:r>
              <a:rPr lang="en-US" sz="1500" dirty="0" smtClean="0"/>
              <a:t>We have FIM </a:t>
            </a:r>
            <a:r>
              <a:rPr lang="en-US" sz="1500" dirty="0"/>
              <a:t>i</a:t>
            </a:r>
            <a:r>
              <a:rPr lang="en-US" sz="1500" dirty="0" smtClean="0"/>
              <a:t>nfrastructure for it</a:t>
            </a:r>
          </a:p>
          <a:p>
            <a:pPr lvl="2"/>
            <a:r>
              <a:rPr lang="en-US" sz="1300" dirty="0" smtClean="0">
                <a:hlinkClick r:id="rId2"/>
              </a:rPr>
              <a:t>Soren PowerShell MA</a:t>
            </a:r>
            <a:r>
              <a:rPr lang="en-US" sz="1300" dirty="0" smtClean="0"/>
              <a:t> (</a:t>
            </a:r>
            <a:r>
              <a:rPr lang="en-US" sz="1300" dirty="0" smtClean="0">
                <a:hlinkClick r:id="rId3"/>
              </a:rPr>
              <a:t>UG recording</a:t>
            </a:r>
            <a:r>
              <a:rPr lang="en-US" sz="1300" dirty="0" smtClean="0"/>
              <a:t>)</a:t>
            </a:r>
          </a:p>
          <a:p>
            <a:pPr lvl="2"/>
            <a:r>
              <a:rPr lang="en-US" sz="1300" dirty="0" smtClean="0">
                <a:hlinkClick r:id="rId4"/>
              </a:rPr>
              <a:t>PowerShell Connector</a:t>
            </a:r>
            <a:r>
              <a:rPr lang="en-US" sz="1300" dirty="0" smtClean="0"/>
              <a:t> for FIM</a:t>
            </a:r>
          </a:p>
          <a:p>
            <a:pPr lvl="1"/>
            <a:r>
              <a:rPr lang="en-US" sz="1500" dirty="0" smtClean="0"/>
              <a:t>Rich Office 365 interface </a:t>
            </a:r>
          </a:p>
          <a:p>
            <a:pPr lvl="1"/>
            <a:r>
              <a:rPr lang="en-US" sz="1500" dirty="0" smtClean="0"/>
              <a:t>1 + 1 = easy and fast integration</a:t>
            </a:r>
          </a:p>
          <a:p>
            <a:pPr lvl="1"/>
            <a:endParaRPr lang="en-US" sz="1500" dirty="0"/>
          </a:p>
          <a:p>
            <a:r>
              <a:rPr lang="en-US" sz="1700" dirty="0" smtClean="0"/>
              <a:t>Thinking forward:</a:t>
            </a:r>
          </a:p>
          <a:p>
            <a:pPr lvl="1"/>
            <a:r>
              <a:rPr lang="en-US" sz="1500" dirty="0" smtClean="0"/>
              <a:t>PowerShell + Graph API ???</a:t>
            </a:r>
          </a:p>
          <a:p>
            <a:pPr lvl="2"/>
            <a:endParaRPr lang="en-US" sz="1300" dirty="0" smtClean="0"/>
          </a:p>
          <a:p>
            <a:pPr lvl="1"/>
            <a:endParaRPr lang="en-US" sz="1700" dirty="0" smtClean="0"/>
          </a:p>
          <a:p>
            <a:pPr lvl="1"/>
            <a:endParaRPr lang="en-US" sz="1700" dirty="0" smtClean="0"/>
          </a:p>
          <a:p>
            <a:pPr lvl="2"/>
            <a:endParaRPr lang="en-US" sz="1500" dirty="0" smtClean="0"/>
          </a:p>
          <a:p>
            <a:pPr lvl="1"/>
            <a:endParaRPr lang="pl-PL" sz="1700" dirty="0"/>
          </a:p>
          <a:p>
            <a:endParaRPr lang="en-US" dirty="0"/>
          </a:p>
        </p:txBody>
      </p:sp>
      <p:pic>
        <p:nvPicPr>
          <p:cNvPr id="2050" name="Picture 2" descr="http://sd.keepcalm-o-matic.co.uk/i/keep-calm-and-code-powershe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81930"/>
            <a:ext cx="1890718" cy="22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O365 and PowerShell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There is no single endpoint to do it all</a:t>
            </a:r>
          </a:p>
          <a:p>
            <a:pPr lvl="1"/>
            <a:r>
              <a:rPr lang="en-US" sz="1600" dirty="0" smtClean="0">
                <a:hlinkClick r:id="rId2"/>
              </a:rPr>
              <a:t>Windows Azure AD </a:t>
            </a:r>
            <a:r>
              <a:rPr lang="en-US" sz="1600" dirty="0" smtClean="0"/>
              <a:t>module</a:t>
            </a:r>
          </a:p>
          <a:p>
            <a:pPr lvl="2"/>
            <a:r>
              <a:rPr lang="en-US" sz="1400" dirty="0" smtClean="0"/>
              <a:t>Azure AD properties and object management</a:t>
            </a:r>
          </a:p>
          <a:p>
            <a:pPr lvl="2"/>
            <a:r>
              <a:rPr lang="en-US" sz="1400" dirty="0" smtClean="0"/>
              <a:t>License management 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600" dirty="0" smtClean="0"/>
              <a:t>Exchange / UM mailbox management – </a:t>
            </a:r>
            <a:r>
              <a:rPr lang="en-US" sz="1600" dirty="0" err="1" smtClean="0"/>
              <a:t>remoting</a:t>
            </a:r>
            <a:r>
              <a:rPr lang="en-US" sz="1600" dirty="0" smtClean="0"/>
              <a:t> to </a:t>
            </a:r>
            <a:r>
              <a:rPr lang="en-US" sz="1800" dirty="0">
                <a:hlinkClick r:id="rId3"/>
              </a:rPr>
              <a:t>https://ps.outlook.com/powershell/</a:t>
            </a:r>
            <a:r>
              <a:rPr lang="en-US" sz="1800" dirty="0"/>
              <a:t> </a:t>
            </a:r>
            <a:endParaRPr lang="en-US" sz="1800" dirty="0" smtClean="0"/>
          </a:p>
          <a:p>
            <a:pPr lvl="2"/>
            <a:r>
              <a:rPr lang="en-US" sz="1600" dirty="0" smtClean="0"/>
              <a:t>Exchange Mailboxes</a:t>
            </a:r>
          </a:p>
          <a:p>
            <a:pPr lvl="2"/>
            <a:r>
              <a:rPr lang="en-US" sz="1600" dirty="0" smtClean="0"/>
              <a:t>Unified messaging </a:t>
            </a:r>
            <a:br>
              <a:rPr lang="en-US" sz="1600" dirty="0" smtClean="0"/>
            </a:br>
            <a:endParaRPr lang="en-US" sz="1900" dirty="0" smtClean="0"/>
          </a:p>
          <a:p>
            <a:r>
              <a:rPr lang="en-US" sz="1900" dirty="0" smtClean="0"/>
              <a:t>Explore modules!</a:t>
            </a:r>
          </a:p>
          <a:p>
            <a:endParaRPr lang="en-US" sz="1900" dirty="0" smtClean="0"/>
          </a:p>
          <a:p>
            <a:r>
              <a:rPr lang="en-US" sz="1900" dirty="0" smtClean="0"/>
              <a:t>Combine them to do the task – </a:t>
            </a:r>
            <a:r>
              <a:rPr lang="en-US" sz="1900" dirty="0" err="1" smtClean="0"/>
              <a:t>eg</a:t>
            </a:r>
            <a:r>
              <a:rPr lang="en-US" sz="1900" dirty="0" smtClean="0"/>
              <a:t>. </a:t>
            </a:r>
            <a:r>
              <a:rPr lang="en-US" sz="1900" dirty="0" err="1" smtClean="0"/>
              <a:t>SharedMailbox</a:t>
            </a:r>
            <a:endParaRPr lang="en-US" sz="1900" dirty="0" smtClean="0"/>
          </a:p>
          <a:p>
            <a:pPr lvl="1"/>
            <a:r>
              <a:rPr lang="en-US" sz="1700" dirty="0" smtClean="0"/>
              <a:t>Exchange module – create mailbox</a:t>
            </a:r>
          </a:p>
          <a:p>
            <a:pPr lvl="1"/>
            <a:r>
              <a:rPr lang="en-US" sz="1700" dirty="0" smtClean="0"/>
              <a:t>Azure AD module – set mailbox address properties </a:t>
            </a:r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pPr lvl="2"/>
            <a:endParaRPr lang="en-US" sz="1500" dirty="0" smtClean="0"/>
          </a:p>
          <a:p>
            <a:pPr lvl="1"/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Short Demo Time #3</a:t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FIM  + PowerShell = O365</a:t>
            </a:r>
            <a:endParaRPr lang="en-US" sz="3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7258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FIM + PowerShell = Office 365: Lessons learned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Fast and easy to implement route to O365 </a:t>
            </a:r>
          </a:p>
          <a:p>
            <a:r>
              <a:rPr lang="en-US" sz="1700" dirty="0" smtClean="0"/>
              <a:t> PowerShell is IT Pro tool – they know how to handle it</a:t>
            </a:r>
          </a:p>
          <a:p>
            <a:endParaRPr lang="en-US" sz="1700" dirty="0"/>
          </a:p>
          <a:p>
            <a:r>
              <a:rPr lang="en-US" sz="1700" dirty="0" smtClean="0"/>
              <a:t>FIM Specific </a:t>
            </a:r>
          </a:p>
          <a:p>
            <a:pPr lvl="1"/>
            <a:r>
              <a:rPr lang="en-US" sz="1500" dirty="0" smtClean="0"/>
              <a:t>O365 has its latency in operations – think about it</a:t>
            </a:r>
          </a:p>
          <a:p>
            <a:pPr lvl="1"/>
            <a:r>
              <a:rPr lang="en-US" sz="1500" dirty="0" smtClean="0"/>
              <a:t>Execute actions in scripts in correct order</a:t>
            </a:r>
          </a:p>
          <a:p>
            <a:pPr lvl="2"/>
            <a:r>
              <a:rPr lang="en-US" sz="1300" dirty="0" err="1" smtClean="0"/>
              <a:t>Eg</a:t>
            </a:r>
            <a:r>
              <a:rPr lang="en-US" sz="1300" dirty="0" smtClean="0"/>
              <a:t>. </a:t>
            </a:r>
            <a:r>
              <a:rPr lang="en-US" sz="1300" dirty="0"/>
              <a:t>s</a:t>
            </a:r>
            <a:r>
              <a:rPr lang="en-US" sz="1300" dirty="0" smtClean="0"/>
              <a:t>et </a:t>
            </a:r>
            <a:r>
              <a:rPr lang="en-US" sz="1300" dirty="0" err="1" smtClean="0"/>
              <a:t>UsageLocation</a:t>
            </a:r>
            <a:r>
              <a:rPr lang="en-US" sz="1300" dirty="0" smtClean="0"/>
              <a:t> first, then assign license </a:t>
            </a:r>
          </a:p>
          <a:p>
            <a:pPr lvl="1"/>
            <a:r>
              <a:rPr lang="en-US" sz="1500" dirty="0" smtClean="0"/>
              <a:t>Update objects when you are sure these are created or in desired state</a:t>
            </a:r>
          </a:p>
          <a:p>
            <a:pPr lvl="2"/>
            <a:r>
              <a:rPr lang="en-US" sz="1300" dirty="0" smtClean="0"/>
              <a:t>Synchronization rules setup / order</a:t>
            </a:r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pPr lvl="2"/>
            <a:endParaRPr lang="en-US" sz="1500" dirty="0" smtClean="0"/>
          </a:p>
          <a:p>
            <a:pPr lvl="1"/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Word from </a:t>
            </a:r>
            <a:r>
              <a:rPr lang="en-US" strike="sngStrike" dirty="0" smtClean="0"/>
              <a:t>our</a:t>
            </a:r>
            <a:r>
              <a:rPr lang="en-US" dirty="0" smtClean="0"/>
              <a:t> my sponsor</a:t>
            </a:r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/>
          </p:nvPr>
        </p:nvSpPr>
        <p:spPr>
          <a:xfrm>
            <a:off x="4067944" y="1691640"/>
            <a:ext cx="4472552" cy="4041648"/>
          </a:xfrm>
        </p:spPr>
        <p:txBody>
          <a:bodyPr/>
          <a:lstStyle/>
          <a:p>
            <a:r>
              <a:rPr lang="en-US" sz="1600" dirty="0" smtClean="0"/>
              <a:t>Based in Poland … present world wide 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We do work with IAM – not only FIM .. .</a:t>
            </a:r>
          </a:p>
          <a:p>
            <a:pPr lvl="1"/>
            <a:r>
              <a:rPr lang="en-US" sz="1600" dirty="0" smtClean="0"/>
              <a:t>… </a:t>
            </a:r>
            <a:r>
              <a:rPr lang="en-US" sz="1600" dirty="0" smtClean="0"/>
              <a:t>but lots of FIM </a:t>
            </a:r>
            <a:r>
              <a:rPr lang="en-US" sz="1600" dirty="0" smtClean="0">
                <a:sym typeface="Wingdings" panose="05000000000000000000" pitchFamily="2" charset="2"/>
              </a:rPr>
              <a:t> </a:t>
            </a:r>
            <a:br>
              <a:rPr lang="en-US" sz="1600" dirty="0" smtClean="0">
                <a:sym typeface="Wingdings" panose="05000000000000000000" pitchFamily="2" charset="2"/>
              </a:rPr>
            </a:b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30+ consultants </a:t>
            </a:r>
            <a:endParaRPr lang="en-US" sz="16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2" y="1867025"/>
            <a:ext cx="3024337" cy="1265831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17" y="3684257"/>
            <a:ext cx="2442457" cy="1419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685803"/>
            <a:ext cx="3687800" cy="23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AutoGroup</a:t>
            </a:r>
            <a:r>
              <a:rPr lang="en-US" sz="3000" smtClean="0"/>
              <a:t> </a:t>
            </a:r>
            <a:endParaRPr lang="en-US" sz="3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8841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MIIS / ILM time – there was a sample Group </a:t>
            </a:r>
            <a:r>
              <a:rPr lang="en-US" sz="1900" dirty="0" err="1" smtClean="0"/>
              <a:t>populator</a:t>
            </a:r>
            <a:endParaRPr lang="en-US" sz="1900" dirty="0" smtClean="0"/>
          </a:p>
          <a:p>
            <a:pPr lvl="1"/>
            <a:r>
              <a:rPr lang="en-US" sz="1700" dirty="0" smtClean="0"/>
              <a:t>Believe or not customers are still using it </a:t>
            </a:r>
          </a:p>
          <a:p>
            <a:pPr lvl="1"/>
            <a:r>
              <a:rPr lang="en-US" sz="1700" dirty="0" smtClean="0"/>
              <a:t>New customers asks about it</a:t>
            </a:r>
          </a:p>
          <a:p>
            <a:pPr lvl="1"/>
            <a:endParaRPr lang="en-US" sz="1700" dirty="0"/>
          </a:p>
          <a:p>
            <a:r>
              <a:rPr lang="en-US" sz="1900" dirty="0" err="1"/>
              <a:t>AutoGroup</a:t>
            </a:r>
            <a:r>
              <a:rPr lang="en-US" sz="1900" dirty="0"/>
              <a:t> </a:t>
            </a:r>
            <a:r>
              <a:rPr lang="en-US" sz="1900" dirty="0" smtClean="0"/>
              <a:t>required:</a:t>
            </a:r>
          </a:p>
          <a:p>
            <a:pPr lvl="1"/>
            <a:r>
              <a:rPr lang="en-US" sz="1700" dirty="0" smtClean="0"/>
              <a:t>Replacement for Group </a:t>
            </a:r>
            <a:r>
              <a:rPr lang="en-US" sz="1700" dirty="0" err="1" smtClean="0"/>
              <a:t>populator</a:t>
            </a:r>
            <a:r>
              <a:rPr lang="en-US" sz="1700" dirty="0" smtClean="0"/>
              <a:t> in migration scenarios</a:t>
            </a:r>
          </a:p>
          <a:p>
            <a:pPr lvl="1"/>
            <a:r>
              <a:rPr lang="en-US" sz="1700" dirty="0" smtClean="0"/>
              <a:t>Provide automatic group management functionality for FIM</a:t>
            </a:r>
          </a:p>
          <a:p>
            <a:pPr lvl="1"/>
            <a:endParaRPr lang="en-US" sz="1700" dirty="0"/>
          </a:p>
          <a:p>
            <a:r>
              <a:rPr lang="en-US" sz="1900" dirty="0" smtClean="0"/>
              <a:t> Requirements:</a:t>
            </a:r>
          </a:p>
          <a:p>
            <a:pPr lvl="1"/>
            <a:r>
              <a:rPr lang="en-US" sz="1700" dirty="0" smtClean="0"/>
              <a:t>Create groups based on attribute(s) values </a:t>
            </a:r>
          </a:p>
          <a:p>
            <a:pPr lvl="1"/>
            <a:r>
              <a:rPr lang="en-US" sz="1700" dirty="0" smtClean="0"/>
              <a:t>Maintain groups – cleanup </a:t>
            </a:r>
            <a:endParaRPr lang="en-US" sz="1700" dirty="0"/>
          </a:p>
          <a:p>
            <a:pPr lvl="2"/>
            <a:endParaRPr lang="en-US" sz="1500" dirty="0" smtClean="0"/>
          </a:p>
          <a:p>
            <a:pPr lvl="1"/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Architecture choice #1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External source:</a:t>
            </a:r>
            <a:br>
              <a:rPr lang="en-US" sz="1900" dirty="0" smtClean="0"/>
            </a:br>
            <a:endParaRPr lang="en-US" sz="1900" dirty="0" smtClean="0"/>
          </a:p>
          <a:p>
            <a:pPr lvl="1"/>
            <a:r>
              <a:rPr lang="en-US" sz="1500" dirty="0" smtClean="0"/>
              <a:t>Create database / LDAP which will be generating groups, aka. Group </a:t>
            </a:r>
            <a:r>
              <a:rPr lang="en-US" sz="1500" dirty="0" err="1" smtClean="0"/>
              <a:t>Populator</a:t>
            </a:r>
            <a:endParaRPr lang="en-US" sz="1500" dirty="0" smtClean="0"/>
          </a:p>
          <a:p>
            <a:pPr lvl="1"/>
            <a:r>
              <a:rPr lang="en-US" sz="1500" dirty="0" smtClean="0"/>
              <a:t>Pros: </a:t>
            </a:r>
          </a:p>
          <a:p>
            <a:pPr lvl="2"/>
            <a:r>
              <a:rPr lang="en-US" sz="1500" dirty="0"/>
              <a:t>Easier to maintain by non FIM trained personnel </a:t>
            </a:r>
          </a:p>
          <a:p>
            <a:pPr lvl="1"/>
            <a:r>
              <a:rPr lang="en-US" sz="1500" dirty="0" smtClean="0"/>
              <a:t>Cons:</a:t>
            </a:r>
            <a:endParaRPr lang="en-US" sz="1500" dirty="0"/>
          </a:p>
          <a:p>
            <a:pPr lvl="2"/>
            <a:r>
              <a:rPr lang="en-US" sz="1500" dirty="0" smtClean="0"/>
              <a:t>Database schema / content has to be adjusted for different scenarios</a:t>
            </a:r>
          </a:p>
          <a:p>
            <a:pPr lvl="2"/>
            <a:r>
              <a:rPr lang="en-US" sz="1500" dirty="0" smtClean="0"/>
              <a:t>Issues with flow precedence </a:t>
            </a:r>
          </a:p>
          <a:p>
            <a:pPr lvl="1"/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Architecture choice #2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FIM policy / workflow engine – our choice :</a:t>
            </a:r>
            <a:br>
              <a:rPr lang="en-US" sz="1900" dirty="0" smtClean="0"/>
            </a:br>
            <a:endParaRPr lang="en-US" sz="1900" dirty="0" smtClean="0"/>
          </a:p>
          <a:p>
            <a:pPr lvl="1"/>
            <a:r>
              <a:rPr lang="en-US" sz="1500" dirty="0" smtClean="0"/>
              <a:t>Create database / LDAP which will be generating groups, aka. Group </a:t>
            </a:r>
            <a:r>
              <a:rPr lang="en-US" sz="1500" dirty="0" err="1" smtClean="0"/>
              <a:t>Populator</a:t>
            </a:r>
            <a:endParaRPr lang="en-US" sz="1500" dirty="0" smtClean="0"/>
          </a:p>
          <a:p>
            <a:pPr lvl="1"/>
            <a:endParaRPr lang="en-US" sz="1500" dirty="0" smtClean="0"/>
          </a:p>
          <a:p>
            <a:pPr lvl="1"/>
            <a:r>
              <a:rPr lang="en-US" sz="1500" dirty="0" smtClean="0"/>
              <a:t>Pros: </a:t>
            </a:r>
          </a:p>
          <a:p>
            <a:pPr lvl="2"/>
            <a:r>
              <a:rPr lang="en-US" sz="1500" dirty="0" smtClean="0"/>
              <a:t>Flexibility of policies engine in triggering group calculation </a:t>
            </a:r>
          </a:p>
          <a:p>
            <a:pPr lvl="2"/>
            <a:r>
              <a:rPr lang="en-US" sz="1500" dirty="0" smtClean="0"/>
              <a:t>Implemented totally in FIM – no external data sources </a:t>
            </a:r>
            <a:endParaRPr lang="en-US" sz="1500" dirty="0"/>
          </a:p>
          <a:p>
            <a:pPr lvl="1"/>
            <a:r>
              <a:rPr lang="en-US" sz="1500" dirty="0" smtClean="0"/>
              <a:t>Cons:</a:t>
            </a:r>
            <a:endParaRPr lang="en-US" sz="1500" dirty="0"/>
          </a:p>
          <a:p>
            <a:pPr lvl="2"/>
            <a:r>
              <a:rPr lang="en-US" sz="1500" dirty="0" smtClean="0"/>
              <a:t>Harder to be maintained by non FIM trained personnel – but not that hard</a:t>
            </a:r>
          </a:p>
          <a:p>
            <a:pPr lvl="2"/>
            <a:r>
              <a:rPr lang="en-US" sz="1500" dirty="0" smtClean="0"/>
              <a:t>Requires some planning ahead – what is triggering rules evaluation</a:t>
            </a:r>
          </a:p>
          <a:p>
            <a:pPr lvl="1"/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Technically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Create group definition:</a:t>
            </a:r>
          </a:p>
          <a:p>
            <a:pPr lvl="1"/>
            <a:r>
              <a:rPr lang="en-US" sz="1600" dirty="0" smtClean="0"/>
              <a:t>What is the scope of a definition</a:t>
            </a:r>
          </a:p>
          <a:p>
            <a:pPr lvl="2"/>
            <a:r>
              <a:rPr lang="en-US" sz="1400" dirty="0" smtClean="0"/>
              <a:t>Handled object type</a:t>
            </a:r>
          </a:p>
          <a:p>
            <a:pPr lvl="2"/>
            <a:r>
              <a:rPr lang="en-US" sz="1400" dirty="0" smtClean="0"/>
              <a:t>Handled attribute(s)</a:t>
            </a:r>
          </a:p>
          <a:p>
            <a:pPr lvl="1"/>
            <a:r>
              <a:rPr lang="en-US" sz="1600" dirty="0" smtClean="0"/>
              <a:t>Group attribute template </a:t>
            </a:r>
          </a:p>
          <a:p>
            <a:pPr lvl="1"/>
            <a:endParaRPr lang="en-US" sz="1600" dirty="0"/>
          </a:p>
          <a:p>
            <a:r>
              <a:rPr lang="en-US" sz="1800" dirty="0" smtClean="0"/>
              <a:t>Trigger group definition evaluation when object in scope has been created / updated / deleted </a:t>
            </a:r>
          </a:p>
          <a:p>
            <a:endParaRPr lang="en-US" sz="1800" dirty="0"/>
          </a:p>
          <a:p>
            <a:r>
              <a:rPr lang="en-US" sz="1800" dirty="0" smtClean="0"/>
              <a:t>Group definition instance</a:t>
            </a:r>
          </a:p>
          <a:p>
            <a:pPr lvl="1"/>
            <a:r>
              <a:rPr lang="en-US" sz="1600" dirty="0" smtClean="0"/>
              <a:t>Additional object to bind Group type definition with Group</a:t>
            </a:r>
          </a:p>
          <a:p>
            <a:pPr lvl="1"/>
            <a:r>
              <a:rPr lang="en-US" sz="1600" dirty="0" smtClean="0"/>
              <a:t>Stores information on criteria used </a:t>
            </a:r>
          </a:p>
          <a:p>
            <a:pPr lvl="1"/>
            <a:r>
              <a:rPr lang="en-US" sz="1600" dirty="0" smtClean="0"/>
              <a:t>Prevents group duplicates </a:t>
            </a:r>
          </a:p>
          <a:p>
            <a:endParaRPr lang="en-US" sz="1800" dirty="0" smtClean="0"/>
          </a:p>
          <a:p>
            <a:pPr lvl="1"/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Technically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844824"/>
            <a:ext cx="5256585" cy="40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Real world use case 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Create groups for organization based on:</a:t>
            </a:r>
          </a:p>
          <a:p>
            <a:pPr lvl="1"/>
            <a:r>
              <a:rPr lang="en-US" sz="1500" dirty="0" smtClean="0"/>
              <a:t>Organizational structure </a:t>
            </a:r>
          </a:p>
          <a:p>
            <a:pPr lvl="1"/>
            <a:r>
              <a:rPr lang="en-US" sz="1500" dirty="0" smtClean="0"/>
              <a:t>Geographical locations</a:t>
            </a:r>
          </a:p>
          <a:p>
            <a:pPr lvl="1"/>
            <a:endParaRPr lang="en-US" sz="1500" dirty="0"/>
          </a:p>
          <a:p>
            <a:r>
              <a:rPr lang="en-US" sz="1700" dirty="0" smtClean="0"/>
              <a:t>Multiple groups for each type</a:t>
            </a:r>
          </a:p>
          <a:p>
            <a:pPr lvl="1"/>
            <a:r>
              <a:rPr lang="en-US" sz="1500" dirty="0" smtClean="0"/>
              <a:t>10 different group type definitions</a:t>
            </a:r>
          </a:p>
          <a:p>
            <a:pPr lvl="1"/>
            <a:endParaRPr lang="en-US" sz="1500" dirty="0"/>
          </a:p>
          <a:p>
            <a:r>
              <a:rPr lang="en-US" sz="1700" dirty="0" smtClean="0"/>
              <a:t>Calculated in total around 14k groups  (SGs &amp; DLs)</a:t>
            </a:r>
          </a:p>
          <a:p>
            <a:endParaRPr lang="en-US" sz="1800" dirty="0" smtClean="0"/>
          </a:p>
          <a:p>
            <a:pPr lvl="1"/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Short Demo Time #4</a:t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 smtClean="0"/>
              <a:t>AutoGroup</a:t>
            </a:r>
            <a:r>
              <a:rPr lang="en-US" sz="3000" dirty="0" smtClean="0"/>
              <a:t> in (Auto)Action</a:t>
            </a:r>
            <a:endParaRPr lang="en-US" sz="3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9290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Initial load:</a:t>
            </a:r>
          </a:p>
          <a:p>
            <a:pPr lvl="1"/>
            <a:r>
              <a:rPr lang="en-US" sz="1700" dirty="0" smtClean="0"/>
              <a:t>Might require recalculation of many objects – find all unique values for groups criteria</a:t>
            </a:r>
          </a:p>
          <a:p>
            <a:pPr lvl="2"/>
            <a:r>
              <a:rPr lang="en-US" sz="1500" dirty="0" smtClean="0"/>
              <a:t>Know your data</a:t>
            </a:r>
          </a:p>
          <a:p>
            <a:pPr lvl="2"/>
            <a:r>
              <a:rPr lang="en-US" sz="1500" dirty="0" smtClean="0"/>
              <a:t>Limit initial set</a:t>
            </a:r>
          </a:p>
          <a:p>
            <a:endParaRPr lang="en-US" sz="1900" dirty="0"/>
          </a:p>
          <a:p>
            <a:r>
              <a:rPr lang="en-US" sz="1900" dirty="0" smtClean="0"/>
              <a:t>Use deferred group calculation if using criteria based groups </a:t>
            </a:r>
          </a:p>
          <a:p>
            <a:endParaRPr lang="en-US" sz="1900" dirty="0" smtClean="0"/>
          </a:p>
          <a:p>
            <a:r>
              <a:rPr lang="en-US" sz="1900" dirty="0" smtClean="0"/>
              <a:t>Cleanup process</a:t>
            </a:r>
          </a:p>
          <a:p>
            <a:pPr lvl="1"/>
            <a:r>
              <a:rPr lang="en-US" sz="1700" dirty="0" smtClean="0"/>
              <a:t>We use Scheduled Tasks in FIM based on Bob Bradley idea</a:t>
            </a:r>
          </a:p>
          <a:p>
            <a:endParaRPr lang="en-US" sz="1800" dirty="0" smtClean="0"/>
          </a:p>
          <a:p>
            <a:pPr lvl="1"/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Thank you … any Q’s?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477" y="3161242"/>
            <a:ext cx="2302396" cy="5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05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Word from </a:t>
            </a:r>
            <a:r>
              <a:rPr lang="en-US" strike="sngStrike" dirty="0" smtClean="0"/>
              <a:t>our</a:t>
            </a:r>
            <a:r>
              <a:rPr lang="en-US" dirty="0" smtClean="0"/>
              <a:t> my sponsor</a:t>
            </a:r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/>
          </p:nvPr>
        </p:nvSpPr>
        <p:spPr>
          <a:xfrm>
            <a:off x="4067944" y="1691640"/>
            <a:ext cx="4472552" cy="4041648"/>
          </a:xfrm>
        </p:spPr>
        <p:txBody>
          <a:bodyPr/>
          <a:lstStyle/>
          <a:p>
            <a:r>
              <a:rPr lang="en-US" sz="1600" dirty="0" smtClean="0"/>
              <a:t>Blog: </a:t>
            </a:r>
            <a:r>
              <a:rPr lang="en-US" sz="1600" dirty="0" smtClean="0">
                <a:hlinkClick r:id="rId2"/>
              </a:rPr>
              <a:t>http://blog.predica.pl</a:t>
            </a:r>
            <a:endParaRPr lang="en-US" sz="1600" dirty="0" smtClean="0"/>
          </a:p>
          <a:p>
            <a:r>
              <a:rPr lang="en-US" sz="1600" dirty="0" smtClean="0"/>
              <a:t>Web: </a:t>
            </a:r>
            <a:r>
              <a:rPr lang="en-US" sz="1600" dirty="0" smtClean="0">
                <a:hlinkClick r:id="rId3"/>
              </a:rPr>
              <a:t>http://www.predica.pl</a:t>
            </a:r>
            <a:endParaRPr lang="en-US" sz="1600" dirty="0" smtClean="0"/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2" y="1867025"/>
            <a:ext cx="3024337" cy="1265831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17" y="3684257"/>
            <a:ext cx="2442457" cy="141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FIM UI extensions – publishing the other way</a:t>
            </a:r>
          </a:p>
          <a:p>
            <a:endParaRPr lang="en-US" sz="1900" dirty="0" smtClean="0"/>
          </a:p>
          <a:p>
            <a:r>
              <a:rPr lang="en-US" sz="1900" dirty="0" smtClean="0"/>
              <a:t>Office 365 management with PowerShell and Soren’s help</a:t>
            </a:r>
          </a:p>
          <a:p>
            <a:endParaRPr lang="en-US" sz="1900" dirty="0" smtClean="0"/>
          </a:p>
          <a:p>
            <a:r>
              <a:rPr lang="en-US" sz="1900" dirty="0" err="1" smtClean="0"/>
              <a:t>AutoGroup</a:t>
            </a:r>
            <a:r>
              <a:rPr lang="en-US" sz="1900" dirty="0" smtClean="0"/>
              <a:t> on FIM: idea and implementation</a:t>
            </a:r>
            <a:endParaRPr lang="pl-PL" sz="1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FIM UI way, or highway … really?? </a:t>
            </a:r>
            <a:endParaRPr lang="en-US" sz="3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417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Our story with FIM UI extension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We all know FIM UI story so let’s skip it</a:t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sz="1900" dirty="0" smtClean="0"/>
              <a:t>First attempt:</a:t>
            </a:r>
          </a:p>
          <a:p>
            <a:pPr lvl="1"/>
            <a:r>
              <a:rPr lang="en-US" sz="1700" dirty="0" smtClean="0"/>
              <a:t>Major makeover of FIM UI portal </a:t>
            </a:r>
          </a:p>
          <a:p>
            <a:pPr lvl="1"/>
            <a:r>
              <a:rPr lang="en-US" sz="1700" dirty="0" smtClean="0"/>
              <a:t>Completely replacement for “user” part of portal with many custom object types and scenarios</a:t>
            </a:r>
            <a:br>
              <a:rPr lang="en-US" sz="1700" dirty="0" smtClean="0"/>
            </a:br>
            <a:endParaRPr lang="en-US" sz="1700" dirty="0" smtClean="0"/>
          </a:p>
          <a:p>
            <a:r>
              <a:rPr lang="en-US" sz="1900" dirty="0" smtClean="0"/>
              <a:t>Project</a:t>
            </a:r>
          </a:p>
          <a:p>
            <a:pPr lvl="1"/>
            <a:r>
              <a:rPr lang="en-US" sz="1700" dirty="0" smtClean="0"/>
              <a:t>300 application screens developed</a:t>
            </a:r>
          </a:p>
          <a:p>
            <a:pPr lvl="1"/>
            <a:r>
              <a:rPr lang="en-US" sz="1700" dirty="0" smtClean="0"/>
              <a:t>Team of 10-12 people, 80% of pure app developers</a:t>
            </a:r>
          </a:p>
          <a:p>
            <a:pPr lvl="1"/>
            <a:endParaRPr lang="en-US" sz="1700" dirty="0" smtClean="0"/>
          </a:p>
          <a:p>
            <a:r>
              <a:rPr lang="en-US" sz="1900" dirty="0" smtClean="0"/>
              <a:t>Result</a:t>
            </a:r>
          </a:p>
          <a:p>
            <a:pPr lvl="1"/>
            <a:r>
              <a:rPr lang="en-US" sz="1700" dirty="0" smtClean="0"/>
              <a:t>FIM </a:t>
            </a:r>
            <a:r>
              <a:rPr lang="en-US" sz="1700" dirty="0"/>
              <a:t>Client </a:t>
            </a:r>
            <a:r>
              <a:rPr lang="en-US" sz="1700" dirty="0" smtClean="0"/>
              <a:t>Library - </a:t>
            </a:r>
            <a:r>
              <a:rPr lang="en-US" sz="1700" dirty="0">
                <a:hlinkClick r:id="rId2"/>
              </a:rPr>
              <a:t>https://github.com/Predica/FimClient</a:t>
            </a:r>
            <a:endParaRPr lang="pl-PL" sz="1700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Conclusions #1 – Deployment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How to build and deploy FIM UI solution??</a:t>
            </a:r>
          </a:p>
          <a:p>
            <a:pPr lvl="1"/>
            <a:r>
              <a:rPr lang="en-US" sz="1700" dirty="0" smtClean="0"/>
              <a:t>On SharePoint</a:t>
            </a:r>
          </a:p>
          <a:p>
            <a:pPr lvl="1"/>
            <a:r>
              <a:rPr lang="en-US" sz="1700" dirty="0" smtClean="0"/>
              <a:t>Avoid manual changes to FIM resources</a:t>
            </a:r>
          </a:p>
          <a:p>
            <a:pPr lvl="1"/>
            <a:r>
              <a:rPr lang="en-US" sz="1700" dirty="0" smtClean="0"/>
              <a:t>Do not be affected with FIM upgrades</a:t>
            </a:r>
          </a:p>
          <a:p>
            <a:endParaRPr lang="en-US" sz="1900" dirty="0"/>
          </a:p>
          <a:p>
            <a:r>
              <a:rPr lang="en-US" sz="1900" dirty="0" smtClean="0"/>
              <a:t>Solution - SharePoint feature (web part) </a:t>
            </a:r>
          </a:p>
          <a:p>
            <a:pPr lvl="1"/>
            <a:r>
              <a:rPr lang="en-US" sz="1700" dirty="0" smtClean="0"/>
              <a:t>Easy to deploy – feature on the site</a:t>
            </a:r>
          </a:p>
          <a:p>
            <a:pPr lvl="1"/>
            <a:r>
              <a:rPr lang="en-US" sz="1700" dirty="0" smtClean="0"/>
              <a:t>Easy to configure </a:t>
            </a:r>
          </a:p>
          <a:p>
            <a:pPr lvl="1"/>
            <a:endParaRPr lang="en-US" sz="1700" dirty="0"/>
          </a:p>
          <a:p>
            <a:r>
              <a:rPr lang="en-US" sz="1900" dirty="0" smtClean="0"/>
              <a:t>Result</a:t>
            </a:r>
          </a:p>
          <a:p>
            <a:pPr lvl="1"/>
            <a:r>
              <a:rPr lang="en-US" sz="1700" dirty="0" smtClean="0"/>
              <a:t>Integrate literally any page with FIM portal layout</a:t>
            </a:r>
            <a:endParaRPr lang="pl-PL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Short Demo Time #1</a:t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FIM UI integration</a:t>
            </a:r>
            <a:endParaRPr lang="en-US" sz="3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7056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A92ECC-4BE7-47DF-8750-E10F286631C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46557" y="694443"/>
            <a:ext cx="7381492" cy="523149"/>
          </a:xfrm>
        </p:spPr>
        <p:txBody>
          <a:bodyPr/>
          <a:lstStyle/>
          <a:p>
            <a:r>
              <a:rPr lang="en-US" dirty="0" smtClean="0"/>
              <a:t>Conclusions #2 – Infrastructure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3648" y="1580631"/>
            <a:ext cx="7397496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Make sure that your infrastructure is right</a:t>
            </a:r>
            <a:br>
              <a:rPr lang="en-US" sz="1900" dirty="0" smtClean="0"/>
            </a:br>
            <a:endParaRPr lang="en-US" sz="1900" dirty="0" smtClean="0"/>
          </a:p>
          <a:p>
            <a:pPr lvl="1"/>
            <a:r>
              <a:rPr lang="en-US" sz="1700" dirty="0" smtClean="0"/>
              <a:t>SharePoint configuration</a:t>
            </a:r>
          </a:p>
          <a:p>
            <a:pPr lvl="2"/>
            <a:r>
              <a:rPr lang="en-US" sz="1500" dirty="0" smtClean="0"/>
              <a:t>Alternate access mappings</a:t>
            </a:r>
          </a:p>
          <a:p>
            <a:pPr lvl="2"/>
            <a:r>
              <a:rPr lang="en-US" sz="1500" dirty="0" smtClean="0"/>
              <a:t>Kerberos configuration</a:t>
            </a:r>
            <a:br>
              <a:rPr lang="en-US" sz="1500" dirty="0" smtClean="0"/>
            </a:br>
            <a:endParaRPr lang="en-US" sz="1500" dirty="0" smtClean="0"/>
          </a:p>
          <a:p>
            <a:pPr lvl="1"/>
            <a:r>
              <a:rPr lang="en-US" sz="1700" dirty="0" smtClean="0"/>
              <a:t>Network load balancing – software or hardware</a:t>
            </a:r>
          </a:p>
          <a:p>
            <a:pPr lvl="2"/>
            <a:r>
              <a:rPr lang="en-US" sz="1500" dirty="0" smtClean="0"/>
              <a:t>Session problems </a:t>
            </a:r>
          </a:p>
          <a:p>
            <a:pPr marL="914400" lvl="2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455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">
  <a:themeElements>
    <a:clrScheme name="Predica">
      <a:dk1>
        <a:sysClr val="windowText" lastClr="000000"/>
      </a:dk1>
      <a:lt1>
        <a:sysClr val="window" lastClr="FFFFFF"/>
      </a:lt1>
      <a:dk2>
        <a:srgbClr val="939598"/>
      </a:dk2>
      <a:lt2>
        <a:srgbClr val="D3D3D3"/>
      </a:lt2>
      <a:accent1>
        <a:srgbClr val="EF5050"/>
      </a:accent1>
      <a:accent2>
        <a:srgbClr val="272A44"/>
      </a:accent2>
      <a:accent3>
        <a:srgbClr val="F5C86C"/>
      </a:accent3>
      <a:accent4>
        <a:srgbClr val="76C483"/>
      </a:accent4>
      <a:accent5>
        <a:srgbClr val="81AADA"/>
      </a:accent5>
      <a:accent6>
        <a:srgbClr val="5E455E"/>
      </a:accent6>
      <a:hlink>
        <a:srgbClr val="EF5050"/>
      </a:hlink>
      <a:folHlink>
        <a:srgbClr val="F46C6C"/>
      </a:folHlink>
    </a:clrScheme>
    <a:fontScheme name="Predica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Predica Word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ica Presentation Template EN v11.potx" id="{46A12FCD-FEEC-4247-852D-0149B202F684}" vid="{A04B5265-EF95-4E8E-9E33-1CD5352E5D2A}"/>
    </a:ext>
  </a:extLst>
</a:theme>
</file>

<file path=ppt/theme/theme2.xml><?xml version="1.0" encoding="utf-8"?>
<a:theme xmlns:a="http://schemas.openxmlformats.org/drawingml/2006/main" name="Title page - yellow">
  <a:themeElements>
    <a:clrScheme name="Predica">
      <a:dk1>
        <a:sysClr val="windowText" lastClr="000000"/>
      </a:dk1>
      <a:lt1>
        <a:sysClr val="window" lastClr="FFFFFF"/>
      </a:lt1>
      <a:dk2>
        <a:srgbClr val="939598"/>
      </a:dk2>
      <a:lt2>
        <a:srgbClr val="D3D3D3"/>
      </a:lt2>
      <a:accent1>
        <a:srgbClr val="EF5050"/>
      </a:accent1>
      <a:accent2>
        <a:srgbClr val="272A44"/>
      </a:accent2>
      <a:accent3>
        <a:srgbClr val="F5C86C"/>
      </a:accent3>
      <a:accent4>
        <a:srgbClr val="76C483"/>
      </a:accent4>
      <a:accent5>
        <a:srgbClr val="81AADA"/>
      </a:accent5>
      <a:accent6>
        <a:srgbClr val="5E455E"/>
      </a:accent6>
      <a:hlink>
        <a:srgbClr val="EF5050"/>
      </a:hlink>
      <a:folHlink>
        <a:srgbClr val="F46C6C"/>
      </a:folHlink>
    </a:clrScheme>
    <a:fontScheme name="Custom 1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Predica Word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ica Presentation Template EN v11.potx" id="{46A12FCD-FEEC-4247-852D-0149B202F684}" vid="{F880ED69-4C02-4AB6-B2CA-909FF4B751DA}"/>
    </a:ext>
  </a:extLst>
</a:theme>
</file>

<file path=ppt/theme/theme3.xml><?xml version="1.0" encoding="utf-8"?>
<a:theme xmlns:a="http://schemas.openxmlformats.org/drawingml/2006/main" name="Title page - green">
  <a:themeElements>
    <a:clrScheme name="Predica">
      <a:dk1>
        <a:sysClr val="windowText" lastClr="000000"/>
      </a:dk1>
      <a:lt1>
        <a:sysClr val="window" lastClr="FFFFFF"/>
      </a:lt1>
      <a:dk2>
        <a:srgbClr val="939598"/>
      </a:dk2>
      <a:lt2>
        <a:srgbClr val="D3D3D3"/>
      </a:lt2>
      <a:accent1>
        <a:srgbClr val="EF5050"/>
      </a:accent1>
      <a:accent2>
        <a:srgbClr val="272A44"/>
      </a:accent2>
      <a:accent3>
        <a:srgbClr val="F5C86C"/>
      </a:accent3>
      <a:accent4>
        <a:srgbClr val="76C483"/>
      </a:accent4>
      <a:accent5>
        <a:srgbClr val="81AADA"/>
      </a:accent5>
      <a:accent6>
        <a:srgbClr val="5E455E"/>
      </a:accent6>
      <a:hlink>
        <a:srgbClr val="EF5050"/>
      </a:hlink>
      <a:folHlink>
        <a:srgbClr val="F46C6C"/>
      </a:folHlink>
    </a:clrScheme>
    <a:fontScheme name="Custom 1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Predica Word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ica Presentation Template EN v11.potx" id="{46A12FCD-FEEC-4247-852D-0149B202F684}" vid="{3E59C4B7-501B-452D-8494-98DDAC723CDE}"/>
    </a:ext>
  </a:extLst>
</a:theme>
</file>

<file path=ppt/theme/theme4.xml><?xml version="1.0" encoding="utf-8"?>
<a:theme xmlns:a="http://schemas.openxmlformats.org/drawingml/2006/main" name="Content">
  <a:themeElements>
    <a:clrScheme name="Predica">
      <a:dk1>
        <a:sysClr val="windowText" lastClr="000000"/>
      </a:dk1>
      <a:lt1>
        <a:sysClr val="window" lastClr="FFFFFF"/>
      </a:lt1>
      <a:dk2>
        <a:srgbClr val="939598"/>
      </a:dk2>
      <a:lt2>
        <a:srgbClr val="D3D3D3"/>
      </a:lt2>
      <a:accent1>
        <a:srgbClr val="EF5050"/>
      </a:accent1>
      <a:accent2>
        <a:srgbClr val="272A44"/>
      </a:accent2>
      <a:accent3>
        <a:srgbClr val="F5C86C"/>
      </a:accent3>
      <a:accent4>
        <a:srgbClr val="76C483"/>
      </a:accent4>
      <a:accent5>
        <a:srgbClr val="81AADA"/>
      </a:accent5>
      <a:accent6>
        <a:srgbClr val="5E455E"/>
      </a:accent6>
      <a:hlink>
        <a:srgbClr val="EF5050"/>
      </a:hlink>
      <a:folHlink>
        <a:srgbClr val="F46C6C"/>
      </a:folHlink>
    </a:clrScheme>
    <a:fontScheme name="Predica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ica Presentation Template EN v11.potx" id="{46A12FCD-FEEC-4247-852D-0149B202F684}" vid="{D5782B43-65BF-48E2-AD30-D0106134FC56}"/>
    </a:ext>
  </a:extLst>
</a:theme>
</file>

<file path=ppt/theme/theme5.xml><?xml version="1.0" encoding="utf-8"?>
<a:theme xmlns:a="http://schemas.openxmlformats.org/drawingml/2006/main" name="Content - Green">
  <a:themeElements>
    <a:clrScheme name="Predica">
      <a:dk1>
        <a:sysClr val="windowText" lastClr="000000"/>
      </a:dk1>
      <a:lt1>
        <a:sysClr val="window" lastClr="FFFFFF"/>
      </a:lt1>
      <a:dk2>
        <a:srgbClr val="939598"/>
      </a:dk2>
      <a:lt2>
        <a:srgbClr val="D3D3D3"/>
      </a:lt2>
      <a:accent1>
        <a:srgbClr val="EF5050"/>
      </a:accent1>
      <a:accent2>
        <a:srgbClr val="272A44"/>
      </a:accent2>
      <a:accent3>
        <a:srgbClr val="F5C86C"/>
      </a:accent3>
      <a:accent4>
        <a:srgbClr val="76C483"/>
      </a:accent4>
      <a:accent5>
        <a:srgbClr val="81AADA"/>
      </a:accent5>
      <a:accent6>
        <a:srgbClr val="5E455E"/>
      </a:accent6>
      <a:hlink>
        <a:srgbClr val="EF5050"/>
      </a:hlink>
      <a:folHlink>
        <a:srgbClr val="F46C6C"/>
      </a:folHlink>
    </a:clrScheme>
    <a:fontScheme name="Predica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ica Presentation Template EN v11.potx" id="{46A12FCD-FEEC-4247-852D-0149B202F684}" vid="{04DE6B1D-F04E-4D2B-906D-17CB74C93561}"/>
    </a:ext>
  </a:extLst>
</a:theme>
</file>

<file path=ppt/theme/theme6.xml><?xml version="1.0" encoding="utf-8"?>
<a:theme xmlns:a="http://schemas.openxmlformats.org/drawingml/2006/main" name="Content - Yellow">
  <a:themeElements>
    <a:clrScheme name="Predica">
      <a:dk1>
        <a:sysClr val="windowText" lastClr="000000"/>
      </a:dk1>
      <a:lt1>
        <a:sysClr val="window" lastClr="FFFFFF"/>
      </a:lt1>
      <a:dk2>
        <a:srgbClr val="939598"/>
      </a:dk2>
      <a:lt2>
        <a:srgbClr val="D3D3D3"/>
      </a:lt2>
      <a:accent1>
        <a:srgbClr val="EF5050"/>
      </a:accent1>
      <a:accent2>
        <a:srgbClr val="272A44"/>
      </a:accent2>
      <a:accent3>
        <a:srgbClr val="F5C86C"/>
      </a:accent3>
      <a:accent4>
        <a:srgbClr val="76C483"/>
      </a:accent4>
      <a:accent5>
        <a:srgbClr val="81AADA"/>
      </a:accent5>
      <a:accent6>
        <a:srgbClr val="5E455E"/>
      </a:accent6>
      <a:hlink>
        <a:srgbClr val="EF5050"/>
      </a:hlink>
      <a:folHlink>
        <a:srgbClr val="F46C6C"/>
      </a:folHlink>
    </a:clrScheme>
    <a:fontScheme name="Predica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ica Presentation Template EN v11.potx" id="{46A12FCD-FEEC-4247-852D-0149B202F684}" vid="{FD1987AE-3D0B-4CC9-BD5A-790C5F2F166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dica">
    <a:dk1>
      <a:sysClr val="windowText" lastClr="000000"/>
    </a:dk1>
    <a:lt1>
      <a:sysClr val="window" lastClr="FFFFFF"/>
    </a:lt1>
    <a:dk2>
      <a:srgbClr val="939598"/>
    </a:dk2>
    <a:lt2>
      <a:srgbClr val="D3D3D3"/>
    </a:lt2>
    <a:accent1>
      <a:srgbClr val="EF5050"/>
    </a:accent1>
    <a:accent2>
      <a:srgbClr val="272A44"/>
    </a:accent2>
    <a:accent3>
      <a:srgbClr val="F5C86C"/>
    </a:accent3>
    <a:accent4>
      <a:srgbClr val="76C483"/>
    </a:accent4>
    <a:accent5>
      <a:srgbClr val="81AADA"/>
    </a:accent5>
    <a:accent6>
      <a:srgbClr val="5E455E"/>
    </a:accent6>
    <a:hlink>
      <a:srgbClr val="EF5050"/>
    </a:hlink>
    <a:folHlink>
      <a:srgbClr val="F46C6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ac09612-e9fd-412c-9bda-80dd1a0d32b8">PREDICA-61-1145</_dlc_DocId>
    <_dlc_DocIdUrl xmlns="fac09612-e9fd-412c-9bda-80dd1a0d32b8">
      <Url>https://predica365.sharepoint.com/marketing/_layouts/15/DocIdRedir.aspx?ID=PREDICA-61-1145</Url>
      <Description>PREDICA-61-1145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F295C42C24409E71F617DD3474F5" ma:contentTypeVersion="0" ma:contentTypeDescription="Create a new document." ma:contentTypeScope="" ma:versionID="c593dfdcbd9d58b2cabc8ff7136876e6">
  <xsd:schema xmlns:xsd="http://www.w3.org/2001/XMLSchema" xmlns:xs="http://www.w3.org/2001/XMLSchema" xmlns:p="http://schemas.microsoft.com/office/2006/metadata/properties" xmlns:ns2="fac09612-e9fd-412c-9bda-80dd1a0d32b8" targetNamespace="http://schemas.microsoft.com/office/2006/metadata/properties" ma:root="true" ma:fieldsID="c7f7b06cd05b7c43743ca6540364e67a" ns2:_="">
    <xsd:import namespace="fac09612-e9fd-412c-9bda-80dd1a0d32b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09612-e9fd-412c-9bda-80dd1a0d32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93C4F3-AD1A-4E47-818C-2A0AE27A6C5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9A4301B-A6BC-4C02-9DC6-6F6AEB0E513C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fac09612-e9fd-412c-9bda-80dd1a0d32b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E5A4BF-478D-45A5-86EB-0BC1F957A4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598CF48-F35C-400E-BD32-3D912A457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09612-e9fd-412c-9bda-80dd1a0d3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Predica Presentation Template</Template>
  <TotalTime>1200</TotalTime>
  <Words>801</Words>
  <Application>Microsoft Office PowerPoint</Application>
  <PresentationFormat>On-screen Show (4:3)</PresentationFormat>
  <Paragraphs>249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DIN</vt:lpstr>
      <vt:lpstr>Wingdings</vt:lpstr>
      <vt:lpstr>Title page</vt:lpstr>
      <vt:lpstr>Title page - yellow</vt:lpstr>
      <vt:lpstr>Title page - green</vt:lpstr>
      <vt:lpstr>Content</vt:lpstr>
      <vt:lpstr>Content - Green</vt:lpstr>
      <vt:lpstr>Content - Yellow</vt:lpstr>
      <vt:lpstr>Predica bag of (FIM)tricks  </vt:lpstr>
      <vt:lpstr>Word from our my sponsor</vt:lpstr>
      <vt:lpstr>Word from our my sponsor</vt:lpstr>
      <vt:lpstr>Agenda</vt:lpstr>
      <vt:lpstr>FIM UI way, or highway … really?? </vt:lpstr>
      <vt:lpstr>Our story with FIM UI extension</vt:lpstr>
      <vt:lpstr>Conclusions #1 – Deployment</vt:lpstr>
      <vt:lpstr>Short Demo Time #1  FIM UI integration</vt:lpstr>
      <vt:lpstr>Conclusions #2 – Infrastructure</vt:lpstr>
      <vt:lpstr>Conclusions #3 – Development</vt:lpstr>
      <vt:lpstr>Short Demo Time #2  FIM UI: Permission mangement</vt:lpstr>
      <vt:lpstr>FIM UI extension - Conclusion</vt:lpstr>
      <vt:lpstr>Office 365 integration aka Soren’ integration bus </vt:lpstr>
      <vt:lpstr>Office 365</vt:lpstr>
      <vt:lpstr>Office 365  … life after Sync</vt:lpstr>
      <vt:lpstr>Integration points </vt:lpstr>
      <vt:lpstr>O365 and PowerShell</vt:lpstr>
      <vt:lpstr>Short Demo Time #3  FIM  + PowerShell = O365</vt:lpstr>
      <vt:lpstr>FIM + PowerShell = Office 365: Lessons learned</vt:lpstr>
      <vt:lpstr>AutoGroup </vt:lpstr>
      <vt:lpstr>Task</vt:lpstr>
      <vt:lpstr>Architecture choice #1</vt:lpstr>
      <vt:lpstr>Architecture choice #2</vt:lpstr>
      <vt:lpstr>Technically</vt:lpstr>
      <vt:lpstr>Technically</vt:lpstr>
      <vt:lpstr>Real world use case </vt:lpstr>
      <vt:lpstr>Short Demo Time #4  AutoGroup in (Auto)Action</vt:lpstr>
      <vt:lpstr>Challenges </vt:lpstr>
      <vt:lpstr>PowerPoint Presentation</vt:lpstr>
    </vt:vector>
  </TitlesOfParts>
  <Company>Predica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Andrzej Lipka</dc:creator>
  <cp:lastModifiedBy>Tomasz Onyszko</cp:lastModifiedBy>
  <cp:revision>86</cp:revision>
  <dcterms:created xsi:type="dcterms:W3CDTF">2014-01-02T09:38:35Z</dcterms:created>
  <dcterms:modified xsi:type="dcterms:W3CDTF">2014-07-16T20:12:58Z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0x010100802FF295C42C24409E71F617DD3474F5</vt:lpwstr>
  </property>
  <property fmtid="{D5CDD505-2E9C-101B-9397-08002B2CF9AE}" pid="3" name="_dlc_DocIdItemGuid">
    <vt:lpwstr>43734f6e-3619-4dee-8a3c-3f8f392dd5d9</vt:lpwstr>
  </property>
</Properties>
</file>