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jpeg"/>
  <Override PartName="/ppt/media/image11.jpg" ContentType="image/jpeg"/>
  <Override PartName="/ppt/media/image12.jpg" ContentType="image/jpeg"/>
  <Override PartName="/ppt/media/image1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5" r:id="rId6"/>
    <p:sldId id="261" r:id="rId7"/>
    <p:sldId id="264" r:id="rId8"/>
    <p:sldId id="265" r:id="rId9"/>
    <p:sldId id="260" r:id="rId10"/>
    <p:sldId id="263" r:id="rId11"/>
    <p:sldId id="271" r:id="rId12"/>
    <p:sldId id="262" r:id="rId13"/>
    <p:sldId id="272" r:id="rId14"/>
    <p:sldId id="273" r:id="rId15"/>
    <p:sldId id="274" r:id="rId16"/>
    <p:sldId id="266" r:id="rId17"/>
    <p:sldId id="269" r:id="rId18"/>
    <p:sldId id="268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B0650A-0AA8-4984-8307-DE6077ECCDAE}" type="datetimeFigureOut">
              <a:rPr lang="nl-NL" smtClean="0"/>
              <a:t>18-6-2014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C542E-6F24-45F4-9233-F154663B83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0894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21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108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2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852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1185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63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23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24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64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74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26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6/18/2014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92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Reporting on FIM</a:t>
            </a:r>
            <a:endParaRPr lang="nl-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Andy van den Biggelaar</a:t>
            </a:r>
          </a:p>
          <a:p>
            <a:r>
              <a:rPr lang="en-US" dirty="0" err="1" smtClean="0"/>
              <a:t>SecIdm</a:t>
            </a:r>
            <a:r>
              <a:rPr lang="en-US" dirty="0" smtClean="0"/>
              <a:t> Specialist</a:t>
            </a:r>
          </a:p>
          <a:p>
            <a:r>
              <a:rPr lang="en-US" dirty="0" err="1" smtClean="0"/>
              <a:t>Wortell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73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</p:spPr>
        <p:txBody>
          <a:bodyPr/>
          <a:lstStyle/>
          <a:p>
            <a:r>
              <a:rPr lang="en-US" dirty="0" err="1" smtClean="0"/>
              <a:t>Splunk</a:t>
            </a:r>
            <a:r>
              <a:rPr lang="en-US" dirty="0" smtClean="0"/>
              <a:t> </a:t>
            </a:r>
            <a:r>
              <a:rPr lang="en-US" dirty="0"/>
              <a:t>&amp; OCG’s </a:t>
            </a:r>
            <a:r>
              <a:rPr lang="en-US" dirty="0" err="1"/>
              <a:t>Splunk</a:t>
            </a:r>
            <a:r>
              <a:rPr lang="en-US" dirty="0"/>
              <a:t> for FIM app</a:t>
            </a:r>
            <a:br>
              <a:rPr lang="en-US" dirty="0"/>
            </a:br>
            <a:r>
              <a:rPr lang="en-US" dirty="0" err="1" smtClean="0"/>
              <a:t>Splunk</a:t>
            </a:r>
            <a:r>
              <a:rPr lang="en-US" dirty="0" smtClean="0"/>
              <a:t> and FIM?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 contains: </a:t>
            </a:r>
          </a:p>
          <a:p>
            <a:pPr lvl="1"/>
            <a:r>
              <a:rPr lang="en-US" dirty="0" smtClean="0"/>
              <a:t>collecting scripts </a:t>
            </a:r>
            <a:r>
              <a:rPr lang="en-US" smtClean="0"/>
              <a:t>(PS)</a:t>
            </a:r>
            <a:endParaRPr lang="en-US" dirty="0" smtClean="0"/>
          </a:p>
          <a:p>
            <a:pPr lvl="1"/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Dashboard</a:t>
            </a:r>
          </a:p>
          <a:p>
            <a:r>
              <a:rPr lang="en-US" dirty="0" smtClean="0"/>
              <a:t>Dashboard has three sections</a:t>
            </a:r>
          </a:p>
          <a:p>
            <a:pPr lvl="1"/>
            <a:r>
              <a:rPr lang="en-US" dirty="0" smtClean="0"/>
              <a:t>Service Operations</a:t>
            </a:r>
          </a:p>
          <a:p>
            <a:pPr lvl="1"/>
            <a:r>
              <a:rPr lang="en-US" dirty="0" smtClean="0"/>
              <a:t>Service Level</a:t>
            </a:r>
          </a:p>
          <a:p>
            <a:pPr lvl="1"/>
            <a:r>
              <a:rPr lang="en-US" dirty="0" smtClean="0"/>
              <a:t>Analytics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288" y="1742437"/>
            <a:ext cx="285750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9516" y="3313424"/>
            <a:ext cx="2857500" cy="1419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5391" y="4545727"/>
            <a:ext cx="5381625" cy="1487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Splunk</a:t>
            </a:r>
            <a:r>
              <a:rPr lang="en-US" dirty="0" smtClean="0"/>
              <a:t> </a:t>
            </a:r>
            <a:r>
              <a:rPr lang="en-US" dirty="0"/>
              <a:t>&amp; OCG’s </a:t>
            </a:r>
            <a:r>
              <a:rPr lang="en-US" dirty="0" err="1"/>
              <a:t>Splunk</a:t>
            </a:r>
            <a:r>
              <a:rPr lang="en-US" dirty="0"/>
              <a:t> for FIM app</a:t>
            </a:r>
            <a:br>
              <a:rPr lang="en-US" dirty="0"/>
            </a:br>
            <a:r>
              <a:rPr lang="en-US" dirty="0" smtClean="0"/>
              <a:t>What do I need?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Server</a:t>
            </a:r>
          </a:p>
          <a:p>
            <a:pPr lvl="1"/>
            <a:r>
              <a:rPr lang="en-US" dirty="0" smtClean="0"/>
              <a:t>Windows 2008R2 or newer</a:t>
            </a:r>
          </a:p>
          <a:p>
            <a:pPr lvl="1"/>
            <a:r>
              <a:rPr lang="en-US" dirty="0" smtClean="0"/>
              <a:t>Linux distribution</a:t>
            </a:r>
          </a:p>
          <a:p>
            <a:r>
              <a:rPr lang="en-US" dirty="0" err="1" smtClean="0"/>
              <a:t>Splunk</a:t>
            </a:r>
            <a:r>
              <a:rPr lang="en-US" dirty="0" smtClean="0"/>
              <a:t> Software</a:t>
            </a:r>
          </a:p>
          <a:p>
            <a:pPr lvl="1"/>
            <a:r>
              <a:rPr lang="en-US" dirty="0" smtClean="0"/>
              <a:t>Free download at splunk.com</a:t>
            </a:r>
          </a:p>
          <a:p>
            <a:pPr lvl="1"/>
            <a:r>
              <a:rPr lang="en-US" dirty="0" smtClean="0"/>
              <a:t>Free edition allows 500MB indexed data per day</a:t>
            </a:r>
          </a:p>
          <a:p>
            <a:pPr lvl="2"/>
            <a:r>
              <a:rPr lang="en-US" dirty="0" smtClean="0"/>
              <a:t>Enterprise Edition Licenses are per quote</a:t>
            </a:r>
          </a:p>
          <a:p>
            <a:r>
              <a:rPr lang="en-US" dirty="0" smtClean="0"/>
              <a:t>OCG’s </a:t>
            </a:r>
            <a:r>
              <a:rPr lang="en-US" dirty="0" err="1" smtClean="0"/>
              <a:t>Splunk</a:t>
            </a:r>
            <a:r>
              <a:rPr lang="en-US" dirty="0" smtClean="0"/>
              <a:t> for FIM app</a:t>
            </a:r>
          </a:p>
          <a:p>
            <a:pPr lvl="1"/>
            <a:r>
              <a:rPr lang="en-US" dirty="0" smtClean="0"/>
              <a:t>Free download from </a:t>
            </a:r>
            <a:r>
              <a:rPr lang="en-US" dirty="0" err="1" smtClean="0"/>
              <a:t>splunkbase</a:t>
            </a:r>
            <a:endParaRPr lang="en-US" dirty="0"/>
          </a:p>
          <a:p>
            <a:r>
              <a:rPr lang="en-US" dirty="0" smtClean="0"/>
              <a:t>Patience and Time</a:t>
            </a:r>
          </a:p>
          <a:p>
            <a:pPr lvl="1"/>
            <a:endParaRPr lang="en-US" dirty="0" smtClean="0"/>
          </a:p>
          <a:p>
            <a:pPr lvl="1"/>
            <a:endParaRPr lang="nl-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075" y="3571875"/>
            <a:ext cx="1600200" cy="228600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6962775" y="2616200"/>
            <a:ext cx="2771775" cy="1200150"/>
          </a:xfrm>
          <a:prstGeom prst="wedgeEllipse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Don’t tell me,</a:t>
            </a:r>
          </a:p>
          <a:p>
            <a:pPr algn="ctr"/>
            <a:r>
              <a:rPr lang="en-US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SHOW me!</a:t>
            </a:r>
            <a:endParaRPr lang="nl-N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126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Reporting </a:t>
            </a:r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dirty="0" smtClean="0"/>
              <a:t>Another reporting solution!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SQL Server Reporting Services</a:t>
            </a:r>
          </a:p>
          <a:p>
            <a:pPr lvl="1"/>
            <a:r>
              <a:rPr lang="en-US" dirty="0" smtClean="0"/>
              <a:t>Separate server?</a:t>
            </a:r>
          </a:p>
          <a:p>
            <a:pPr lvl="1"/>
            <a:r>
              <a:rPr lang="en-US" dirty="0" smtClean="0"/>
              <a:t>Database placement?</a:t>
            </a:r>
          </a:p>
          <a:p>
            <a:pPr lvl="1"/>
            <a:r>
              <a:rPr lang="en-US" dirty="0" smtClean="0"/>
              <a:t>SharePoint Integrated?</a:t>
            </a:r>
          </a:p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T-SQL scripts</a:t>
            </a:r>
          </a:p>
          <a:p>
            <a:pPr lvl="1"/>
            <a:r>
              <a:rPr lang="en-US" dirty="0" smtClean="0"/>
              <a:t>Auditing</a:t>
            </a:r>
          </a:p>
          <a:p>
            <a:pPr lvl="1"/>
            <a:r>
              <a:rPr lang="en-US" dirty="0" smtClean="0"/>
              <a:t>Triggers</a:t>
            </a:r>
          </a:p>
          <a:p>
            <a:r>
              <a:rPr lang="en-US" dirty="0" smtClean="0"/>
              <a:t>Report design</a:t>
            </a:r>
          </a:p>
          <a:p>
            <a:pPr lvl="1"/>
            <a:r>
              <a:rPr lang="en-US" dirty="0" smtClean="0"/>
              <a:t>Report Builder</a:t>
            </a:r>
          </a:p>
          <a:p>
            <a:pPr lvl="1"/>
            <a:r>
              <a:rPr lang="en-US" dirty="0" smtClean="0"/>
              <a:t>SQL Data Tools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0186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Reporting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How does it work?</a:t>
            </a:r>
            <a:endParaRPr lang="nl-NL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4011613" y="186213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FIM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5360988" y="541178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Data Repository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2900363" y="541178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 smtClean="0">
                <a:solidFill>
                  <a:schemeClr val="bg1"/>
                </a:solidFill>
              </a:rPr>
              <a:t>Request Parameters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>
            <a:off x="2600325" y="3209925"/>
            <a:ext cx="1912938" cy="922338"/>
          </a:xfrm>
          <a:prstGeom prst="bentUpArrow">
            <a:avLst>
              <a:gd name="adj1" fmla="val 13478"/>
              <a:gd name="adj2" fmla="val 13733"/>
              <a:gd name="adj3" fmla="val 20278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773238" y="638651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400" dirty="0" err="1">
                <a:latin typeface="Segoe" pitchFamily="34" charset="0"/>
              </a:rPr>
              <a:t>Extract</a:t>
            </a:r>
            <a:endParaRPr lang="en-US" altLang="nl-NL" sz="1400" dirty="0">
              <a:latin typeface="Segoe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52738" y="2406650"/>
            <a:ext cx="1008062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241800" y="638651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400" dirty="0">
                <a:latin typeface="Segoe" pitchFamily="34" charset="0"/>
              </a:rPr>
              <a:t>Transform</a:t>
            </a:r>
            <a:endParaRPr lang="en-US" altLang="nl-NL" sz="1400" dirty="0">
              <a:latin typeface="Segoe" pitchFamily="34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711950" y="638651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400" dirty="0">
                <a:latin typeface="Segoe" pitchFamily="34" charset="0"/>
              </a:rPr>
              <a:t>Load</a:t>
            </a:r>
            <a:endParaRPr lang="en-US" altLang="nl-NL" sz="1400" dirty="0">
              <a:latin typeface="Segoe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972175" y="1733551"/>
            <a:ext cx="1727200" cy="184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NL" sz="1600" dirty="0" smtClean="0">
                <a:latin typeface="Segoe" pitchFamily="34" charset="0"/>
              </a:rPr>
              <a:t>Request </a:t>
            </a:r>
            <a:r>
              <a:rPr lang="en-GB" altLang="nl-NL" sz="1600" dirty="0">
                <a:latin typeface="Segoe" pitchFamily="34" charset="0"/>
              </a:rPr>
              <a:t>Log:</a:t>
            </a:r>
          </a:p>
          <a:p>
            <a:pPr eaLnBrk="1" hangingPunct="1"/>
            <a:r>
              <a:rPr lang="en-GB" altLang="nl-NL" sz="1600" dirty="0" smtClean="0">
                <a:latin typeface="Segoe" pitchFamily="34" charset="0"/>
              </a:rPr>
              <a:t>Request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Request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Request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Request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Request</a:t>
            </a:r>
          </a:p>
          <a:p>
            <a:pPr eaLnBrk="1" hangingPunct="1"/>
            <a:r>
              <a:rPr lang="en-GB" altLang="nl-NL" sz="1600" dirty="0" smtClean="0">
                <a:latin typeface="Segoe" pitchFamily="34" charset="0"/>
              </a:rPr>
              <a:t>…</a:t>
            </a:r>
            <a:endParaRPr lang="en-GB" altLang="nl-NL" sz="1600" dirty="0">
              <a:latin typeface="Segoe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940301" y="1733550"/>
            <a:ext cx="1031875" cy="922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67289" y="2655889"/>
            <a:ext cx="1031875" cy="909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ultidocument 16"/>
          <p:cNvSpPr/>
          <p:nvPr/>
        </p:nvSpPr>
        <p:spPr>
          <a:xfrm>
            <a:off x="1089025" y="1936750"/>
            <a:ext cx="1511300" cy="1371600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Incoming</a:t>
            </a:r>
          </a:p>
          <a:p>
            <a:pPr algn="ctr">
              <a:defRPr/>
            </a:pPr>
            <a:r>
              <a:rPr lang="en-GB" dirty="0" smtClean="0"/>
              <a:t>Requests</a:t>
            </a:r>
            <a:endParaRPr lang="en-GB" dirty="0"/>
          </a:p>
        </p:txBody>
      </p:sp>
      <p:sp>
        <p:nvSpPr>
          <p:cNvPr id="18" name="Flowchart: Document 17"/>
          <p:cNvSpPr/>
          <p:nvPr/>
        </p:nvSpPr>
        <p:spPr>
          <a:xfrm>
            <a:off x="1089026" y="3703638"/>
            <a:ext cx="1223963" cy="81756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T-SQL </a:t>
            </a:r>
            <a:r>
              <a:rPr lang="en-GB" dirty="0"/>
              <a:t>Job</a:t>
            </a:r>
          </a:p>
        </p:txBody>
      </p:sp>
      <p:sp>
        <p:nvSpPr>
          <p:cNvPr id="19" name="Flowchart: Magnetic Disk 18"/>
          <p:cNvSpPr/>
          <p:nvPr/>
        </p:nvSpPr>
        <p:spPr>
          <a:xfrm>
            <a:off x="441325" y="541178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sz="1600" dirty="0" smtClean="0">
                <a:solidFill>
                  <a:schemeClr val="bg1"/>
                </a:solidFill>
              </a:rPr>
              <a:t>Reporting Collection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44676" y="5916613"/>
            <a:ext cx="1008063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276726" y="5895975"/>
            <a:ext cx="1008063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746876" y="5895975"/>
            <a:ext cx="1008063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Bent-Up Arrow 22"/>
          <p:cNvSpPr/>
          <p:nvPr/>
        </p:nvSpPr>
        <p:spPr>
          <a:xfrm rot="10800000">
            <a:off x="1019176" y="4892675"/>
            <a:ext cx="3762375" cy="395288"/>
          </a:xfrm>
          <a:prstGeom prst="bentUpArrow">
            <a:avLst>
              <a:gd name="adj1" fmla="val 30771"/>
              <a:gd name="adj2" fmla="val 36532"/>
              <a:gd name="adj3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188" y="3271839"/>
            <a:ext cx="120650" cy="171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8" name="Flowchart: Multidocument 27"/>
          <p:cNvSpPr/>
          <p:nvPr/>
        </p:nvSpPr>
        <p:spPr>
          <a:xfrm>
            <a:off x="8061327" y="5337176"/>
            <a:ext cx="1511300" cy="1371600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 smtClean="0"/>
              <a:t>Reports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480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Reporting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Collecting</a:t>
            </a:r>
            <a:endParaRPr lang="nl-NL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1" indent="-342900"/>
            <a:r>
              <a:rPr lang="en-US" sz="1800" dirty="0"/>
              <a:t>Thanks to Carol for </a:t>
            </a:r>
            <a:r>
              <a:rPr lang="en-US" sz="1800" dirty="0" smtClean="0"/>
              <a:t>these </a:t>
            </a:r>
            <a:r>
              <a:rPr lang="en-US" sz="1800" dirty="0"/>
              <a:t>scripts!</a:t>
            </a:r>
          </a:p>
          <a:p>
            <a:pPr lvl="1"/>
            <a:r>
              <a:rPr lang="en-US" dirty="0" smtClean="0"/>
              <a:t>Needed some work on Parameter information</a:t>
            </a:r>
          </a:p>
          <a:p>
            <a:r>
              <a:rPr lang="en-US" dirty="0" smtClean="0"/>
              <a:t>Get Requests</a:t>
            </a:r>
          </a:p>
          <a:p>
            <a:pPr lvl="1"/>
            <a:r>
              <a:rPr lang="en-US" dirty="0" smtClean="0"/>
              <a:t>Loads FIM Requests from </a:t>
            </a:r>
            <a:r>
              <a:rPr lang="en-US" dirty="0" err="1" smtClean="0"/>
              <a:t>FIMServices</a:t>
            </a:r>
            <a:r>
              <a:rPr lang="en-US" dirty="0" smtClean="0"/>
              <a:t> database into </a:t>
            </a:r>
            <a:r>
              <a:rPr lang="en-US" dirty="0" err="1" smtClean="0"/>
              <a:t>FIMReporting</a:t>
            </a:r>
            <a:r>
              <a:rPr lang="en-US" dirty="0" smtClean="0"/>
              <a:t> database</a:t>
            </a:r>
          </a:p>
          <a:p>
            <a:r>
              <a:rPr lang="en-US" dirty="0" smtClean="0"/>
              <a:t>Pivot New</a:t>
            </a:r>
          </a:p>
          <a:p>
            <a:pPr lvl="1"/>
            <a:r>
              <a:rPr lang="en-US" dirty="0" smtClean="0"/>
              <a:t>Transforms Requests into usable data</a:t>
            </a:r>
          </a:p>
          <a:p>
            <a:r>
              <a:rPr lang="en-US" dirty="0" smtClean="0"/>
              <a:t>Extract Parameters</a:t>
            </a:r>
          </a:p>
          <a:p>
            <a:pPr lvl="1"/>
            <a:r>
              <a:rPr lang="en-US" dirty="0" smtClean="0"/>
              <a:t>Extracts all Parameter information</a:t>
            </a:r>
          </a:p>
          <a:p>
            <a:r>
              <a:rPr lang="en-US" dirty="0" smtClean="0"/>
              <a:t>Get Details</a:t>
            </a:r>
          </a:p>
          <a:p>
            <a:pPr lvl="1"/>
            <a:r>
              <a:rPr lang="en-US" dirty="0" smtClean="0"/>
              <a:t>Puts all Parameter values into separate table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11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Reporting Services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Data Reporting</a:t>
            </a:r>
            <a:endParaRPr lang="nl-NL" dirty="0"/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DataSources</a:t>
            </a:r>
            <a:endParaRPr lang="en-US" dirty="0" smtClean="0"/>
          </a:p>
          <a:p>
            <a:pPr lvl="1"/>
            <a:r>
              <a:rPr lang="en-US" dirty="0" err="1" smtClean="0"/>
              <a:t>FIMService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err="1" smtClean="0"/>
              <a:t>FIMSynchronization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err="1" smtClean="0"/>
              <a:t>FIMReporting</a:t>
            </a:r>
            <a:r>
              <a:rPr lang="en-US" dirty="0" smtClean="0"/>
              <a:t> Database</a:t>
            </a:r>
          </a:p>
          <a:p>
            <a:pPr lvl="1"/>
            <a:r>
              <a:rPr lang="en-US" dirty="0" smtClean="0"/>
              <a:t>Active Directory</a:t>
            </a:r>
          </a:p>
          <a:p>
            <a:pPr lvl="1"/>
            <a:r>
              <a:rPr lang="en-US" dirty="0" smtClean="0"/>
              <a:t>Other</a:t>
            </a:r>
          </a:p>
          <a:p>
            <a:r>
              <a:rPr lang="en-US" dirty="0" smtClean="0"/>
              <a:t>Reports</a:t>
            </a:r>
          </a:p>
          <a:p>
            <a:pPr lvl="1"/>
            <a:r>
              <a:rPr lang="en-US" dirty="0" smtClean="0"/>
              <a:t>Ask the BI Expert</a:t>
            </a:r>
          </a:p>
          <a:p>
            <a:pPr lvl="2"/>
            <a:r>
              <a:rPr lang="en-US" dirty="0" smtClean="0"/>
              <a:t>T-SQL Statements</a:t>
            </a:r>
          </a:p>
          <a:p>
            <a:pPr lvl="2"/>
            <a:r>
              <a:rPr lang="en-US" dirty="0" smtClean="0"/>
              <a:t>Report design</a:t>
            </a:r>
          </a:p>
          <a:p>
            <a:pPr lvl="1"/>
            <a:r>
              <a:rPr lang="en-US" dirty="0" smtClean="0"/>
              <a:t>Ask the SQL DBA</a:t>
            </a:r>
          </a:p>
          <a:p>
            <a:pPr lvl="2"/>
            <a:r>
              <a:rPr lang="en-US" dirty="0" smtClean="0"/>
              <a:t>T-SQL Statements</a:t>
            </a:r>
          </a:p>
          <a:p>
            <a:pPr lvl="1"/>
            <a:r>
              <a:rPr lang="en-US" dirty="0" smtClean="0"/>
              <a:t>Ask Jeeves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371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Server Reporting </a:t>
            </a:r>
            <a:r>
              <a:rPr lang="en-US" dirty="0" smtClean="0"/>
              <a:t>Services</a:t>
            </a:r>
            <a:br>
              <a:rPr lang="en-US" dirty="0" smtClean="0"/>
            </a:br>
            <a:r>
              <a:rPr lang="en-US" dirty="0" smtClean="0"/>
              <a:t>Demo Time!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031" y="20574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124068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Time</a:t>
            </a: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43" y="2057400"/>
            <a:ext cx="4742576" cy="4038600"/>
          </a:xfrm>
        </p:spPr>
      </p:pic>
    </p:spTree>
    <p:extLst>
      <p:ext uri="{BB962C8B-B14F-4D97-AF65-F5344CB8AC3E}">
        <p14:creationId xmlns:p14="http://schemas.microsoft.com/office/powerpoint/2010/main" val="2662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AutoShape 2" descr="data:image/jpeg;base64,/9j/4AAQSkZJRgABAQAAAQABAAD/2wCEAAkGBw0NDQ0ODA4NDQ8ODQ8NDw8PDw8MDw0NFBEXFhQRFBQYHCggGBolHBQUITEhJSkrLi4uFx8zODMsNygtLisBCgoKDg0OGhAQGCwkHyQsLSwtLCwsLywtLCwsNC4sLCwsLCw3LCwsLCwsLCwsLCwsLCwsLCwsLCwsLCwsKywsLP/AABEIAOEA4QMBEQACEQEDEQH/xAAbAAEAAgMBAQAAAAAAAAAAAAAABQYBBAcDAv/EAEMQAAIBAQMDDwsEAQQDAAAAAAABAgMEBhEFIZIHEhYiMTRBUVJhcYGRsbITFzIzQlNydKHR0hQjYsFzFUPC4SSC8P/EABoBAQEBAQEBAQAAAAAAAAAAAAAFBgQDAgH/xAA3EQEAAQICBQsFAAEEAwEAAAAAAQIDBBEFEiExURMUFTJBUnGBkaHBIjNhsdHhNEKC8CNy8ST/2gAMAwEAAhEDEQA/AO4AJSSWLeCWdt7iQEJbry0KbcaSdaS4trHHp4eo67eDuVbZ2J17Sdm3OVO2fx/UVUvVaG9pCjFfyU5P6SR0xgKe2qXDOmK+yiHxsptfJs+hU/M/eYUcZfnS9zux7mym18mz6FT8xzCjjJ0vc7se5sptfJs+hU/Mcwo4ydL3e7HubKbXybPoVPzPzmFHGTpe73Y9zZTa+TZ9Cp+Z+8wo4ydL3e7HubKbXybPoVPzHMKOMnS9zux7mym18mz6FT8z85hRxk6Xu92Pc2U2vk2fQqfmOYUcZOl7vdj3NlNr5Nn0Kn5jmFHGTpe53Y9zZTa+TZ9Cp+Z+8wo4ydL3e7HubKbXybPoVPzHMKOMnS93ux7mym18mz6FT8xzCjjJ0vd7se5sptfJs+hU/Mcwo4ydL3e7HubKbXybPoVPzPzmFHGTpe53Y9zZTa+TZ9Cp+Z+8wo4ydL3e7HubKbXybPoVPzHMKOMnS93ux7mym18mz6FT8z85hRxk6Xu92Pc2U2vk2fQqfmfvMKOMnS9zux7mym18mz6FT8xzCjjJ0vc7se7Oym1cmz6FT8z85hRxk6Xud2Pds2e9csf3aaw44N9zPOvAT/tl729L0z16cvBN2HK1GutpJY8KeZrqOKu3VROVUKlq9RdjWonNvJnw9QDIGJNJNvMlnb4kBScu5ZlaJOFNuNJPDN/uc75uYr4bDRRGtVv/AEzmOx03Z1KJ+n9/4Q52JjIAAAAAAAAAAAAAAAAAAAAAAAAAzCbi1KLcWtxrMz4rt01xlVD1tXa7VWtRK05Ay55R+Sq5ppbvKXGiLfszaqylqMLiab9GtG/thY1nPF0mAEJeu2OnQVOLwlVeH/ot3+l1nXg7etcznsTtJ3pt2dWN87P6ppYZoAwBkAAA37Dke0WhJwhhF+3PaxfRxnhcxFu3smdrrsYK9e20xs4ymaF01/u1njxQjgu1nJVj+7So0aIj/fV6NjYtZ+VV7V9jz59c4Q9uibPGXjWunD/bqyT/AJRUl9D7px89tLzr0RT/ALavVEW7INpopvWqpFe1Txl2rdOq3irdezPLxT72j71rblnH4RZ0uFkAAAAAAAAAAAAAADyr1JU15SOaVN67pXCjmxVvXtzxja7tH3uSvRwnZLoOQ7cq9GMlxEVqEkBTr41G7RCPAqKl1ucl/wASpgI+mqfygaYn66Y/CCO9IAAADMIuTSim23gks7bPyZy2y/YiZnKFtyNd6NNKpaEp1N1Q3Yw6eNkvEYyavpo3NBg9G00fXc2zw7IT5wqrIAAAAh8sZCp10508KdXjWaM/iX9nXYxVVvZO2E/F6PovfVTsq/fiplejOnOUKicZReDTK1NUVRnDOV0VUVTTVGUw+D6fAAAAAAAAAAAAAGJRxTT4Vh2jLN+xOW1L6m1qc7Ok+D7GcbVdwKZfDfcfl4eOoVcB1J8Wf0v92nw+UKdySAAAFtuvkpQirRUW3ktomvRjx9LJeMv5zqU7u1f0bhIpp5WqNs7vxH+VhOBXAAAAAAAQ94slK0U3OC/dgm1huzjyfsdeFv8AJ1ZTulPx+Ei9RrU9aPf8KSWGZAAAAAAAAAAAAAIDd1L/AFPWZxtodAApl8N9x+Xh46hVwHUnxZ/S/wB2nw+UKdySAANvJNk8vXp0+Byxl8Czs8r1zk6JqdGFs8rdpo9fB0JJJJLMlmRBa6IyZAAQ+VbwUbO3CKdWot1JpRj0s7LGCruRrTshMxelLVidWNtX68UO72V8c1OnhxbbvOzo63xlMnTl3Pqwksm3mpVZKFWPkpPMnjjBvix4DmvYCqiM6Zzj3d2F0xbuzq1xqz7J44FgAAUW8lj8jaZOKwjUXlI8z9pdveWsJc17e3fGxmNI2eTvTlunb/UWdLgAAAAAAAAAAAAQG7qX+p6zONtDoAFMvhvuPy8PHUKuA6k+LP6X+7T4fKFO5JAAFhuZSxq1p8mEY6Tf4nBj6vpiFfRFOddVXCI9/wD4tpLXwCKvJb3Z6D1jwnUesi+LNnfYdeDsxcubd0J2k8VNiz9O+dkKGXmPAAFyullB1acqM3jKlhrW91039vsRsfZiirXjt/bUaHxU3KJt1Ttp/X+E+T1kAisuZJ/VqnhJQcG87WOKfAdOHxHJTOcZ5uHG4PnERlOWSJ2Jz99HQf3Orn8d1wdD1d/2Nic/fR0X9xz+O6dD1d/2Nic/fR0X9xz+O6dD1d/2edS6lZejUpy6ddE+ox9HbEvirRFyN1USjbXki00cXOk8OVHCa+m51nRRiLde6XHdwd631qdn42tI9nKAAAAAAQG7qX+p6zONtDoIFLvfvuPy8PHUKuA6k+LP6X+7T4fKFO5JAAFouUtraOmn3SJukN9PmuaH3V+XysxOWgCq33eezLmqvwFXRu6ry+Wd07O23Hj8KwVEAAATlzn/AOVL/DPxROHSH2vP+q+hZ/8A0T/6z+4XUiNUAAAAAAAARGVcgUa6coJUqm7rktrJ/wAl/Z1WcXXb2TthPxOj7d3bTsn/ALvU612WpRm4VYuMl2NcafCitRXTXGdLPXbVdqrVrja8T7eQAAAEBu6l/qeszjbQ6ABTL377j8vDx1CrgOpPiz+l/u0+HyhTuSQABabl+jaPih3Mm6Q30+a5ofdX5fKyk5aAKpff0rN0Ve+JW0buq8vlndO9a35/CslNAAAE5c/fT/wz8UTh0h9rzj5VtC/6n/jP7hdSI1YAAwBkAAAAANDK+TYWqm4vBTWeEuS+LoPexem1Vn2OXF4Wm/RlO/slQq1KUJShNYSi3FriaLdNUVRnDK10zRVNM74fJ+vkAAEBu6l/qeszjbQ6ABTL377j8vDx1CrgOpPiz+l/u0+HyhTuSQABabl+jaPih3Mm6Q30+a5ofdX5fKyk5aAKpff0rN0Ve+JW0buq8vlndO9a35/CslNAAAEhkTKEbLWdSUXNOEoYLBPFtPHP0HPibM3qNWJy2u3AYqMNd15jPZl+k7supe5qdsTg6Nq70LHTlvuT7Gy6l7mp2xHRtXeg6ct9yfY2XUvc1O2I6Nq70HTlvuT7Gy6l7mp2xHRtXeg6ct9yfY2XUvc1O2I6Nq70HTlvuT7Gy6l7mp2xHRtXeg6ct9yfZtWS8tmqNRlrqTeZa9bXtW4eVzAXaYzja6LOl8PcnKc6fH+plPFYrOnnOJUic2QAFWvhYsHCvFbu0n0+y+9dhSwN3fRPkh6WsZTF2PCfhWiiigAAgN3Uv9T1mcbaHQAKZe/fcfl4eOoVcB1J8Wf0v92nw+UKdySAALTcv0bR8UO5k3SG+nzXND7q/L5WUnLQBVL7+lZuir3xK2jd1Xl8s7p3rW/P4VkpoAAAAAAAAAAAALHdTKslNWeo8Yy9W2/Rlyehk3HYeJjlKd/au6IxsxVyNc7J3fj8LcSGkANDLlHyllrrhVNzXTHP/R7YerVu0y5cbRr2K4/GfooBdZMAAEBu6l/qeszjbQ6ABTL4b7j8vDx1CrgOpPiz+l/u0+HyhTuSQABabl+jaPih3Mm6Q30+a7ofdX5fKyk5ZAKpff0rN0Ve+JW0buq8vlndO9a35/CslNAAAAAAAAAAAAB7WKTVai1uqrTa6dcj4uRnRVE8JetiZi7RMcY/bpZmW8APO0rGnNPhhLuPqjrQ+LkZ0T4OaI0LGQyAAIEt3Uv9T1mcbaHQQKXfDfcfl4eOoVcB1J8Wf0v92nw+UKdySAALTcv0bR8UO5k3SG+nzXND7q/L5WUnLQBVL7+lZuir3xK2jd1Xl8s7p3rW/P4VkpoAAAAAAAAAAAAJa7Vhda0RlhtKTVST4MVniu1HJjL0W7cx2zsUtF4ab1+KuynbPwvZBa8A1cqVdZZ68uKlPDpwwX1PSzTrXKY/LwxNepZrq/EudF9kGQABAbupf6nrM420OggUu9++4/Lw8dQq4DqT4s/pf7tPh8oU7kkAAWm5fo2j4odzJukN9PmuaH3V+XyspOWgCqX39KzdFXviVtG7qvL5Z3TvWt+fwrJTQAABsWKx1LRPWUknLWuWdpZlh9zzuXabca1T2sYeu/VqURt3t7Y5bORHTieHPrPH2dnROK7sepsctnIjpxHPrPH2OicV3Y9TY5bORHTiOfWePsdE4rux6mxy2ciOnEc+s8fY6JxXdj1Njls5EdOI59Z4+x0Tiu7HqbHLZyI6cRz6zx9jonFd2PVtWS6taTXlpxpx4dbt5P8Ao8rmkaIj6YzdFnQt2qf/ACTER+NsrTYrJToQUKUdal2yfG3wslXLlVyrWqlobFiizRqURlDYPN7AFfvfa9bSjRW7UeL5oR/77juwNvOqauCTpW9q24txvn9QqJVZ8AAECW7qX+p6zONtDoIFLvfvuPy8PHUKuA6k+LP6X+7T4fKFO5JAAFpuX6No+KHcybpDfT5rmh91fl8rKTloAql9/Ss3RV74lbRu6ry+Wd071rfn8KyU0AAATlz99P8Awz8UTh0h9rz/AKraF/1P/Gf3C6kRqwAAAAAAAAB5WmvClCVSo8IxWLZ9UUzXOrD4uXKbdM1Vboc/ylbJWirKpLheEVyYcCLtq3FumKYZPEX5vXJrn/sNY9HgAACBLd1L/U9ZnG2h0ECl3v33H5eHjqFXAdSfFn9L/dp8PlCnckgAC03L9G0fFDuZN0hvp81zQ+6vy+VlJy0AVS+/pWboq98Sto3dV5fLO6d61vz+FZKaAAAJy5++n/hn4onDpD7Xn/VbQv8Aqf8AjP7hdSI1YAAAAAAAB81JqMXJ4tJN5k5PqSP2IznJ+VVasTKi5ayvO1Swzxpxe1hwt8cuctYfDxaj8svjMZVfqy3Ux2f1GnQ4gAAAIEt3Uv8AU9ZnG2h0ACmXv33H5eHjqFXAdSfFn9L/AHafD5Qp3JIAAs1ypb4X+J+InaQjqz4/C3oeevHh8rQTVsArF9obWzy4nUj2qL/4lTRs7ao8EDTtOy3V4x65fxVSqzoAAkbv2pUbVTlJ4ReMJPgSlw9uBzYu3Ny1MR4u7R16LOIpqndu9XQDPtmAAAAAAAAAK7eLIimnWoLCaWM4JemuNc/ed+FxOrOpVuSNIYGKom5bjb2xx/yqZUQAAAAIEt3Uv9T1mcbaHQQKXe/fcfl4eOoVcB1J8Wf0v92nw+UKdySAAJ259XC0Tjy6f1Tx+5xY6nO3E8JVdE15XZjjC4kloQCHvTZ/KWSbW7TaqdS3fo2dmBr1bsRx2JulrWvhpnhtUYusgAAAFkyLeTycVTtOuaWaNRZ2lxSXD0k3E4HWnWt+i7gdLakRRe3dk/1YaeVbNJYqtT65Jd5OnD3Y30yt043D1RnFcer6/wBRs/vqWnE/OQud2fR9c6s9+PU/1Gz++pacRyFzuyc6s9+PU/1Gz++pacRyFzuz6HOrPfj1P9Rs/vqWnEchc7snOrPfj1e1KtCaxhKM1/FqR8VUzTvh6UV017aZzeh8vsAAUm82T1Qra+CwhVxkuJT9pfXEsYO7r0ZTvhmtJYfkrmtG6r99qHOtOAABAlu6l/qeszjbQ6CBS74b7j8vDx1CrgOpPiz+l/u0+HyhTuSQABtZKtHkbRSnwKaUvheZ/Rnleo17cw6MLc5O9TV+XRCC1wB81IKUZRksVJOLXGnun7EzE5w/KqYqiYndLnOUrI7PWnSfsvavji9xmjs3IuURVDD4qxNi7Nuez9NY9XOAAAAAAAAAPujVlTkpU5OEluNZmfNVMVRlVGb7orqt1a1E5Sul3ss/qU6dTBVYrHNmU48fSRcXheSnWp3fpqdG6Q5xGpX1o900cSqARV5bP5Sy1Hw0/wBxdW79MTpwlerdj87HDpG3r2J/G1Ri0y4AAIDd1L/U9ZnG2h0ECl3v33H5eHjqFXAdSfFn9L/dp8PlCnckgAABfLv23y9ng29vDaT6VuPrWBExNvUuTwlqsBf5WzEzvjZKSOd2AEPePJX6mnroL92nnX848MTsweI5KrKd0pmk8FzijWp60e/4UZrDM8zW6nmaLrJbgPwAAAAAAAAAbWSq7pWijNPcqRT54t4NdjPK/RFduqJ4OjCXJt36Ko4x6dro5m25APG2Q11KrF+1TnHtiz7tzlVE/l53ada3VHGJc2RoGNZAAEBu6l/qeszjbQ6ABTL4b7j8vDx1CrgOpPiz+l/u0+HyhTuSQAAAlLvZR/T1ts/26m1lxJ8Eur+zmxVnlKNm+HdgMTyNzbunf/V6IrUAACAy/kFVsatBJVfajuKp9mUMLjOT+mvd+kbSOjOW/wDJb63Dj/lT6kJRk4yTjJPBp5mmWImJjOGZqpmmZpqjKYfJ+vkAAAAAAAA3Mj2d1bTRiveRlLmjF4vuPHEVxRaqn8OrBWpu36KY4xPlG10UzjbgHhbZ62jVk/Zpzl2RZ924zriPy871WrbqnhEubo0DGsgACA3dS/1PWZxtodBApd799x+Xh46hVwHUnxZ/S/3afD5Qp3JIAAAALXdjK+vSs9V7ZZqbftR5PSiXjMPlOvTu7V7RuM1o5KudvZ/FjOBYAAGjlLJVG0r9yOEsMFOOaS6+E97OIrtT9M+TkxWCtYiPrjbxjerNtuxXhi6LVaPFioT7HmKdrH26utsQb+hr1G239UekomtY61P06dSPTFnZTdoq3TCbXYu0damY8ngfbxYBmYgzMQZgM2xZbFVrNKlCU8eFLBLpe4edd2iiM6pye1nD3b05UUzK6ZCyOrLFuT11WaWufBFclEXFYmb05RuhqtH4CMNTnO2qd/8AISxyKIBEXntKp2WUeGo1TXRw/Q6sHRrXIng4NJXdSxMcdikFlmAAAQG7qX+p6zONtDoIFLvhvuPy8PHUKuA6k+LP6X+7T4fKFO5JAAAABmMmmmm01nTWZpiYzfsTMTnC4ZBy4qyVKs1Gqsyk8yqf9knE4WaPqp3fpocDj4uxqXOt+/8AKdOJUAAAAwPh0ovdjF9SP3Wni+ZopnfDHkYciOij91quL85OjhB5GHIjooa1XE5OjhB5GHIjooa1XE5OjhB5GHIjooa1XE5OjhD7SS3Mx8vuIyZAAAKNeLKH6ithF4wp4xjxSfDL6fQtYWzydG3fLMaQxPLXNm6Nkf1FHS4AAAQG7qX+p6zONtDoAFNvhvqPy8PHMqYDqT4s/pf7lPh8oQ70kAAAAAAg/ViyReRwwhacZR3FUWeS+LjOC/gonbR6K+E0nNP03dscf6tFGtCpFSpyUovcaeKJlVM0zlMLlFdNcZ0znD0Px9AAAAAAAAAAAAq94suJqVCg8cc05rc+GP3KWFwv++vyhE0hj4ym1bnxn4VkoogAAAEBu6l/qeszjbQ6CBVb5UHrqVTgwcH3r+yhgK9s0o2l7edNNfDYrZTQgAAAAAAAD3slsq0Ja6lNwfDhuPpXCfFdumuMqoetq9XanOick/Yr1PMrRTx/lTzdsWcNzAdyfVWs6X7LlPnH8S9ny3Zam5VjF8U8YP6nJVhrtO+FC3jrFe6r12N6FWMvRlGXQ0zxmmY3w6YqpndL7Px9AAAAA+ZSSztpdLwP2IzfkzEb0fbMt2ajjjUU5cmG3f0zI96MNcr7HJdx1i3vqznhG1W8q5fq104Q/apvgT20lzv+ihZwlNvbO2UbE6RuXfpp2R7oc604AAAAGtlG0KlQq1H7MHh8TzL6nxdr1KJqe1i3ylymnjKc1M7O40E3/wDZjPtgvQGjlmxqvRlDhwxT4mtw+7dc0VRVDyvWou0TRV2qDODjJxksGng1zl23XFdOtDJ3rVVquaKmD7eQAAAAAAAAAAE2txtdGYP2JmNz7Veotyc9KR86tPB9cpXxn1Z/UVPeVNOQ1KeEHKV96fU/UVPeVNOX3GpTwg5SvvT6n6ip7yppyGpTwg5SvvT6n6ip7yppyGpTwg5SvvT6viU5PdlJ9LbP2IiH5NUzvlg/XyAAAAAAAr2U6ztlohZaO2hCalUks6lNez1Y9vQS8bf1p1I81/RmFmiOVq3zu/rrF3LArPQjHDDMcCulwMNAVy8GRXUxqUsFNbvFLmZ7Wb9Vqc4c2JwtF+nKrf2SqFWsqctbVxpyXKzJ9DKlvFW6+3LxQL2j71rszjjD0i086afQ8TpjbucUxlvZwD8zMAZmADABgAwAYAMAZmAMzAGZgDMwAYAMAZmADAGZgAwAYAMANa02+hSWNSpCPNji+xZz4ru0UdaXtbsXLnVpmUPXyhaLY/JWOE4QlmlUawlJfxXB39BOv42atlHqs4XRkUTrXds8P6u9zLpxs8VOaWuwOBXXeKwWCAAZAw0BHZQyPRrrbxQFZtdwLPN4pYdgGt5uqPODI83VHnBkebqjzgyPN1R5wZHm6o84MjzdUecGR5uqPODI83VHnBkebqjzgyPN1R5wZHm6o84MjzdUecGR5uqPODI83VHnBkebqjzgyPN1R5wZHm6o84MjzdUecGR5uqPODI83VHnBk9rNqfUIvFruAsmTsg0LOlrYoCWjFLMgAGQAAAAAAAAAAAAAAAAAAAAAAGAMgAAAAAAAAAH/2Q==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dirty="0" smtClean="0"/>
              <a:t> @</a:t>
            </a:r>
            <a:r>
              <a:rPr lang="en-US" dirty="0" err="1" smtClean="0"/>
              <a:t>biggelaara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Biggelaara.wordpress.com</a:t>
            </a:r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 smtClean="0"/>
              <a:t>www.splunk.com</a:t>
            </a:r>
          </a:p>
          <a:p>
            <a:endParaRPr lang="en-US" dirty="0"/>
          </a:p>
          <a:p>
            <a:r>
              <a:rPr lang="en-US" dirty="0" smtClean="0"/>
              <a:t> technet.Microsoft.com</a:t>
            </a:r>
          </a:p>
          <a:p>
            <a:endParaRPr lang="en-US" dirty="0"/>
          </a:p>
          <a:p>
            <a:r>
              <a:rPr lang="en-US" dirty="0"/>
              <a:t>         </a:t>
            </a:r>
            <a:r>
              <a:rPr lang="en-US" sz="1600" dirty="0"/>
              <a:t>http://technet.microsoft.com/en-us/library/jj133858%28v=ws.10%29.aspx</a:t>
            </a:r>
            <a:endParaRPr lang="nl-NL" sz="1600" dirty="0" smtClean="0"/>
          </a:p>
          <a:p>
            <a:pPr lvl="1"/>
            <a:r>
              <a:rPr lang="nl-NL" dirty="0" smtClean="0"/>
              <a:t>    http</a:t>
            </a:r>
            <a:r>
              <a:rPr lang="nl-NL" dirty="0"/>
              <a:t>://msdn.microsoft.com/en-us/library/ms159106.aspx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2160589"/>
            <a:ext cx="369366" cy="369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73" y="2843155"/>
            <a:ext cx="563487" cy="5019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2675" y="2337420"/>
            <a:ext cx="2565255" cy="19563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705" y="3590186"/>
            <a:ext cx="446622" cy="4466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566" y="4293801"/>
            <a:ext cx="551194" cy="5511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0944" y="5548758"/>
            <a:ext cx="981075" cy="2501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2566" y="5139070"/>
            <a:ext cx="1086407" cy="28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2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Reporting: why, what, who, where, when, </a:t>
            </a:r>
            <a:r>
              <a:rPr lang="en-US" dirty="0" err="1" smtClean="0"/>
              <a:t>etc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FIM2010 R2 Reporting Module</a:t>
            </a:r>
          </a:p>
          <a:p>
            <a:endParaRPr lang="en-US" dirty="0" smtClean="0"/>
          </a:p>
          <a:p>
            <a:r>
              <a:rPr lang="en-US" dirty="0" err="1" smtClean="0"/>
              <a:t>Splunk</a:t>
            </a:r>
            <a:r>
              <a:rPr lang="en-US" dirty="0" smtClean="0"/>
              <a:t> &amp; OCG’s </a:t>
            </a:r>
            <a:r>
              <a:rPr lang="en-US" dirty="0" err="1" smtClean="0"/>
              <a:t>Splunk</a:t>
            </a:r>
            <a:r>
              <a:rPr lang="en-US" dirty="0" smtClean="0"/>
              <a:t> for FIM app</a:t>
            </a:r>
          </a:p>
          <a:p>
            <a:endParaRPr lang="en-US" dirty="0" smtClean="0"/>
          </a:p>
          <a:p>
            <a:r>
              <a:rPr lang="en-US" dirty="0" smtClean="0"/>
              <a:t>SQL Server Reporting Services</a:t>
            </a:r>
          </a:p>
          <a:p>
            <a:endParaRPr lang="en-US" dirty="0"/>
          </a:p>
          <a:p>
            <a:r>
              <a:rPr lang="en-US" dirty="0" smtClean="0"/>
              <a:t>My Reporting Roadmap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7802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Reporting:</a:t>
            </a:r>
            <a:br>
              <a:rPr lang="en-US" sz="4000" dirty="0" smtClean="0"/>
            </a:br>
            <a:r>
              <a:rPr lang="en-US" dirty="0" smtClean="0"/>
              <a:t>why</a:t>
            </a:r>
            <a:r>
              <a:rPr lang="en-US" dirty="0"/>
              <a:t>, what, who, where, </a:t>
            </a:r>
            <a:r>
              <a:rPr lang="en-US" dirty="0" smtClean="0"/>
              <a:t>when</a:t>
            </a:r>
            <a:r>
              <a:rPr lang="en-US" dirty="0"/>
              <a:t>?</a:t>
            </a:r>
            <a:br>
              <a:rPr lang="en-US" dirty="0"/>
            </a:br>
            <a:endParaRPr lang="nl-NL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54" y="2421862"/>
            <a:ext cx="4057650" cy="361950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/>
            <a:r>
              <a:rPr lang="en-US" dirty="0"/>
              <a:t>Why do we generate the report</a:t>
            </a:r>
          </a:p>
          <a:p>
            <a:pPr lvl="1"/>
            <a:r>
              <a:rPr lang="en-US" dirty="0" smtClean="0"/>
              <a:t>Auditing / Monitoring / Compliancy</a:t>
            </a:r>
          </a:p>
          <a:p>
            <a:r>
              <a:rPr lang="en-US" dirty="0" smtClean="0"/>
              <a:t>What</a:t>
            </a:r>
          </a:p>
          <a:p>
            <a:pPr lvl="1"/>
            <a:r>
              <a:rPr lang="en-US" dirty="0" smtClean="0"/>
              <a:t>User data / data changes / historical view</a:t>
            </a:r>
          </a:p>
          <a:p>
            <a:r>
              <a:rPr lang="en-US" dirty="0" smtClean="0"/>
              <a:t>Who</a:t>
            </a:r>
          </a:p>
          <a:p>
            <a:pPr lvl="1"/>
            <a:r>
              <a:rPr lang="en-US" dirty="0" smtClean="0"/>
              <a:t>Users / Managers / Accountant / Security Officer</a:t>
            </a:r>
          </a:p>
          <a:p>
            <a:r>
              <a:rPr lang="en-US" dirty="0" smtClean="0"/>
              <a:t>Where </a:t>
            </a:r>
          </a:p>
          <a:p>
            <a:pPr lvl="1"/>
            <a:r>
              <a:rPr lang="en-US" dirty="0" smtClean="0"/>
              <a:t>IT Department / HR / Office / Via Internet</a:t>
            </a:r>
          </a:p>
          <a:p>
            <a:r>
              <a:rPr lang="en-US" dirty="0" smtClean="0"/>
              <a:t>When</a:t>
            </a:r>
          </a:p>
          <a:p>
            <a:pPr lvl="1"/>
            <a:r>
              <a:rPr lang="en-US" dirty="0" smtClean="0"/>
              <a:t>Real Time / Hourly / Daily / Weekly / Monthly / Yearly / </a:t>
            </a:r>
            <a:r>
              <a:rPr lang="en-US" dirty="0"/>
              <a:t>O</a:t>
            </a:r>
            <a:r>
              <a:rPr lang="en-US" dirty="0" smtClean="0"/>
              <a:t>n Command</a:t>
            </a:r>
          </a:p>
        </p:txBody>
      </p:sp>
    </p:spTree>
    <p:extLst>
      <p:ext uri="{BB962C8B-B14F-4D97-AF65-F5344CB8AC3E}">
        <p14:creationId xmlns:p14="http://schemas.microsoft.com/office/powerpoint/2010/main" val="398541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FIM2010 </a:t>
            </a:r>
            <a:r>
              <a:rPr lang="en-US" dirty="0"/>
              <a:t>R2 Reporting </a:t>
            </a:r>
            <a:r>
              <a:rPr lang="en-US" dirty="0" smtClean="0"/>
              <a:t>Module</a:t>
            </a:r>
            <a:br>
              <a:rPr lang="en-US" dirty="0" smtClean="0"/>
            </a:br>
            <a:r>
              <a:rPr lang="en-US" dirty="0" smtClean="0"/>
              <a:t>What can it do for me?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Comes with Out-of-the-Box reports</a:t>
            </a:r>
          </a:p>
          <a:p>
            <a:pPr lvl="1"/>
            <a:r>
              <a:rPr lang="en-GB" altLang="nl-NL" dirty="0" err="1" smtClean="0">
                <a:latin typeface="Segoe" pitchFamily="34" charset="0"/>
              </a:rPr>
              <a:t>FIMUserHistory</a:t>
            </a:r>
            <a:endParaRPr lang="en-GB" altLang="nl-NL" dirty="0">
              <a:latin typeface="Segoe" pitchFamily="34" charset="0"/>
            </a:endParaRPr>
          </a:p>
          <a:p>
            <a:pPr lvl="1"/>
            <a:r>
              <a:rPr lang="en-GB" altLang="nl-NL" dirty="0" err="1">
                <a:latin typeface="Segoe" pitchFamily="34" charset="0"/>
              </a:rPr>
              <a:t>FIMGroupHistory</a:t>
            </a:r>
            <a:r>
              <a:rPr lang="en-GB" altLang="nl-NL" dirty="0">
                <a:latin typeface="Segoe" pitchFamily="34" charset="0"/>
              </a:rPr>
              <a:t> and </a:t>
            </a:r>
            <a:r>
              <a:rPr lang="en-GB" altLang="nl-NL" dirty="0" err="1">
                <a:latin typeface="Segoe" pitchFamily="34" charset="0"/>
              </a:rPr>
              <a:t>FIMGroupMembershipChangeHistory</a:t>
            </a:r>
            <a:r>
              <a:rPr lang="en-GB" altLang="nl-NL" dirty="0">
                <a:latin typeface="Segoe" pitchFamily="34" charset="0"/>
              </a:rPr>
              <a:t>:</a:t>
            </a:r>
          </a:p>
          <a:p>
            <a:pPr lvl="1"/>
            <a:r>
              <a:rPr lang="en-GB" altLang="nl-NL" dirty="0" err="1">
                <a:latin typeface="Segoe" pitchFamily="34" charset="0"/>
              </a:rPr>
              <a:t>FIMSetHistory:and</a:t>
            </a:r>
            <a:r>
              <a:rPr lang="en-GB" altLang="nl-NL" dirty="0">
                <a:latin typeface="Segoe" pitchFamily="34" charset="0"/>
              </a:rPr>
              <a:t> </a:t>
            </a:r>
            <a:r>
              <a:rPr lang="en-GB" altLang="nl-NL" dirty="0" err="1">
                <a:latin typeface="Segoe" pitchFamily="34" charset="0"/>
              </a:rPr>
              <a:t>FIMSetMembershipChangeHistory</a:t>
            </a:r>
            <a:endParaRPr lang="en-GB" altLang="nl-NL" dirty="0">
              <a:latin typeface="Segoe" pitchFamily="34" charset="0"/>
            </a:endParaRPr>
          </a:p>
          <a:p>
            <a:pPr lvl="1"/>
            <a:r>
              <a:rPr lang="en-GB" altLang="nl-NL" dirty="0" err="1">
                <a:latin typeface="Segoe" pitchFamily="34" charset="0"/>
              </a:rPr>
              <a:t>FIMRequestHistory</a:t>
            </a:r>
            <a:r>
              <a:rPr lang="en-GB" altLang="nl-NL" dirty="0">
                <a:latin typeface="Segoe" pitchFamily="34" charset="0"/>
              </a:rPr>
              <a:t>: Request objects</a:t>
            </a:r>
          </a:p>
          <a:p>
            <a:pPr lvl="1"/>
            <a:r>
              <a:rPr lang="en-GB" altLang="nl-NL" dirty="0" err="1">
                <a:latin typeface="Segoe" pitchFamily="34" charset="0"/>
              </a:rPr>
              <a:t>FIMMPRHistory</a:t>
            </a:r>
            <a:r>
              <a:rPr lang="en-GB" altLang="nl-NL" dirty="0">
                <a:latin typeface="Segoe" pitchFamily="34" charset="0"/>
              </a:rPr>
              <a:t>: Changes to MPRs</a:t>
            </a:r>
          </a:p>
          <a:p>
            <a:endParaRPr lang="en-US" dirty="0" smtClean="0"/>
          </a:p>
          <a:p>
            <a:r>
              <a:rPr lang="en-US" dirty="0" smtClean="0"/>
              <a:t>Extensible Reporting Module</a:t>
            </a:r>
          </a:p>
          <a:p>
            <a:endParaRPr lang="en-US" dirty="0" smtClean="0"/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8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FIM2010 </a:t>
            </a:r>
            <a:r>
              <a:rPr lang="en-US" dirty="0"/>
              <a:t>R2 Reporting </a:t>
            </a:r>
            <a:r>
              <a:rPr lang="en-US" dirty="0" smtClean="0"/>
              <a:t>Module</a:t>
            </a:r>
            <a:br>
              <a:rPr lang="en-US" dirty="0" smtClean="0"/>
            </a:br>
            <a:r>
              <a:rPr lang="en-US" dirty="0" smtClean="0"/>
              <a:t>What can it do for me?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496" y="1930400"/>
            <a:ext cx="4902199" cy="167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" t="12402" r="1497" b="28828"/>
          <a:stretch>
            <a:fillRect/>
          </a:stretch>
        </p:blipFill>
        <p:spPr bwMode="auto">
          <a:xfrm>
            <a:off x="1815573" y="3242895"/>
            <a:ext cx="6846352" cy="277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743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FIM2010 </a:t>
            </a:r>
            <a:r>
              <a:rPr lang="en-US" dirty="0"/>
              <a:t>R2 Reporting </a:t>
            </a:r>
            <a:r>
              <a:rPr lang="en-US" dirty="0" smtClean="0"/>
              <a:t>Module</a:t>
            </a:r>
            <a:br>
              <a:rPr lang="en-US" dirty="0" smtClean="0"/>
            </a:br>
            <a:r>
              <a:rPr lang="en-US" dirty="0" smtClean="0"/>
              <a:t>What do I need?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nl-NL" dirty="0">
                <a:latin typeface="Segoe" pitchFamily="34" charset="0"/>
              </a:rPr>
              <a:t>SQL Server Reporting Services</a:t>
            </a:r>
          </a:p>
          <a:p>
            <a:pPr lvl="1"/>
            <a:r>
              <a:rPr lang="de-DE" altLang="nl-NL" dirty="0" err="1">
                <a:latin typeface="Segoe" pitchFamily="34" charset="0"/>
              </a:rPr>
              <a:t>Provides</a:t>
            </a:r>
            <a:r>
              <a:rPr lang="de-DE" altLang="nl-NL" dirty="0">
                <a:latin typeface="Segoe" pitchFamily="34" charset="0"/>
              </a:rPr>
              <a:t> Report </a:t>
            </a:r>
            <a:r>
              <a:rPr lang="de-DE" altLang="nl-NL" dirty="0" err="1">
                <a:latin typeface="Segoe" pitchFamily="34" charset="0"/>
              </a:rPr>
              <a:t>platform</a:t>
            </a:r>
            <a:endParaRPr lang="de-DE" altLang="nl-NL" dirty="0">
              <a:latin typeface="Segoe" pitchFamily="34" charset="0"/>
            </a:endParaRPr>
          </a:p>
          <a:p>
            <a:r>
              <a:rPr lang="de-DE" altLang="nl-NL" dirty="0">
                <a:latin typeface="Segoe" pitchFamily="34" charset="0"/>
              </a:rPr>
              <a:t>System Center Service Manager 2010</a:t>
            </a:r>
          </a:p>
          <a:p>
            <a:pPr lvl="1"/>
            <a:r>
              <a:rPr lang="de-DE" altLang="nl-NL" dirty="0" err="1">
                <a:latin typeface="Segoe" pitchFamily="34" charset="0"/>
              </a:rPr>
              <a:t>Provides</a:t>
            </a:r>
            <a:r>
              <a:rPr lang="de-DE" altLang="nl-NL" dirty="0">
                <a:latin typeface="Segoe" pitchFamily="34" charset="0"/>
              </a:rPr>
              <a:t> Data Warehouse</a:t>
            </a:r>
          </a:p>
          <a:p>
            <a:r>
              <a:rPr lang="de-DE" altLang="nl-NL" dirty="0">
                <a:latin typeface="Segoe" pitchFamily="34" charset="0"/>
              </a:rPr>
              <a:t>New FIM </a:t>
            </a:r>
            <a:r>
              <a:rPr lang="de-DE" altLang="nl-NL" dirty="0" err="1">
                <a:latin typeface="Segoe" pitchFamily="34" charset="0"/>
              </a:rPr>
              <a:t>Resource</a:t>
            </a:r>
            <a:r>
              <a:rPr lang="de-DE" altLang="nl-NL" dirty="0">
                <a:latin typeface="Segoe" pitchFamily="34" charset="0"/>
              </a:rPr>
              <a:t> </a:t>
            </a:r>
            <a:r>
              <a:rPr lang="de-DE" altLang="nl-NL" dirty="0" err="1">
                <a:latin typeface="Segoe" pitchFamily="34" charset="0"/>
              </a:rPr>
              <a:t>Types</a:t>
            </a:r>
            <a:endParaRPr lang="de-DE" altLang="nl-NL" dirty="0">
              <a:latin typeface="Segoe" pitchFamily="34" charset="0"/>
            </a:endParaRPr>
          </a:p>
          <a:p>
            <a:pPr lvl="1"/>
            <a:r>
              <a:rPr lang="de-DE" altLang="nl-NL" dirty="0" err="1">
                <a:latin typeface="Segoe" pitchFamily="34" charset="0"/>
              </a:rPr>
              <a:t>Configuration</a:t>
            </a:r>
            <a:r>
              <a:rPr lang="de-DE" altLang="nl-NL" dirty="0">
                <a:latin typeface="Segoe" pitchFamily="34" charset="0"/>
              </a:rPr>
              <a:t> </a:t>
            </a:r>
            <a:r>
              <a:rPr lang="de-DE" altLang="nl-NL" dirty="0" err="1">
                <a:latin typeface="Segoe" pitchFamily="34" charset="0"/>
              </a:rPr>
              <a:t>of</a:t>
            </a:r>
            <a:r>
              <a:rPr lang="de-DE" altLang="nl-NL" dirty="0">
                <a:latin typeface="Segoe" pitchFamily="34" charset="0"/>
              </a:rPr>
              <a:t> </a:t>
            </a:r>
            <a:r>
              <a:rPr lang="de-DE" altLang="nl-NL" dirty="0" err="1">
                <a:latin typeface="Segoe" pitchFamily="34" charset="0"/>
              </a:rPr>
              <a:t>reporting</a:t>
            </a:r>
            <a:r>
              <a:rPr lang="de-DE" altLang="nl-NL" dirty="0">
                <a:latin typeface="Segoe" pitchFamily="34" charset="0"/>
              </a:rPr>
              <a:t> </a:t>
            </a:r>
            <a:r>
              <a:rPr lang="de-DE" altLang="nl-NL" dirty="0" err="1">
                <a:latin typeface="Segoe" pitchFamily="34" charset="0"/>
              </a:rPr>
              <a:t>process</a:t>
            </a:r>
            <a:endParaRPr lang="de-DE" altLang="nl-NL" dirty="0">
              <a:latin typeface="Segoe" pitchFamily="34" charset="0"/>
            </a:endParaRPr>
          </a:p>
          <a:p>
            <a:endParaRPr lang="nl-NL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5136659" y="4756151"/>
            <a:ext cx="863600" cy="936625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FIM DB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7441709" y="4756151"/>
            <a:ext cx="863600" cy="936625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DW</a:t>
            </a:r>
          </a:p>
        </p:txBody>
      </p:sp>
      <p:sp>
        <p:nvSpPr>
          <p:cNvPr id="6" name="Right Arrow 5"/>
          <p:cNvSpPr/>
          <p:nvPr/>
        </p:nvSpPr>
        <p:spPr>
          <a:xfrm>
            <a:off x="6216159" y="4937126"/>
            <a:ext cx="1079500" cy="5762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Data</a:t>
            </a:r>
            <a:endParaRPr lang="en-US" dirty="0"/>
          </a:p>
        </p:txBody>
      </p:sp>
      <p:sp>
        <p:nvSpPr>
          <p:cNvPr id="7" name="Flowchart: Magnetic Disk 6"/>
          <p:cNvSpPr/>
          <p:nvPr/>
        </p:nvSpPr>
        <p:spPr>
          <a:xfrm>
            <a:off x="7440121" y="2597150"/>
            <a:ext cx="863600" cy="93503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SCSM</a:t>
            </a:r>
          </a:p>
        </p:txBody>
      </p:sp>
      <p:sp>
        <p:nvSpPr>
          <p:cNvPr id="8" name="Right Arrow 7"/>
          <p:cNvSpPr/>
          <p:nvPr/>
        </p:nvSpPr>
        <p:spPr>
          <a:xfrm rot="5400000">
            <a:off x="7332965" y="3856832"/>
            <a:ext cx="1079500" cy="57626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Config</a:t>
            </a:r>
            <a:endParaRPr lang="en-US" dirty="0"/>
          </a:p>
        </p:txBody>
      </p:sp>
      <p:sp>
        <p:nvSpPr>
          <p:cNvPr id="9" name="Flowchart: Magnetic Disk 8"/>
          <p:cNvSpPr/>
          <p:nvPr/>
        </p:nvSpPr>
        <p:spPr>
          <a:xfrm>
            <a:off x="9745171" y="2597150"/>
            <a:ext cx="863600" cy="935038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SSRS</a:t>
            </a:r>
            <a:endParaRPr lang="en-US" dirty="0"/>
          </a:p>
        </p:txBody>
      </p:sp>
      <p:sp>
        <p:nvSpPr>
          <p:cNvPr id="10" name="Folded Corner 9"/>
          <p:cNvSpPr/>
          <p:nvPr/>
        </p:nvSpPr>
        <p:spPr>
          <a:xfrm>
            <a:off x="9775334" y="4756150"/>
            <a:ext cx="792162" cy="1081088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1400" dirty="0"/>
              <a:t>Report</a:t>
            </a:r>
            <a:endParaRPr lang="en-US" sz="1400" dirty="0"/>
          </a:p>
        </p:txBody>
      </p:sp>
      <p:sp>
        <p:nvSpPr>
          <p:cNvPr id="11" name="Right Arrow 10"/>
          <p:cNvSpPr/>
          <p:nvPr/>
        </p:nvSpPr>
        <p:spPr>
          <a:xfrm rot="5400000">
            <a:off x="9636428" y="3856832"/>
            <a:ext cx="1079500" cy="5762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Config</a:t>
            </a:r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>
            <a:off x="8521209" y="4937126"/>
            <a:ext cx="1079500" cy="57626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33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FIM2010 </a:t>
            </a:r>
            <a:r>
              <a:rPr lang="en-US" dirty="0"/>
              <a:t>R2 Reporting </a:t>
            </a:r>
            <a:r>
              <a:rPr lang="en-US" dirty="0" smtClean="0"/>
              <a:t>Module</a:t>
            </a:r>
            <a:br>
              <a:rPr lang="en-US" dirty="0" smtClean="0"/>
            </a:br>
            <a:r>
              <a:rPr lang="en-US" dirty="0" smtClean="0"/>
              <a:t>How does it work?</a:t>
            </a:r>
            <a:endParaRPr lang="nl-NL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4011613" y="186213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FIM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Flowchart: Magnetic Disk 5"/>
          <p:cNvSpPr/>
          <p:nvPr/>
        </p:nvSpPr>
        <p:spPr>
          <a:xfrm>
            <a:off x="5360988" y="541178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Data Repository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2900363" y="541178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Staging and Config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Flowchart: Magnetic Disk 7"/>
          <p:cNvSpPr/>
          <p:nvPr/>
        </p:nvSpPr>
        <p:spPr>
          <a:xfrm>
            <a:off x="7820025" y="5411789"/>
            <a:ext cx="1296988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Data Mart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Bent-Up Arrow 8"/>
          <p:cNvSpPr/>
          <p:nvPr/>
        </p:nvSpPr>
        <p:spPr>
          <a:xfrm>
            <a:off x="2600325" y="3209925"/>
            <a:ext cx="1912938" cy="922338"/>
          </a:xfrm>
          <a:prstGeom prst="bentUpArrow">
            <a:avLst>
              <a:gd name="adj1" fmla="val 13478"/>
              <a:gd name="adj2" fmla="val 13733"/>
              <a:gd name="adj3" fmla="val 20278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/>
        </p:nvSpPr>
        <p:spPr bwMode="auto">
          <a:xfrm>
            <a:off x="1773238" y="638651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400" dirty="0" err="1">
                <a:latin typeface="Segoe" pitchFamily="34" charset="0"/>
              </a:rPr>
              <a:t>Extract</a:t>
            </a:r>
            <a:endParaRPr lang="en-US" altLang="nl-NL" sz="1400" dirty="0">
              <a:latin typeface="Segoe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852738" y="2406650"/>
            <a:ext cx="1008062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4241800" y="638651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400" dirty="0">
                <a:latin typeface="Segoe" pitchFamily="34" charset="0"/>
              </a:rPr>
              <a:t>Transform</a:t>
            </a:r>
            <a:endParaRPr lang="en-US" altLang="nl-NL" sz="1400" dirty="0">
              <a:latin typeface="Segoe" pitchFamily="34" charset="0"/>
            </a:endParaRPr>
          </a:p>
        </p:txBody>
      </p:sp>
      <p:sp>
        <p:nvSpPr>
          <p:cNvPr id="13" name="TextBox 17"/>
          <p:cNvSpPr txBox="1">
            <a:spLocks noChangeArrowheads="1"/>
          </p:cNvSpPr>
          <p:nvPr/>
        </p:nvSpPr>
        <p:spPr bwMode="auto">
          <a:xfrm>
            <a:off x="6711950" y="6386514"/>
            <a:ext cx="1079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de-DE" altLang="nl-NL" sz="1400" dirty="0">
                <a:latin typeface="Segoe" pitchFamily="34" charset="0"/>
              </a:rPr>
              <a:t>Load</a:t>
            </a:r>
            <a:endParaRPr lang="en-US" altLang="nl-NL" sz="1400" dirty="0">
              <a:latin typeface="Segoe" pitchFamily="34" charset="0"/>
            </a:endParaRP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5972175" y="1733551"/>
            <a:ext cx="1727200" cy="1846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nl-NL" sz="1600" dirty="0">
                <a:latin typeface="Segoe" pitchFamily="34" charset="0"/>
              </a:rPr>
              <a:t>Report Log: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Change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Change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Change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Change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Change</a:t>
            </a:r>
          </a:p>
          <a:p>
            <a:pPr eaLnBrk="1" hangingPunct="1"/>
            <a:r>
              <a:rPr lang="en-GB" altLang="nl-NL" sz="1600" dirty="0">
                <a:latin typeface="Segoe" pitchFamily="34" charset="0"/>
              </a:rPr>
              <a:t>…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4940301" y="1733550"/>
            <a:ext cx="1031875" cy="9223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67289" y="2655889"/>
            <a:ext cx="1031875" cy="9096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owchart: Multidocument 16"/>
          <p:cNvSpPr/>
          <p:nvPr/>
        </p:nvSpPr>
        <p:spPr>
          <a:xfrm>
            <a:off x="1089025" y="1936750"/>
            <a:ext cx="1511300" cy="1371600"/>
          </a:xfrm>
          <a:prstGeom prst="flowChartMultidocumen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Incoming</a:t>
            </a:r>
          </a:p>
          <a:p>
            <a:pPr algn="ctr">
              <a:defRPr/>
            </a:pPr>
            <a:r>
              <a:rPr lang="en-GB" dirty="0"/>
              <a:t>Requests</a:t>
            </a:r>
          </a:p>
        </p:txBody>
      </p:sp>
      <p:sp>
        <p:nvSpPr>
          <p:cNvPr id="18" name="Flowchart: Document 17"/>
          <p:cNvSpPr/>
          <p:nvPr/>
        </p:nvSpPr>
        <p:spPr>
          <a:xfrm>
            <a:off x="1089026" y="3703638"/>
            <a:ext cx="1223963" cy="817562"/>
          </a:xfrm>
          <a:prstGeom prst="flowChartDocumen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/>
              <a:t>Reporting Job</a:t>
            </a:r>
          </a:p>
        </p:txBody>
      </p:sp>
      <p:sp>
        <p:nvSpPr>
          <p:cNvPr id="19" name="Flowchart: Magnetic Disk 18"/>
          <p:cNvSpPr/>
          <p:nvPr/>
        </p:nvSpPr>
        <p:spPr>
          <a:xfrm>
            <a:off x="441325" y="5411789"/>
            <a:ext cx="1295400" cy="1296987"/>
          </a:xfrm>
          <a:prstGeom prst="flowChartMagneticDisk">
            <a:avLst/>
          </a:prstGeom>
          <a:solidFill>
            <a:schemeClr val="accent6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DE" dirty="0">
                <a:solidFill>
                  <a:schemeClr val="bg1"/>
                </a:solidFill>
              </a:rPr>
              <a:t>Service Manager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844676" y="5916613"/>
            <a:ext cx="1008063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4276726" y="5895975"/>
            <a:ext cx="1008063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746876" y="5895975"/>
            <a:ext cx="1008063" cy="431800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Bent-Up Arrow 22"/>
          <p:cNvSpPr/>
          <p:nvPr/>
        </p:nvSpPr>
        <p:spPr>
          <a:xfrm rot="10800000">
            <a:off x="1019176" y="4892675"/>
            <a:ext cx="3762375" cy="395288"/>
          </a:xfrm>
          <a:prstGeom prst="bentUpArrow">
            <a:avLst>
              <a:gd name="adj1" fmla="val 30771"/>
              <a:gd name="adj2" fmla="val 36532"/>
              <a:gd name="adj3" fmla="val 50000"/>
            </a:avLst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75188" y="3271839"/>
            <a:ext cx="120650" cy="1717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5" name="Dodecagon 24"/>
          <p:cNvSpPr/>
          <p:nvPr/>
        </p:nvSpPr>
        <p:spPr>
          <a:xfrm>
            <a:off x="3068639" y="1936751"/>
            <a:ext cx="287337" cy="257175"/>
          </a:xfrm>
          <a:prstGeom prst="dodecag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Dodecagon 25"/>
          <p:cNvSpPr/>
          <p:nvPr/>
        </p:nvSpPr>
        <p:spPr>
          <a:xfrm>
            <a:off x="3405189" y="4391026"/>
            <a:ext cx="287337" cy="258763"/>
          </a:xfrm>
          <a:prstGeom prst="dodecag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Dodecagon 26"/>
          <p:cNvSpPr/>
          <p:nvPr/>
        </p:nvSpPr>
        <p:spPr>
          <a:xfrm>
            <a:off x="6962776" y="5281613"/>
            <a:ext cx="288925" cy="258762"/>
          </a:xfrm>
          <a:prstGeom prst="dodecagon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200" dirty="0">
                <a:solidFill>
                  <a:schemeClr val="tx1"/>
                </a:solidFill>
              </a:rPr>
              <a:t>3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74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 animBg="1"/>
      <p:bldP spid="12" grpId="0"/>
      <p:bldP spid="13" grpId="0"/>
      <p:bldP spid="14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FIM2010 </a:t>
            </a:r>
            <a:r>
              <a:rPr lang="en-US" dirty="0"/>
              <a:t>R2 Reporting </a:t>
            </a:r>
            <a:r>
              <a:rPr lang="en-US" dirty="0" smtClean="0"/>
              <a:t>Module</a:t>
            </a:r>
            <a:br>
              <a:rPr lang="en-US" dirty="0" smtClean="0"/>
            </a:b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5400" dirty="0" smtClean="0"/>
              <a:t>Demo Time</a:t>
            </a:r>
            <a:endParaRPr lang="nl-NL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951" y="2520246"/>
            <a:ext cx="3789575" cy="395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0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Splunk</a:t>
            </a:r>
            <a:r>
              <a:rPr lang="en-US" dirty="0" smtClean="0"/>
              <a:t> </a:t>
            </a:r>
            <a:r>
              <a:rPr lang="en-US" dirty="0"/>
              <a:t>&amp; OCG’s </a:t>
            </a:r>
            <a:r>
              <a:rPr lang="en-US" dirty="0" err="1"/>
              <a:t>Splunk</a:t>
            </a:r>
            <a:r>
              <a:rPr lang="en-US" dirty="0"/>
              <a:t> for FIM app</a:t>
            </a:r>
            <a:br>
              <a:rPr lang="en-US" dirty="0"/>
            </a:br>
            <a:r>
              <a:rPr lang="en-US" dirty="0" smtClean="0"/>
              <a:t>What is </a:t>
            </a:r>
            <a:r>
              <a:rPr lang="en-US" dirty="0" err="1" smtClean="0"/>
              <a:t>Splunk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Splunk</a:t>
            </a:r>
            <a:r>
              <a:rPr lang="en-US" dirty="0"/>
              <a:t> Enterprise is the industry-leading platform for operational </a:t>
            </a:r>
            <a:r>
              <a:rPr lang="en-US" dirty="0" smtClean="0"/>
              <a:t>intelligence</a:t>
            </a:r>
          </a:p>
          <a:p>
            <a:r>
              <a:rPr lang="en-US" dirty="0" smtClean="0"/>
              <a:t>Index any data</a:t>
            </a:r>
          </a:p>
          <a:p>
            <a:r>
              <a:rPr lang="nl-NL" dirty="0" smtClean="0"/>
              <a:t>Search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Investigate</a:t>
            </a:r>
            <a:endParaRPr lang="nl-NL" dirty="0" smtClean="0"/>
          </a:p>
          <a:p>
            <a:r>
              <a:rPr lang="nl-NL" dirty="0" err="1"/>
              <a:t>Interact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Search </a:t>
            </a:r>
            <a:r>
              <a:rPr lang="nl-NL" dirty="0" err="1"/>
              <a:t>Results</a:t>
            </a:r>
            <a:endParaRPr lang="nl-NL" dirty="0"/>
          </a:p>
          <a:p>
            <a:r>
              <a:rPr lang="nl-NL" dirty="0" err="1" smtClean="0"/>
              <a:t>Correlate</a:t>
            </a:r>
            <a:r>
              <a:rPr lang="nl-NL" dirty="0" smtClean="0"/>
              <a:t> </a:t>
            </a:r>
            <a:r>
              <a:rPr lang="nl-NL" dirty="0"/>
              <a:t>Complex </a:t>
            </a:r>
            <a:r>
              <a:rPr lang="nl-NL" dirty="0" smtClean="0"/>
              <a:t>Events</a:t>
            </a:r>
          </a:p>
          <a:p>
            <a:r>
              <a:rPr lang="nl-NL" dirty="0"/>
              <a:t>Monitor </a:t>
            </a:r>
            <a:r>
              <a:rPr lang="nl-NL" dirty="0" err="1"/>
              <a:t>and</a:t>
            </a:r>
            <a:r>
              <a:rPr lang="nl-NL" dirty="0"/>
              <a:t> Alert</a:t>
            </a:r>
            <a:endParaRPr lang="nl-NL" dirty="0" smtClean="0"/>
          </a:p>
          <a:p>
            <a:r>
              <a:rPr lang="nl-NL" dirty="0" smtClean="0"/>
              <a:t>Report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 smtClean="0"/>
              <a:t>Analyze</a:t>
            </a:r>
            <a:endParaRPr lang="nl-NL" dirty="0" smtClean="0"/>
          </a:p>
          <a:p>
            <a:r>
              <a:rPr lang="nl-NL" dirty="0" err="1"/>
              <a:t>Splunk</a:t>
            </a:r>
            <a:r>
              <a:rPr lang="nl-NL" dirty="0"/>
              <a:t> </a:t>
            </a:r>
            <a:r>
              <a:rPr lang="nl-NL" dirty="0" err="1" smtClean="0"/>
              <a:t>Apps</a:t>
            </a:r>
            <a:endParaRPr lang="nl-NL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0072" y="2633668"/>
            <a:ext cx="3886200" cy="22384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672" y="4680358"/>
            <a:ext cx="2843213" cy="1505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7834" y="4452074"/>
            <a:ext cx="2738438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4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TC103457444[[fn=Basis]]</Template>
  <TotalTime>5752</TotalTime>
  <Words>487</Words>
  <Application>Microsoft Office PowerPoint</Application>
  <PresentationFormat>Widescreen</PresentationFormat>
  <Paragraphs>176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Segoe</vt:lpstr>
      <vt:lpstr>Wingdings 3</vt:lpstr>
      <vt:lpstr>Basis</vt:lpstr>
      <vt:lpstr>Reporting on FIM</vt:lpstr>
      <vt:lpstr>Agenda</vt:lpstr>
      <vt:lpstr>Reporting: why, what, who, where, when? </vt:lpstr>
      <vt:lpstr>FIM2010 R2 Reporting Module What can it do for me?</vt:lpstr>
      <vt:lpstr>FIM2010 R2 Reporting Module What can it do for me?</vt:lpstr>
      <vt:lpstr>FIM2010 R2 Reporting Module What do I need?</vt:lpstr>
      <vt:lpstr>FIM2010 R2 Reporting Module How does it work?</vt:lpstr>
      <vt:lpstr>FIM2010 R2 Reporting Module </vt:lpstr>
      <vt:lpstr>Splunk &amp; OCG’s Splunk for FIM app What is Splunk?</vt:lpstr>
      <vt:lpstr>Splunk &amp; OCG’s Splunk for FIM app Splunk and FIM?</vt:lpstr>
      <vt:lpstr>Splunk &amp; OCG’s Splunk for FIM app What do I need?</vt:lpstr>
      <vt:lpstr>SQL Server Reporting Services Another reporting solution!</vt:lpstr>
      <vt:lpstr>SQL Server Reporting Services How does it work?</vt:lpstr>
      <vt:lpstr>SQL Server Reporting Services Data Collecting</vt:lpstr>
      <vt:lpstr>SQL Server Reporting Services Data Reporting</vt:lpstr>
      <vt:lpstr>SQL Server Reporting Services Demo Time!</vt:lpstr>
      <vt:lpstr>Question Time</vt:lpstr>
      <vt:lpstr>More Information</vt:lpstr>
    </vt:vector>
  </TitlesOfParts>
  <Company>Wortell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Reporting on FIM</dc:title>
  <dc:creator>Andy van den Biggelaar</dc:creator>
  <cp:lastModifiedBy>Andy van den Biggelaar</cp:lastModifiedBy>
  <cp:revision>38</cp:revision>
  <dcterms:created xsi:type="dcterms:W3CDTF">2014-06-07T07:55:48Z</dcterms:created>
  <dcterms:modified xsi:type="dcterms:W3CDTF">2014-06-18T12:32:25Z</dcterms:modified>
</cp:coreProperties>
</file>